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7" r:id="rId2"/>
  </p:sldMasterIdLst>
  <p:notesMasterIdLst>
    <p:notesMasterId r:id="rId23"/>
  </p:notesMasterIdLst>
  <p:handoutMasterIdLst>
    <p:handoutMasterId r:id="rId24"/>
  </p:handoutMasterIdLst>
  <p:sldIdLst>
    <p:sldId id="434" r:id="rId3"/>
    <p:sldId id="437" r:id="rId4"/>
    <p:sldId id="466" r:id="rId5"/>
    <p:sldId id="463" r:id="rId6"/>
    <p:sldId id="464" r:id="rId7"/>
    <p:sldId id="465" r:id="rId8"/>
    <p:sldId id="460" r:id="rId9"/>
    <p:sldId id="455" r:id="rId10"/>
    <p:sldId id="468" r:id="rId11"/>
    <p:sldId id="470" r:id="rId12"/>
    <p:sldId id="442" r:id="rId13"/>
    <p:sldId id="443" r:id="rId14"/>
    <p:sldId id="469" r:id="rId15"/>
    <p:sldId id="444" r:id="rId16"/>
    <p:sldId id="456" r:id="rId17"/>
    <p:sldId id="474" r:id="rId18"/>
    <p:sldId id="475" r:id="rId19"/>
    <p:sldId id="476" r:id="rId20"/>
    <p:sldId id="445" r:id="rId21"/>
    <p:sldId id="462"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3F0"/>
    <a:srgbClr val="4F81BD"/>
    <a:srgbClr val="00FFFF"/>
    <a:srgbClr val="5D5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28" y="-294"/>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73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C5EAF7-2AAA-408F-A6EF-82BC078F6238}"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AF78BB10-72BD-42FA-90EF-0283B9DA4AC3}">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3200" b="1" dirty="0" err="1" smtClean="0">
              <a:latin typeface="Times New Roman" pitchFamily="18" charset="0"/>
              <a:cs typeface="Times New Roman" pitchFamily="18" charset="0"/>
            </a:rPr>
            <a:t>Bước</a:t>
          </a:r>
          <a:r>
            <a:rPr lang="en-US" sz="3200" b="1" dirty="0" smtClean="0">
              <a:latin typeface="Times New Roman" pitchFamily="18" charset="0"/>
              <a:cs typeface="Times New Roman" pitchFamily="18" charset="0"/>
            </a:rPr>
            <a:t> 1: </a:t>
          </a:r>
          <a:r>
            <a:rPr lang="en-US" sz="3200" dirty="0" err="1" smtClean="0">
              <a:latin typeface="Times New Roman" pitchFamily="18" charset="0"/>
              <a:cs typeface="Times New Roman" pitchFamily="18" charset="0"/>
            </a:rPr>
            <a:t>Thông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thí</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sinh</a:t>
          </a:r>
          <a:endParaRPr lang="en-US" sz="3200" dirty="0">
            <a:latin typeface="Times New Roman" pitchFamily="18" charset="0"/>
            <a:cs typeface="Times New Roman" pitchFamily="18" charset="0"/>
          </a:endParaRPr>
        </a:p>
      </dgm:t>
    </dgm:pt>
    <dgm:pt modelId="{BFC638EF-1F0D-425C-848A-FC1593EE950C}" type="parTrans" cxnId="{59D5B432-66DD-4501-A14E-9DC2DADF4F88}">
      <dgm:prSet/>
      <dgm:spPr/>
      <dgm:t>
        <a:bodyPr/>
        <a:lstStyle/>
        <a:p>
          <a:endParaRPr lang="en-US"/>
        </a:p>
      </dgm:t>
    </dgm:pt>
    <dgm:pt modelId="{EDAAC33C-C159-4653-AD82-6288E84B9856}" type="sibTrans" cxnId="{59D5B432-66DD-4501-A14E-9DC2DADF4F88}">
      <dgm:prSet/>
      <dgm:spPr/>
      <dgm:t>
        <a:bodyPr/>
        <a:lstStyle/>
        <a:p>
          <a:endParaRPr lang="en-US"/>
        </a:p>
      </dgm:t>
    </dgm:pt>
    <dgm:pt modelId="{B8A7EC90-39D2-4E9B-89AA-D05429E2BFE8}">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2600" b="1" dirty="0" err="1" smtClean="0">
              <a:latin typeface="Times New Roman" pitchFamily="18" charset="0"/>
              <a:cs typeface="Times New Roman" pitchFamily="18" charset="0"/>
            </a:rPr>
            <a:t>Bước</a:t>
          </a:r>
          <a:r>
            <a:rPr lang="en-US" sz="2600" b="1" dirty="0" smtClean="0">
              <a:latin typeface="Times New Roman" pitchFamily="18" charset="0"/>
              <a:cs typeface="Times New Roman" pitchFamily="18" charset="0"/>
            </a:rPr>
            <a:t> 2: </a:t>
          </a:r>
          <a:r>
            <a:rPr lang="en-US" sz="2600" b="1" dirty="0" err="1" smtClean="0">
              <a:latin typeface="Times New Roman" pitchFamily="18" charset="0"/>
              <a:cs typeface="Times New Roman" pitchFamily="18" charset="0"/>
            </a:rPr>
            <a:t>Tiếp</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nhận</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Phiếu</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điều</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chỉnh</a:t>
          </a:r>
          <a:r>
            <a:rPr lang="en-US" sz="2600" b="1" dirty="0" smtClean="0">
              <a:latin typeface="Times New Roman" pitchFamily="18" charset="0"/>
              <a:cs typeface="Times New Roman" pitchFamily="18" charset="0"/>
            </a:rPr>
            <a:t> NV ĐKXT</a:t>
          </a:r>
          <a:endParaRPr lang="en-US" sz="2600" dirty="0">
            <a:latin typeface="Times New Roman" pitchFamily="18" charset="0"/>
            <a:cs typeface="Times New Roman" pitchFamily="18" charset="0"/>
          </a:endParaRPr>
        </a:p>
      </dgm:t>
    </dgm:pt>
    <dgm:pt modelId="{F7E28CCF-8D02-4FB8-8512-BC607C67C017}" type="parTrans" cxnId="{BB327DFB-52A2-4E35-B254-6179437D5781}">
      <dgm:prSet/>
      <dgm:spPr/>
      <dgm:t>
        <a:bodyPr/>
        <a:lstStyle/>
        <a:p>
          <a:endParaRPr lang="en-US"/>
        </a:p>
      </dgm:t>
    </dgm:pt>
    <dgm:pt modelId="{12328BDE-1FF8-498E-8C31-FA58FB66AE07}" type="sibTrans" cxnId="{BB327DFB-52A2-4E35-B254-6179437D5781}">
      <dgm:prSet/>
      <dgm:spPr/>
      <dgm:t>
        <a:bodyPr/>
        <a:lstStyle/>
        <a:p>
          <a:endParaRPr lang="en-US"/>
        </a:p>
      </dgm:t>
    </dgm:pt>
    <dgm:pt modelId="{D43AC889-9820-4417-9954-E0D129F3BE2A}">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600" b="1" dirty="0" err="1" smtClean="0">
              <a:latin typeface="Times New Roman" pitchFamily="18" charset="0"/>
              <a:cs typeface="Times New Roman" pitchFamily="18" charset="0"/>
            </a:rPr>
            <a:t>Bước</a:t>
          </a:r>
          <a:r>
            <a:rPr lang="en-US" sz="2600" b="1" dirty="0" smtClean="0">
              <a:latin typeface="Times New Roman" pitchFamily="18" charset="0"/>
              <a:cs typeface="Times New Roman" pitchFamily="18" charset="0"/>
            </a:rPr>
            <a:t> 3: </a:t>
          </a:r>
          <a:r>
            <a:rPr lang="en-US" sz="2600" b="1" dirty="0" err="1" smtClean="0">
              <a:latin typeface="Times New Roman" pitchFamily="18" charset="0"/>
              <a:cs typeface="Times New Roman" pitchFamily="18" charset="0"/>
            </a:rPr>
            <a:t>Nhập</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thông</a:t>
          </a:r>
          <a:r>
            <a:rPr lang="en-US" sz="2600" b="1" dirty="0" smtClean="0">
              <a:latin typeface="Times New Roman" pitchFamily="18" charset="0"/>
              <a:cs typeface="Times New Roman" pitchFamily="18" charset="0"/>
            </a:rPr>
            <a:t> tin </a:t>
          </a:r>
          <a:r>
            <a:rPr lang="en-US" sz="2600" b="1" dirty="0" err="1" smtClean="0">
              <a:latin typeface="Times New Roman" pitchFamily="18" charset="0"/>
              <a:cs typeface="Times New Roman" pitchFamily="18" charset="0"/>
            </a:rPr>
            <a:t>điều</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chỉnh</a:t>
          </a:r>
          <a:r>
            <a:rPr lang="en-US" sz="2600" b="1" dirty="0" smtClean="0">
              <a:latin typeface="Times New Roman" pitchFamily="18" charset="0"/>
              <a:cs typeface="Times New Roman" pitchFamily="18" charset="0"/>
            </a:rPr>
            <a:t> NV ĐKXT</a:t>
          </a:r>
          <a:endParaRPr lang="en-US" sz="2600" b="1" dirty="0">
            <a:latin typeface="Times New Roman" pitchFamily="18" charset="0"/>
            <a:cs typeface="Times New Roman" pitchFamily="18" charset="0"/>
          </a:endParaRPr>
        </a:p>
      </dgm:t>
    </dgm:pt>
    <dgm:pt modelId="{E396EC50-2FAE-4CB9-AC8F-9ADF40D3509A}" type="parTrans" cxnId="{F96EFF2D-A7C6-437E-8E95-6E8E2C2B1B32}">
      <dgm:prSet/>
      <dgm:spPr/>
      <dgm:t>
        <a:bodyPr/>
        <a:lstStyle/>
        <a:p>
          <a:endParaRPr lang="en-US"/>
        </a:p>
      </dgm:t>
    </dgm:pt>
    <dgm:pt modelId="{8D296017-02D4-4E31-A1D7-E6ACAC90DE2D}" type="sibTrans" cxnId="{F96EFF2D-A7C6-437E-8E95-6E8E2C2B1B32}">
      <dgm:prSet/>
      <dgm:spPr/>
      <dgm:t>
        <a:bodyPr/>
        <a:lstStyle/>
        <a:p>
          <a:endParaRPr lang="en-US"/>
        </a:p>
      </dgm:t>
    </dgm:pt>
    <dgm:pt modelId="{0DFA1B57-3E88-48A0-8D98-9A8CFB67D1E7}">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2600" b="1" dirty="0" err="1" smtClean="0">
              <a:latin typeface="Times New Roman" pitchFamily="18" charset="0"/>
              <a:cs typeface="Times New Roman" pitchFamily="18" charset="0"/>
            </a:rPr>
            <a:t>Bước</a:t>
          </a:r>
          <a:r>
            <a:rPr lang="en-US" sz="2600" b="1" dirty="0" smtClean="0">
              <a:latin typeface="Times New Roman" pitchFamily="18" charset="0"/>
              <a:cs typeface="Times New Roman" pitchFamily="18" charset="0"/>
            </a:rPr>
            <a:t> 4: </a:t>
          </a:r>
          <a:r>
            <a:rPr lang="en-US" sz="2600" b="1" dirty="0" err="1" smtClean="0">
              <a:latin typeface="Times New Roman" pitchFamily="18" charset="0"/>
              <a:cs typeface="Times New Roman" pitchFamily="18" charset="0"/>
            </a:rPr>
            <a:t>Cán</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bộ</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máy</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tính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và</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thí</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sinh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cùng</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rà</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soát</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thông</a:t>
          </a:r>
          <a:r>
            <a:rPr lang="en-US" sz="2600" b="1" dirty="0" smtClean="0">
              <a:latin typeface="Times New Roman" pitchFamily="18" charset="0"/>
              <a:cs typeface="Times New Roman" pitchFamily="18" charset="0"/>
            </a:rPr>
            <a:t> tin</a:t>
          </a:r>
          <a:endParaRPr lang="en-US" sz="2600" dirty="0">
            <a:latin typeface="Times New Roman" pitchFamily="18" charset="0"/>
            <a:cs typeface="Times New Roman" pitchFamily="18" charset="0"/>
          </a:endParaRPr>
        </a:p>
      </dgm:t>
    </dgm:pt>
    <dgm:pt modelId="{C5E9F868-EC68-4083-8B57-2CB9C76E67D2}" type="parTrans" cxnId="{26A51749-6A14-430D-8371-8BC114E13827}">
      <dgm:prSet/>
      <dgm:spPr/>
      <dgm:t>
        <a:bodyPr/>
        <a:lstStyle/>
        <a:p>
          <a:endParaRPr lang="en-US"/>
        </a:p>
      </dgm:t>
    </dgm:pt>
    <dgm:pt modelId="{7767BA36-EBA3-473E-9E53-AF30E2B906B7}" type="sibTrans" cxnId="{26A51749-6A14-430D-8371-8BC114E13827}">
      <dgm:prSet/>
      <dgm:spPr/>
      <dgm:t>
        <a:bodyPr/>
        <a:lstStyle/>
        <a:p>
          <a:endParaRPr lang="en-US"/>
        </a:p>
      </dgm:t>
    </dgm:pt>
    <dgm:pt modelId="{216F2058-5954-4319-A762-2954827C89F6}">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2400" b="1" dirty="0" err="1" smtClean="0">
              <a:latin typeface="Times New Roman" pitchFamily="18" charset="0"/>
              <a:cs typeface="Times New Roman" pitchFamily="18" charset="0"/>
            </a:rPr>
            <a:t>Bước</a:t>
          </a:r>
          <a:r>
            <a:rPr lang="en-US" sz="2400" b="1" dirty="0" smtClean="0">
              <a:latin typeface="Times New Roman" pitchFamily="18" charset="0"/>
              <a:cs typeface="Times New Roman" pitchFamily="18" charset="0"/>
            </a:rPr>
            <a:t> 5.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kiểm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thông</a:t>
          </a:r>
          <a:r>
            <a:rPr lang="en-US" sz="2400" b="1" dirty="0" smtClean="0">
              <a:latin typeface="Times New Roman" pitchFamily="18" charset="0"/>
              <a:cs typeface="Times New Roman" pitchFamily="18" charset="0"/>
            </a:rPr>
            <a:t> tin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chỉnh</a:t>
          </a:r>
          <a:r>
            <a:rPr lang="en-US" sz="2400" b="1" dirty="0" smtClean="0">
              <a:latin typeface="Times New Roman" pitchFamily="18" charset="0"/>
              <a:cs typeface="Times New Roman" pitchFamily="18" charset="0"/>
            </a:rPr>
            <a:t> NV ĐKXT</a:t>
          </a:r>
          <a:endParaRPr lang="en-US" sz="2400" dirty="0">
            <a:latin typeface="Times New Roman" pitchFamily="18" charset="0"/>
            <a:cs typeface="Times New Roman" pitchFamily="18" charset="0"/>
          </a:endParaRPr>
        </a:p>
      </dgm:t>
    </dgm:pt>
    <dgm:pt modelId="{078A2A11-42FF-4743-A5E3-0E6C28C086EF}" type="parTrans" cxnId="{B9D0C109-B77F-4452-B1C7-B6B044FA1423}">
      <dgm:prSet/>
      <dgm:spPr/>
      <dgm:t>
        <a:bodyPr/>
        <a:lstStyle/>
        <a:p>
          <a:endParaRPr lang="en-US"/>
        </a:p>
      </dgm:t>
    </dgm:pt>
    <dgm:pt modelId="{56117C1D-4ED7-4E41-92E6-0C1BA0F8C109}" type="sibTrans" cxnId="{B9D0C109-B77F-4452-B1C7-B6B044FA1423}">
      <dgm:prSet/>
      <dgm:spPr/>
      <dgm:t>
        <a:bodyPr/>
        <a:lstStyle/>
        <a:p>
          <a:endParaRPr lang="en-US"/>
        </a:p>
      </dgm:t>
    </dgm:pt>
    <dgm:pt modelId="{EDF5F32B-5B00-4C1B-AAB3-D2C6AEDE9E26}" type="pres">
      <dgm:prSet presAssocID="{99C5EAF7-2AAA-408F-A6EF-82BC078F6238}" presName="Name0" presStyleCnt="0">
        <dgm:presLayoutVars>
          <dgm:dir/>
          <dgm:resizeHandles val="exact"/>
        </dgm:presLayoutVars>
      </dgm:prSet>
      <dgm:spPr/>
      <dgm:t>
        <a:bodyPr/>
        <a:lstStyle/>
        <a:p>
          <a:endParaRPr lang="en-US"/>
        </a:p>
      </dgm:t>
    </dgm:pt>
    <dgm:pt modelId="{94C7B2D7-F669-4B0E-9743-43330E3B75DF}" type="pres">
      <dgm:prSet presAssocID="{99C5EAF7-2AAA-408F-A6EF-82BC078F6238}" presName="cycle" presStyleCnt="0"/>
      <dgm:spPr/>
    </dgm:pt>
    <dgm:pt modelId="{574C844A-9889-42D8-9DB7-31BEAE18B860}" type="pres">
      <dgm:prSet presAssocID="{AF78BB10-72BD-42FA-90EF-0283B9DA4AC3}" presName="nodeFirstNode" presStyleLbl="node1" presStyleIdx="0" presStyleCnt="5">
        <dgm:presLayoutVars>
          <dgm:bulletEnabled val="1"/>
        </dgm:presLayoutVars>
      </dgm:prSet>
      <dgm:spPr/>
      <dgm:t>
        <a:bodyPr/>
        <a:lstStyle/>
        <a:p>
          <a:endParaRPr lang="en-US"/>
        </a:p>
      </dgm:t>
    </dgm:pt>
    <dgm:pt modelId="{BF913EE9-B8B8-4B0B-A4CC-239B0B8314DC}" type="pres">
      <dgm:prSet presAssocID="{EDAAC33C-C159-4653-AD82-6288E84B9856}" presName="sibTransFirstNode" presStyleLbl="bgShp" presStyleIdx="0" presStyleCnt="1"/>
      <dgm:spPr/>
      <dgm:t>
        <a:bodyPr/>
        <a:lstStyle/>
        <a:p>
          <a:endParaRPr lang="en-US"/>
        </a:p>
      </dgm:t>
    </dgm:pt>
    <dgm:pt modelId="{86D3DF29-69D3-4C06-9FB5-388FD97B0F1C}" type="pres">
      <dgm:prSet presAssocID="{B8A7EC90-39D2-4E9B-89AA-D05429E2BFE8}" presName="nodeFollowingNodes" presStyleLbl="node1" presStyleIdx="1" presStyleCnt="5">
        <dgm:presLayoutVars>
          <dgm:bulletEnabled val="1"/>
        </dgm:presLayoutVars>
      </dgm:prSet>
      <dgm:spPr/>
      <dgm:t>
        <a:bodyPr/>
        <a:lstStyle/>
        <a:p>
          <a:endParaRPr lang="en-US"/>
        </a:p>
      </dgm:t>
    </dgm:pt>
    <dgm:pt modelId="{9FB64674-E2A9-4A90-88E4-A77E97E95F5F}" type="pres">
      <dgm:prSet presAssocID="{D43AC889-9820-4417-9954-E0D129F3BE2A}" presName="nodeFollowingNodes" presStyleLbl="node1" presStyleIdx="2" presStyleCnt="5" custRadScaleRad="101264" custRadScaleInc="863">
        <dgm:presLayoutVars>
          <dgm:bulletEnabled val="1"/>
        </dgm:presLayoutVars>
      </dgm:prSet>
      <dgm:spPr/>
      <dgm:t>
        <a:bodyPr/>
        <a:lstStyle/>
        <a:p>
          <a:endParaRPr lang="en-US"/>
        </a:p>
      </dgm:t>
    </dgm:pt>
    <dgm:pt modelId="{FE749EFF-D46F-4FFF-A3F0-35268FBC7A0F}" type="pres">
      <dgm:prSet presAssocID="{0DFA1B57-3E88-48A0-8D98-9A8CFB67D1E7}" presName="nodeFollowingNodes" presStyleLbl="node1" presStyleIdx="3" presStyleCnt="5">
        <dgm:presLayoutVars>
          <dgm:bulletEnabled val="1"/>
        </dgm:presLayoutVars>
      </dgm:prSet>
      <dgm:spPr/>
      <dgm:t>
        <a:bodyPr/>
        <a:lstStyle/>
        <a:p>
          <a:endParaRPr lang="en-US"/>
        </a:p>
      </dgm:t>
    </dgm:pt>
    <dgm:pt modelId="{DDFC9492-1D64-41F2-9844-0273713B1021}" type="pres">
      <dgm:prSet presAssocID="{216F2058-5954-4319-A762-2954827C89F6}" presName="nodeFollowingNodes" presStyleLbl="node1" presStyleIdx="4" presStyleCnt="5" custScaleX="118423" custScaleY="115935">
        <dgm:presLayoutVars>
          <dgm:bulletEnabled val="1"/>
        </dgm:presLayoutVars>
      </dgm:prSet>
      <dgm:spPr/>
      <dgm:t>
        <a:bodyPr/>
        <a:lstStyle/>
        <a:p>
          <a:endParaRPr lang="en-US"/>
        </a:p>
      </dgm:t>
    </dgm:pt>
  </dgm:ptLst>
  <dgm:cxnLst>
    <dgm:cxn modelId="{59D5B432-66DD-4501-A14E-9DC2DADF4F88}" srcId="{99C5EAF7-2AAA-408F-A6EF-82BC078F6238}" destId="{AF78BB10-72BD-42FA-90EF-0283B9DA4AC3}" srcOrd="0" destOrd="0" parTransId="{BFC638EF-1F0D-425C-848A-FC1593EE950C}" sibTransId="{EDAAC33C-C159-4653-AD82-6288E84B9856}"/>
    <dgm:cxn modelId="{F7C66436-6729-4E0E-A22F-BED07B948497}" type="presOf" srcId="{AF78BB10-72BD-42FA-90EF-0283B9DA4AC3}" destId="{574C844A-9889-42D8-9DB7-31BEAE18B860}" srcOrd="0" destOrd="0" presId="urn:microsoft.com/office/officeart/2005/8/layout/cycle3"/>
    <dgm:cxn modelId="{F96EFF2D-A7C6-437E-8E95-6E8E2C2B1B32}" srcId="{99C5EAF7-2AAA-408F-A6EF-82BC078F6238}" destId="{D43AC889-9820-4417-9954-E0D129F3BE2A}" srcOrd="2" destOrd="0" parTransId="{E396EC50-2FAE-4CB9-AC8F-9ADF40D3509A}" sibTransId="{8D296017-02D4-4E31-A1D7-E6ACAC90DE2D}"/>
    <dgm:cxn modelId="{B9D0C109-B77F-4452-B1C7-B6B044FA1423}" srcId="{99C5EAF7-2AAA-408F-A6EF-82BC078F6238}" destId="{216F2058-5954-4319-A762-2954827C89F6}" srcOrd="4" destOrd="0" parTransId="{078A2A11-42FF-4743-A5E3-0E6C28C086EF}" sibTransId="{56117C1D-4ED7-4E41-92E6-0C1BA0F8C109}"/>
    <dgm:cxn modelId="{64307D87-75F4-4B27-A37D-75A2FDAB21CD}" type="presOf" srcId="{0DFA1B57-3E88-48A0-8D98-9A8CFB67D1E7}" destId="{FE749EFF-D46F-4FFF-A3F0-35268FBC7A0F}" srcOrd="0" destOrd="0" presId="urn:microsoft.com/office/officeart/2005/8/layout/cycle3"/>
    <dgm:cxn modelId="{ADD2883F-A62A-4CB6-9706-589844C29143}" type="presOf" srcId="{99C5EAF7-2AAA-408F-A6EF-82BC078F6238}" destId="{EDF5F32B-5B00-4C1B-AAB3-D2C6AEDE9E26}" srcOrd="0" destOrd="0" presId="urn:microsoft.com/office/officeart/2005/8/layout/cycle3"/>
    <dgm:cxn modelId="{8577FCD5-706F-413B-8378-A30F9674F56D}" type="presOf" srcId="{216F2058-5954-4319-A762-2954827C89F6}" destId="{DDFC9492-1D64-41F2-9844-0273713B1021}" srcOrd="0" destOrd="0" presId="urn:microsoft.com/office/officeart/2005/8/layout/cycle3"/>
    <dgm:cxn modelId="{7CA2D8F6-F344-4076-977B-968401BDDA5D}" type="presOf" srcId="{D43AC889-9820-4417-9954-E0D129F3BE2A}" destId="{9FB64674-E2A9-4A90-88E4-A77E97E95F5F}" srcOrd="0" destOrd="0" presId="urn:microsoft.com/office/officeart/2005/8/layout/cycle3"/>
    <dgm:cxn modelId="{21516E68-2FBF-4EDB-871C-3A0CB03B069F}" type="presOf" srcId="{B8A7EC90-39D2-4E9B-89AA-D05429E2BFE8}" destId="{86D3DF29-69D3-4C06-9FB5-388FD97B0F1C}" srcOrd="0" destOrd="0" presId="urn:microsoft.com/office/officeart/2005/8/layout/cycle3"/>
    <dgm:cxn modelId="{08EABE0E-F841-45D6-90AD-03590F9E8D0B}" type="presOf" srcId="{EDAAC33C-C159-4653-AD82-6288E84B9856}" destId="{BF913EE9-B8B8-4B0B-A4CC-239B0B8314DC}" srcOrd="0" destOrd="0" presId="urn:microsoft.com/office/officeart/2005/8/layout/cycle3"/>
    <dgm:cxn modelId="{BB327DFB-52A2-4E35-B254-6179437D5781}" srcId="{99C5EAF7-2AAA-408F-A6EF-82BC078F6238}" destId="{B8A7EC90-39D2-4E9B-89AA-D05429E2BFE8}" srcOrd="1" destOrd="0" parTransId="{F7E28CCF-8D02-4FB8-8512-BC607C67C017}" sibTransId="{12328BDE-1FF8-498E-8C31-FA58FB66AE07}"/>
    <dgm:cxn modelId="{26A51749-6A14-430D-8371-8BC114E13827}" srcId="{99C5EAF7-2AAA-408F-A6EF-82BC078F6238}" destId="{0DFA1B57-3E88-48A0-8D98-9A8CFB67D1E7}" srcOrd="3" destOrd="0" parTransId="{C5E9F868-EC68-4083-8B57-2CB9C76E67D2}" sibTransId="{7767BA36-EBA3-473E-9E53-AF30E2B906B7}"/>
    <dgm:cxn modelId="{314729BF-3251-4630-AF8E-A0AEBD74A8F4}" type="presParOf" srcId="{EDF5F32B-5B00-4C1B-AAB3-D2C6AEDE9E26}" destId="{94C7B2D7-F669-4B0E-9743-43330E3B75DF}" srcOrd="0" destOrd="0" presId="urn:microsoft.com/office/officeart/2005/8/layout/cycle3"/>
    <dgm:cxn modelId="{74310B02-5C61-4463-993C-6C3EBA18D3C0}" type="presParOf" srcId="{94C7B2D7-F669-4B0E-9743-43330E3B75DF}" destId="{574C844A-9889-42D8-9DB7-31BEAE18B860}" srcOrd="0" destOrd="0" presId="urn:microsoft.com/office/officeart/2005/8/layout/cycle3"/>
    <dgm:cxn modelId="{B526C668-DF61-4260-A8ED-63752B4E8DF3}" type="presParOf" srcId="{94C7B2D7-F669-4B0E-9743-43330E3B75DF}" destId="{BF913EE9-B8B8-4B0B-A4CC-239B0B8314DC}" srcOrd="1" destOrd="0" presId="urn:microsoft.com/office/officeart/2005/8/layout/cycle3"/>
    <dgm:cxn modelId="{3344DE9E-32F2-44DC-AFC6-48165540FF2D}" type="presParOf" srcId="{94C7B2D7-F669-4B0E-9743-43330E3B75DF}" destId="{86D3DF29-69D3-4C06-9FB5-388FD97B0F1C}" srcOrd="2" destOrd="0" presId="urn:microsoft.com/office/officeart/2005/8/layout/cycle3"/>
    <dgm:cxn modelId="{10AE4C54-1621-4D31-86C0-D5BB6B8C4A97}" type="presParOf" srcId="{94C7B2D7-F669-4B0E-9743-43330E3B75DF}" destId="{9FB64674-E2A9-4A90-88E4-A77E97E95F5F}" srcOrd="3" destOrd="0" presId="urn:microsoft.com/office/officeart/2005/8/layout/cycle3"/>
    <dgm:cxn modelId="{B7A50AEB-8600-4B0D-80B2-20A8D7937444}" type="presParOf" srcId="{94C7B2D7-F669-4B0E-9743-43330E3B75DF}" destId="{FE749EFF-D46F-4FFF-A3F0-35268FBC7A0F}" srcOrd="4" destOrd="0" presId="urn:microsoft.com/office/officeart/2005/8/layout/cycle3"/>
    <dgm:cxn modelId="{AC514AAB-0B9D-4A2C-9D51-D196A9082187}" type="presParOf" srcId="{94C7B2D7-F669-4B0E-9743-43330E3B75DF}" destId="{DDFC9492-1D64-41F2-9844-0273713B1021}"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13EE9-B8B8-4B0B-A4CC-239B0B8314DC}">
      <dsp:nvSpPr>
        <dsp:cNvPr id="0" name=""/>
        <dsp:cNvSpPr/>
      </dsp:nvSpPr>
      <dsp:spPr>
        <a:xfrm>
          <a:off x="1491796" y="-38177"/>
          <a:ext cx="6121978" cy="6121978"/>
        </a:xfrm>
        <a:prstGeom prst="circularArrow">
          <a:avLst>
            <a:gd name="adj1" fmla="val 5544"/>
            <a:gd name="adj2" fmla="val 330680"/>
            <a:gd name="adj3" fmla="val 13755649"/>
            <a:gd name="adj4" fmla="val 17398317"/>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4C844A-9889-42D8-9DB7-31BEAE18B860}">
      <dsp:nvSpPr>
        <dsp:cNvPr id="0" name=""/>
        <dsp:cNvSpPr/>
      </dsp:nvSpPr>
      <dsp:spPr>
        <a:xfrm>
          <a:off x="3106920" y="1810"/>
          <a:ext cx="2891730" cy="1445865"/>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err="1" smtClean="0">
              <a:latin typeface="Times New Roman" pitchFamily="18" charset="0"/>
              <a:cs typeface="Times New Roman" pitchFamily="18" charset="0"/>
            </a:rPr>
            <a:t>Bước</a:t>
          </a:r>
          <a:r>
            <a:rPr lang="en-US" sz="3200" b="1" kern="1200" dirty="0" smtClean="0">
              <a:latin typeface="Times New Roman" pitchFamily="18" charset="0"/>
              <a:cs typeface="Times New Roman" pitchFamily="18" charset="0"/>
            </a:rPr>
            <a:t> 1: </a:t>
          </a:r>
          <a:r>
            <a:rPr lang="en-US" sz="3200" kern="1200" dirty="0" err="1" smtClean="0">
              <a:latin typeface="Times New Roman" pitchFamily="18" charset="0"/>
              <a:cs typeface="Times New Roman" pitchFamily="18" charset="0"/>
            </a:rPr>
            <a:t>Thông</a:t>
          </a:r>
          <a:r>
            <a:rPr lang="en-US" sz="3200" kern="1200" dirty="0" smtClean="0">
              <a:latin typeface="Times New Roman" pitchFamily="18" charset="0"/>
              <a:cs typeface="Times New Roman" pitchFamily="18" charset="0"/>
            </a:rPr>
            <a:t> </a:t>
          </a:r>
          <a:r>
            <a:rPr lang="en-US" sz="3200" kern="1200" dirty="0" err="1" smtClean="0">
              <a:latin typeface="Times New Roman" pitchFamily="18" charset="0"/>
              <a:cs typeface="Times New Roman" pitchFamily="18" charset="0"/>
            </a:rPr>
            <a:t>báo</a:t>
          </a:r>
          <a:r>
            <a:rPr lang="en-US" sz="3200" kern="1200" dirty="0" smtClean="0">
              <a:latin typeface="Times New Roman" pitchFamily="18" charset="0"/>
              <a:cs typeface="Times New Roman" pitchFamily="18" charset="0"/>
            </a:rPr>
            <a:t> </a:t>
          </a:r>
          <a:r>
            <a:rPr lang="en-US" sz="3200" kern="1200" dirty="0" err="1" smtClean="0">
              <a:latin typeface="Times New Roman" pitchFamily="18" charset="0"/>
              <a:cs typeface="Times New Roman" pitchFamily="18" charset="0"/>
            </a:rPr>
            <a:t>cho</a:t>
          </a:r>
          <a:r>
            <a:rPr lang="en-US" sz="3200" kern="1200" dirty="0" smtClean="0">
              <a:latin typeface="Times New Roman" pitchFamily="18" charset="0"/>
              <a:cs typeface="Times New Roman" pitchFamily="18" charset="0"/>
            </a:rPr>
            <a:t> </a:t>
          </a:r>
          <a:r>
            <a:rPr lang="en-US" sz="3200" kern="1200" dirty="0" err="1" smtClean="0">
              <a:latin typeface="Times New Roman" pitchFamily="18" charset="0"/>
              <a:cs typeface="Times New Roman" pitchFamily="18" charset="0"/>
            </a:rPr>
            <a:t>thí</a:t>
          </a:r>
          <a:r>
            <a:rPr lang="en-US" sz="3200" kern="1200" dirty="0" smtClean="0">
              <a:latin typeface="Times New Roman" pitchFamily="18" charset="0"/>
              <a:cs typeface="Times New Roman" pitchFamily="18" charset="0"/>
            </a:rPr>
            <a:t> </a:t>
          </a:r>
          <a:r>
            <a:rPr lang="en-US" sz="3200" kern="1200" dirty="0" err="1" smtClean="0">
              <a:latin typeface="Times New Roman" pitchFamily="18" charset="0"/>
              <a:cs typeface="Times New Roman" pitchFamily="18" charset="0"/>
            </a:rPr>
            <a:t>sinh</a:t>
          </a:r>
          <a:endParaRPr lang="en-US" sz="3200" kern="1200" dirty="0">
            <a:latin typeface="Times New Roman" pitchFamily="18" charset="0"/>
            <a:cs typeface="Times New Roman" pitchFamily="18" charset="0"/>
          </a:endParaRPr>
        </a:p>
      </dsp:txBody>
      <dsp:txXfrm>
        <a:off x="3177501" y="72391"/>
        <a:ext cx="2750568" cy="1304703"/>
      </dsp:txXfrm>
    </dsp:sp>
    <dsp:sp modelId="{86D3DF29-69D3-4C06-9FB5-388FD97B0F1C}">
      <dsp:nvSpPr>
        <dsp:cNvPr id="0" name=""/>
        <dsp:cNvSpPr/>
      </dsp:nvSpPr>
      <dsp:spPr>
        <a:xfrm>
          <a:off x="5589798" y="1805726"/>
          <a:ext cx="2891730" cy="1445865"/>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err="1" smtClean="0">
              <a:latin typeface="Times New Roman" pitchFamily="18" charset="0"/>
              <a:cs typeface="Times New Roman" pitchFamily="18" charset="0"/>
            </a:rPr>
            <a:t>Bước</a:t>
          </a:r>
          <a:r>
            <a:rPr lang="en-US" sz="2600" b="1" kern="1200" dirty="0" smtClean="0">
              <a:latin typeface="Times New Roman" pitchFamily="18" charset="0"/>
              <a:cs typeface="Times New Roman" pitchFamily="18" charset="0"/>
            </a:rPr>
            <a:t> 2: </a:t>
          </a:r>
          <a:r>
            <a:rPr lang="en-US" sz="2600" b="1" kern="1200" dirty="0" err="1" smtClean="0">
              <a:latin typeface="Times New Roman" pitchFamily="18" charset="0"/>
              <a:cs typeface="Times New Roman" pitchFamily="18" charset="0"/>
            </a:rPr>
            <a:t>Tiếp</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nhận</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Phiếu</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điều</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chỉnh</a:t>
          </a:r>
          <a:r>
            <a:rPr lang="en-US" sz="2600" b="1" kern="1200" dirty="0" smtClean="0">
              <a:latin typeface="Times New Roman" pitchFamily="18" charset="0"/>
              <a:cs typeface="Times New Roman" pitchFamily="18" charset="0"/>
            </a:rPr>
            <a:t> NV ĐKXT</a:t>
          </a:r>
          <a:endParaRPr lang="en-US" sz="2600" kern="1200" dirty="0">
            <a:latin typeface="Times New Roman" pitchFamily="18" charset="0"/>
            <a:cs typeface="Times New Roman" pitchFamily="18" charset="0"/>
          </a:endParaRPr>
        </a:p>
      </dsp:txBody>
      <dsp:txXfrm>
        <a:off x="5660379" y="1876307"/>
        <a:ext cx="2750568" cy="1304703"/>
      </dsp:txXfrm>
    </dsp:sp>
    <dsp:sp modelId="{9FB64674-E2A9-4A90-88E4-A77E97E95F5F}">
      <dsp:nvSpPr>
        <dsp:cNvPr id="0" name=""/>
        <dsp:cNvSpPr/>
      </dsp:nvSpPr>
      <dsp:spPr>
        <a:xfrm>
          <a:off x="4641427" y="4726334"/>
          <a:ext cx="2891730" cy="1445865"/>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err="1" smtClean="0">
              <a:latin typeface="Times New Roman" pitchFamily="18" charset="0"/>
              <a:cs typeface="Times New Roman" pitchFamily="18" charset="0"/>
            </a:rPr>
            <a:t>Bước</a:t>
          </a:r>
          <a:r>
            <a:rPr lang="en-US" sz="2600" b="1" kern="1200" dirty="0" smtClean="0">
              <a:latin typeface="Times New Roman" pitchFamily="18" charset="0"/>
              <a:cs typeface="Times New Roman" pitchFamily="18" charset="0"/>
            </a:rPr>
            <a:t> 3: </a:t>
          </a:r>
          <a:r>
            <a:rPr lang="en-US" sz="2600" b="1" kern="1200" dirty="0" err="1" smtClean="0">
              <a:latin typeface="Times New Roman" pitchFamily="18" charset="0"/>
              <a:cs typeface="Times New Roman" pitchFamily="18" charset="0"/>
            </a:rPr>
            <a:t>Nhập</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thông</a:t>
          </a:r>
          <a:r>
            <a:rPr lang="en-US" sz="2600" b="1" kern="1200" dirty="0" smtClean="0">
              <a:latin typeface="Times New Roman" pitchFamily="18" charset="0"/>
              <a:cs typeface="Times New Roman" pitchFamily="18" charset="0"/>
            </a:rPr>
            <a:t> tin </a:t>
          </a:r>
          <a:r>
            <a:rPr lang="en-US" sz="2600" b="1" kern="1200" dirty="0" err="1" smtClean="0">
              <a:latin typeface="Times New Roman" pitchFamily="18" charset="0"/>
              <a:cs typeface="Times New Roman" pitchFamily="18" charset="0"/>
            </a:rPr>
            <a:t>điều</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chỉnh</a:t>
          </a:r>
          <a:r>
            <a:rPr lang="en-US" sz="2600" b="1" kern="1200" dirty="0" smtClean="0">
              <a:latin typeface="Times New Roman" pitchFamily="18" charset="0"/>
              <a:cs typeface="Times New Roman" pitchFamily="18" charset="0"/>
            </a:rPr>
            <a:t> NV ĐKXT</a:t>
          </a:r>
          <a:endParaRPr lang="en-US" sz="2600" b="1" kern="1200" dirty="0">
            <a:latin typeface="Times New Roman" pitchFamily="18" charset="0"/>
            <a:cs typeface="Times New Roman" pitchFamily="18" charset="0"/>
          </a:endParaRPr>
        </a:p>
      </dsp:txBody>
      <dsp:txXfrm>
        <a:off x="4712008" y="4796915"/>
        <a:ext cx="2750568" cy="1304703"/>
      </dsp:txXfrm>
    </dsp:sp>
    <dsp:sp modelId="{FE749EFF-D46F-4FFF-A3F0-35268FBC7A0F}">
      <dsp:nvSpPr>
        <dsp:cNvPr id="0" name=""/>
        <dsp:cNvSpPr/>
      </dsp:nvSpPr>
      <dsp:spPr>
        <a:xfrm>
          <a:off x="1572417" y="4724524"/>
          <a:ext cx="2891730" cy="1445865"/>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dirty="0" err="1" smtClean="0">
              <a:latin typeface="Times New Roman" pitchFamily="18" charset="0"/>
              <a:cs typeface="Times New Roman" pitchFamily="18" charset="0"/>
            </a:rPr>
            <a:t>Bước</a:t>
          </a:r>
          <a:r>
            <a:rPr lang="en-US" sz="2600" b="1" kern="1200" dirty="0" smtClean="0">
              <a:latin typeface="Times New Roman" pitchFamily="18" charset="0"/>
              <a:cs typeface="Times New Roman" pitchFamily="18" charset="0"/>
            </a:rPr>
            <a:t> 4: </a:t>
          </a:r>
          <a:r>
            <a:rPr lang="en-US" sz="2600" b="1" kern="1200" dirty="0" err="1" smtClean="0">
              <a:latin typeface="Times New Roman" pitchFamily="18" charset="0"/>
              <a:cs typeface="Times New Roman" pitchFamily="18" charset="0"/>
            </a:rPr>
            <a:t>Cán</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bộ</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máy</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tính</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và</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thí</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sinh</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cùng</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rà</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soát</a:t>
          </a:r>
          <a:r>
            <a:rPr lang="en-US" sz="2600" b="1" kern="1200" dirty="0" smtClean="0">
              <a:latin typeface="Times New Roman" pitchFamily="18" charset="0"/>
              <a:cs typeface="Times New Roman" pitchFamily="18" charset="0"/>
            </a:rPr>
            <a:t> </a:t>
          </a:r>
          <a:r>
            <a:rPr lang="en-US" sz="2600" b="1" kern="1200" dirty="0" err="1" smtClean="0">
              <a:latin typeface="Times New Roman" pitchFamily="18" charset="0"/>
              <a:cs typeface="Times New Roman" pitchFamily="18" charset="0"/>
            </a:rPr>
            <a:t>thông</a:t>
          </a:r>
          <a:r>
            <a:rPr lang="en-US" sz="2600" b="1" kern="1200" dirty="0" smtClean="0">
              <a:latin typeface="Times New Roman" pitchFamily="18" charset="0"/>
              <a:cs typeface="Times New Roman" pitchFamily="18" charset="0"/>
            </a:rPr>
            <a:t> tin</a:t>
          </a:r>
          <a:endParaRPr lang="en-US" sz="2600" kern="1200" dirty="0">
            <a:latin typeface="Times New Roman" pitchFamily="18" charset="0"/>
            <a:cs typeface="Times New Roman" pitchFamily="18" charset="0"/>
          </a:endParaRPr>
        </a:p>
      </dsp:txBody>
      <dsp:txXfrm>
        <a:off x="1642998" y="4795105"/>
        <a:ext cx="2750568" cy="1304703"/>
      </dsp:txXfrm>
    </dsp:sp>
    <dsp:sp modelId="{DDFC9492-1D64-41F2-9844-0273713B1021}">
      <dsp:nvSpPr>
        <dsp:cNvPr id="0" name=""/>
        <dsp:cNvSpPr/>
      </dsp:nvSpPr>
      <dsp:spPr>
        <a:xfrm>
          <a:off x="357671" y="1690527"/>
          <a:ext cx="3424473" cy="1676263"/>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err="1" smtClean="0">
              <a:latin typeface="Times New Roman" pitchFamily="18" charset="0"/>
              <a:cs typeface="Times New Roman" pitchFamily="18" charset="0"/>
            </a:rPr>
            <a:t>Bước</a:t>
          </a:r>
          <a:r>
            <a:rPr lang="en-US" sz="2400" b="1" kern="1200" dirty="0" smtClean="0">
              <a:latin typeface="Times New Roman" pitchFamily="18" charset="0"/>
              <a:cs typeface="Times New Roman" pitchFamily="18" charset="0"/>
            </a:rPr>
            <a:t> 5. </a:t>
          </a:r>
          <a:r>
            <a:rPr lang="en-US" sz="2400" b="1" kern="1200" dirty="0" err="1" smtClean="0">
              <a:latin typeface="Times New Roman" pitchFamily="18" charset="0"/>
              <a:cs typeface="Times New Roman" pitchFamily="18" charset="0"/>
            </a:rPr>
            <a:t>Đề</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nghị</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thí</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sinh</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đăng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nhập</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vào</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Hệ</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thống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để</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kiểm</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tra</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thông</a:t>
          </a:r>
          <a:r>
            <a:rPr lang="en-US" sz="2400" b="1" kern="1200" dirty="0" smtClean="0">
              <a:latin typeface="Times New Roman" pitchFamily="18" charset="0"/>
              <a:cs typeface="Times New Roman" pitchFamily="18" charset="0"/>
            </a:rPr>
            <a:t> tin </a:t>
          </a:r>
          <a:r>
            <a:rPr lang="en-US" sz="2400" b="1" kern="1200" dirty="0" err="1" smtClean="0">
              <a:latin typeface="Times New Roman" pitchFamily="18" charset="0"/>
              <a:cs typeface="Times New Roman" pitchFamily="18" charset="0"/>
            </a:rPr>
            <a:t>điều</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chỉnh</a:t>
          </a:r>
          <a:r>
            <a:rPr lang="en-US" sz="2400" b="1" kern="1200" dirty="0" smtClean="0">
              <a:latin typeface="Times New Roman" pitchFamily="18" charset="0"/>
              <a:cs typeface="Times New Roman" pitchFamily="18" charset="0"/>
            </a:rPr>
            <a:t> NV ĐKXT</a:t>
          </a:r>
          <a:endParaRPr lang="en-US" sz="2400" kern="1200" dirty="0">
            <a:latin typeface="Times New Roman" pitchFamily="18" charset="0"/>
            <a:cs typeface="Times New Roman" pitchFamily="18" charset="0"/>
          </a:endParaRPr>
        </a:p>
      </dsp:txBody>
      <dsp:txXfrm>
        <a:off x="439499" y="1772355"/>
        <a:ext cx="3260817" cy="151260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B84D8B-7D73-43EF-94B5-1813A9EF377B}" type="datetimeFigureOut">
              <a:rPr lang="en-US" smtClean="0"/>
              <a:t>28/03/2019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5192F3-0466-41FD-B9B9-3B4B8B6EC628}" type="slidenum">
              <a:rPr lang="en-US" smtClean="0"/>
              <a:t>‹#›</a:t>
            </a:fld>
            <a:endParaRPr lang="en-US"/>
          </a:p>
        </p:txBody>
      </p:sp>
    </p:spTree>
    <p:extLst>
      <p:ext uri="{BB962C8B-B14F-4D97-AF65-F5344CB8AC3E}">
        <p14:creationId xmlns:p14="http://schemas.microsoft.com/office/powerpoint/2010/main" val="3766911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151D617-7DDB-431D-86AA-B51D6B97CA92}" type="datetimeFigureOut">
              <a:rPr lang="en-US"/>
              <a:pPr>
                <a:defRPr/>
              </a:pPr>
              <a:t>28/03/2019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E1D5CD-D17F-4CEA-A6F6-F54CCE5FB583}" type="slidenum">
              <a:rPr lang="en-US"/>
              <a:pPr>
                <a:defRPr/>
              </a:pPr>
              <a:t>‹#›</a:t>
            </a:fld>
            <a:endParaRPr lang="en-US"/>
          </a:p>
        </p:txBody>
      </p:sp>
    </p:spTree>
    <p:extLst>
      <p:ext uri="{BB962C8B-B14F-4D97-AF65-F5344CB8AC3E}">
        <p14:creationId xmlns:p14="http://schemas.microsoft.com/office/powerpoint/2010/main" val="3767204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8E1D5CD-D17F-4CEA-A6F6-F54CCE5FB583}" type="slidenum">
              <a:rPr lang="en-US" smtClean="0"/>
              <a:pPr>
                <a:defRPr/>
              </a:pPr>
              <a:t>1</a:t>
            </a:fld>
            <a:endParaRPr lang="en-US"/>
          </a:p>
        </p:txBody>
      </p:sp>
    </p:spTree>
    <p:extLst>
      <p:ext uri="{BB962C8B-B14F-4D97-AF65-F5344CB8AC3E}">
        <p14:creationId xmlns:p14="http://schemas.microsoft.com/office/powerpoint/2010/main" val="1074584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extBox 1"/>
          <p:cNvSpPr txBox="1"/>
          <p:nvPr userDrawn="1"/>
        </p:nvSpPr>
        <p:spPr>
          <a:xfrm>
            <a:off x="0" y="0"/>
            <a:ext cx="9144000" cy="646331"/>
          </a:xfrm>
          <a:prstGeom prst="rect">
            <a:avLst/>
          </a:prstGeo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r="-100000" b="-100000"/>
          </a:grad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1800" b="1" dirty="0" smtClean="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HỘI NGHỊ - TẬP HUẤN</a:t>
            </a:r>
          </a:p>
          <a:p>
            <a:pPr algn="ctr" fontAlgn="auto">
              <a:spcBef>
                <a:spcPts val="0"/>
              </a:spcBef>
              <a:spcAft>
                <a:spcPts val="0"/>
              </a:spcAft>
              <a:defRPr/>
            </a:pPr>
            <a:endParaRPr lang="en-US" sz="1800" b="1" dirty="0">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676515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9E4008E-B1AC-46B2-AAD7-786FBFCFD95E}" type="datetimeFigureOut">
              <a:rPr lang="en-US"/>
              <a:pPr>
                <a:defRPr/>
              </a:pPr>
              <a:t>28/03/2019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B906B40-CEDC-43CA-83F2-6FB1E4E32A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7421E6-F715-423E-8000-7C6A921B6700}" type="datetimeFigureOut">
              <a:rPr lang="en-US"/>
              <a:pPr>
                <a:defRPr/>
              </a:pPr>
              <a:t>28/03/2019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5DC936-476C-4137-97CD-57CF82181D3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E7AD4C-4E74-4E83-B490-C33CD7D3DF4B}" type="datetimeFigureOut">
              <a:rPr lang="en-US"/>
              <a:pPr>
                <a:defRPr/>
              </a:pPr>
              <a:t>28/03/2019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95961F-7CF8-42D6-8ADB-D5B9BC4C1BC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E2A8C7-7DF3-476D-BDC9-9AF0C460E3F6}" type="datetimeFigureOut">
              <a:rPr lang="en-US"/>
              <a:pPr>
                <a:defRPr/>
              </a:pPr>
              <a:t>28/03/2019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196B06-2637-401A-931B-97717C4B15C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CC1346-93F6-470E-984C-69F4DDC68229}" type="datetimeFigureOut">
              <a:rPr lang="en-US"/>
              <a:pPr>
                <a:defRPr/>
              </a:pPr>
              <a:t>28/03/2019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151D73-EFD0-4B20-B9E9-5D51173AEBD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3656D-E35F-4ECF-8D3B-0A3283C52E0D}" type="datetimeFigureOut">
              <a:rPr lang="en-US" smtClean="0"/>
              <a:t>28/03/2019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B5C88-B2D3-48F8-983C-EE504B8431E5}" type="slidenum">
              <a:rPr lang="en-US" smtClean="0"/>
              <a:t>‹#›</a:t>
            </a:fld>
            <a:endParaRPr lang="en-US"/>
          </a:p>
        </p:txBody>
      </p:sp>
    </p:spTree>
    <p:extLst>
      <p:ext uri="{BB962C8B-B14F-4D97-AF65-F5344CB8AC3E}">
        <p14:creationId xmlns:p14="http://schemas.microsoft.com/office/powerpoint/2010/main" val="1926823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3656D-E35F-4ECF-8D3B-0A3283C52E0D}" type="datetimeFigureOut">
              <a:rPr lang="en-US" smtClean="0"/>
              <a:t>28/03/2019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B5C88-B2D3-48F8-983C-EE504B8431E5}" type="slidenum">
              <a:rPr lang="en-US" smtClean="0"/>
              <a:t>‹#›</a:t>
            </a:fld>
            <a:endParaRPr lang="en-US"/>
          </a:p>
        </p:txBody>
      </p:sp>
    </p:spTree>
    <p:extLst>
      <p:ext uri="{BB962C8B-B14F-4D97-AF65-F5344CB8AC3E}">
        <p14:creationId xmlns:p14="http://schemas.microsoft.com/office/powerpoint/2010/main" val="4105466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3656D-E35F-4ECF-8D3B-0A3283C52E0D}" type="datetimeFigureOut">
              <a:rPr lang="en-US" smtClean="0"/>
              <a:t>28/03/2019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B5C88-B2D3-48F8-983C-EE504B8431E5}" type="slidenum">
              <a:rPr lang="en-US" smtClean="0"/>
              <a:t>‹#›</a:t>
            </a:fld>
            <a:endParaRPr lang="en-US"/>
          </a:p>
        </p:txBody>
      </p:sp>
    </p:spTree>
    <p:extLst>
      <p:ext uri="{BB962C8B-B14F-4D97-AF65-F5344CB8AC3E}">
        <p14:creationId xmlns:p14="http://schemas.microsoft.com/office/powerpoint/2010/main" val="4067137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3656D-E35F-4ECF-8D3B-0A3283C52E0D}" type="datetimeFigureOut">
              <a:rPr lang="en-US" smtClean="0"/>
              <a:t>28/03/2019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B5C88-B2D3-48F8-983C-EE504B8431E5}" type="slidenum">
              <a:rPr lang="en-US" smtClean="0"/>
              <a:t>‹#›</a:t>
            </a:fld>
            <a:endParaRPr lang="en-US"/>
          </a:p>
        </p:txBody>
      </p:sp>
    </p:spTree>
    <p:extLst>
      <p:ext uri="{BB962C8B-B14F-4D97-AF65-F5344CB8AC3E}">
        <p14:creationId xmlns:p14="http://schemas.microsoft.com/office/powerpoint/2010/main" val="3233828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3656D-E35F-4ECF-8D3B-0A3283C52E0D}" type="datetimeFigureOut">
              <a:rPr lang="en-US" smtClean="0"/>
              <a:t>28/03/2019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0B5C88-B2D3-48F8-983C-EE504B8431E5}" type="slidenum">
              <a:rPr lang="en-US" smtClean="0"/>
              <a:t>‹#›</a:t>
            </a:fld>
            <a:endParaRPr lang="en-US"/>
          </a:p>
        </p:txBody>
      </p:sp>
    </p:spTree>
    <p:extLst>
      <p:ext uri="{BB962C8B-B14F-4D97-AF65-F5344CB8AC3E}">
        <p14:creationId xmlns:p14="http://schemas.microsoft.com/office/powerpoint/2010/main" val="257840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extBox 1"/>
          <p:cNvSpPr txBox="1"/>
          <p:nvPr userDrawn="1"/>
        </p:nvSpPr>
        <p:spPr>
          <a:xfrm>
            <a:off x="0" y="0"/>
            <a:ext cx="9144000" cy="923330"/>
          </a:xfrm>
          <a:prstGeom prst="rect">
            <a:avLst/>
          </a:prstGeo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r="-100000" b="-100000"/>
          </a:grad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1800" b="1" smtClean="0">
                <a:solidFill>
                  <a:srgbClr val="FFFF00"/>
                </a:solidFill>
                <a:latin typeface="Times New Roman" pitchFamily="18" charset="0"/>
                <a:cs typeface="Times New Roman" pitchFamily="18" charset="0"/>
              </a:rPr>
              <a:t>XÂY DỰNG VÀ SỬ DỤNG TÀI LIỆU GIÁO KHOA ĐIỆN TỬ HỖ TRỢ </a:t>
            </a:r>
          </a:p>
          <a:p>
            <a:pPr algn="ctr" fontAlgn="auto">
              <a:spcBef>
                <a:spcPts val="0"/>
              </a:spcBef>
              <a:spcAft>
                <a:spcPts val="0"/>
              </a:spcAft>
              <a:defRPr/>
            </a:pPr>
            <a:r>
              <a:rPr lang="en-US" sz="1800" b="1" smtClean="0">
                <a:solidFill>
                  <a:srgbClr val="FFFF00"/>
                </a:solidFill>
                <a:latin typeface="Times New Roman" pitchFamily="18" charset="0"/>
                <a:cs typeface="Times New Roman" pitchFamily="18" charset="0"/>
              </a:rPr>
              <a:t>DẠY HỌC PHẦN CƠ – NHIỆT VẬT LÍ 10 TRUNG HỌC PHỔ THÔNG</a:t>
            </a:r>
            <a:endParaRPr lang="en-US" sz="1800" b="1" cap="all"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Times New Roman" pitchFamily="18" charset="0"/>
              <a:cs typeface="Times New Roman" pitchFamily="18" charset="0"/>
            </a:endParaRPr>
          </a:p>
          <a:p>
            <a:pPr algn="ctr" fontAlgn="auto">
              <a:spcBef>
                <a:spcPts val="0"/>
              </a:spcBef>
              <a:spcAft>
                <a:spcPts val="0"/>
              </a:spcAft>
              <a:defRPr/>
            </a:pPr>
            <a:endParaRPr lang="en-US" sz="1800" b="1">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676515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3656D-E35F-4ECF-8D3B-0A3283C52E0D}" type="datetimeFigureOut">
              <a:rPr lang="en-US" smtClean="0"/>
              <a:t>28/03/2019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0B5C88-B2D3-48F8-983C-EE504B8431E5}" type="slidenum">
              <a:rPr lang="en-US" smtClean="0"/>
              <a:t>‹#›</a:t>
            </a:fld>
            <a:endParaRPr lang="en-US"/>
          </a:p>
        </p:txBody>
      </p:sp>
    </p:spTree>
    <p:extLst>
      <p:ext uri="{BB962C8B-B14F-4D97-AF65-F5344CB8AC3E}">
        <p14:creationId xmlns:p14="http://schemas.microsoft.com/office/powerpoint/2010/main" val="26240760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3656D-E35F-4ECF-8D3B-0A3283C52E0D}" type="datetimeFigureOut">
              <a:rPr lang="en-US" smtClean="0"/>
              <a:t>28/03/2019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0B5C88-B2D3-48F8-983C-EE504B8431E5}" type="slidenum">
              <a:rPr lang="en-US" smtClean="0"/>
              <a:t>‹#›</a:t>
            </a:fld>
            <a:endParaRPr lang="en-US"/>
          </a:p>
        </p:txBody>
      </p:sp>
    </p:spTree>
    <p:extLst>
      <p:ext uri="{BB962C8B-B14F-4D97-AF65-F5344CB8AC3E}">
        <p14:creationId xmlns:p14="http://schemas.microsoft.com/office/powerpoint/2010/main" val="32226889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3656D-E35F-4ECF-8D3B-0A3283C52E0D}" type="datetimeFigureOut">
              <a:rPr lang="en-US" smtClean="0"/>
              <a:t>28/03/2019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B5C88-B2D3-48F8-983C-EE504B8431E5}" type="slidenum">
              <a:rPr lang="en-US" smtClean="0"/>
              <a:t>‹#›</a:t>
            </a:fld>
            <a:endParaRPr lang="en-US"/>
          </a:p>
        </p:txBody>
      </p:sp>
    </p:spTree>
    <p:extLst>
      <p:ext uri="{BB962C8B-B14F-4D97-AF65-F5344CB8AC3E}">
        <p14:creationId xmlns:p14="http://schemas.microsoft.com/office/powerpoint/2010/main" val="1470009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3656D-E35F-4ECF-8D3B-0A3283C52E0D}" type="datetimeFigureOut">
              <a:rPr lang="en-US" smtClean="0"/>
              <a:t>28/03/2019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B5C88-B2D3-48F8-983C-EE504B8431E5}" type="slidenum">
              <a:rPr lang="en-US" smtClean="0"/>
              <a:t>‹#›</a:t>
            </a:fld>
            <a:endParaRPr lang="en-US"/>
          </a:p>
        </p:txBody>
      </p:sp>
    </p:spTree>
    <p:extLst>
      <p:ext uri="{BB962C8B-B14F-4D97-AF65-F5344CB8AC3E}">
        <p14:creationId xmlns:p14="http://schemas.microsoft.com/office/powerpoint/2010/main" val="24571931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3656D-E35F-4ECF-8D3B-0A3283C52E0D}" type="datetimeFigureOut">
              <a:rPr lang="en-US" smtClean="0"/>
              <a:t>28/03/2019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B5C88-B2D3-48F8-983C-EE504B8431E5}" type="slidenum">
              <a:rPr lang="en-US" smtClean="0"/>
              <a:t>‹#›</a:t>
            </a:fld>
            <a:endParaRPr lang="en-US"/>
          </a:p>
        </p:txBody>
      </p:sp>
    </p:spTree>
    <p:extLst>
      <p:ext uri="{BB962C8B-B14F-4D97-AF65-F5344CB8AC3E}">
        <p14:creationId xmlns:p14="http://schemas.microsoft.com/office/powerpoint/2010/main" val="4858379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3656D-E35F-4ECF-8D3B-0A3283C52E0D}" type="datetimeFigureOut">
              <a:rPr lang="en-US" smtClean="0"/>
              <a:t>28/03/2019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B5C88-B2D3-48F8-983C-EE504B8431E5}" type="slidenum">
              <a:rPr lang="en-US" smtClean="0"/>
              <a:t>‹#›</a:t>
            </a:fld>
            <a:endParaRPr lang="en-US"/>
          </a:p>
        </p:txBody>
      </p:sp>
    </p:spTree>
    <p:extLst>
      <p:ext uri="{BB962C8B-B14F-4D97-AF65-F5344CB8AC3E}">
        <p14:creationId xmlns:p14="http://schemas.microsoft.com/office/powerpoint/2010/main" val="24442920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AutoShape 6">
            <a:hlinkClick r:id="" action="ppaction://noaction"/>
          </p:cNvPr>
          <p:cNvSpPr>
            <a:spLocks noChangeArrowheads="1"/>
          </p:cNvSpPr>
          <p:nvPr userDrawn="1"/>
        </p:nvSpPr>
        <p:spPr bwMode="gray">
          <a:xfrm>
            <a:off x="-56148" y="0"/>
            <a:ext cx="9144000" cy="1005840"/>
          </a:xfrm>
          <a:prstGeom prst="roundRect">
            <a:avLst>
              <a:gd name="adj" fmla="val 16667"/>
            </a:avLst>
          </a:prstGeom>
          <a:gradFill rotWithShape="1">
            <a:gsLst>
              <a:gs pos="0">
                <a:srgbClr val="0099FF">
                  <a:gamma/>
                  <a:shade val="46275"/>
                  <a:invGamma/>
                </a:srgbClr>
              </a:gs>
              <a:gs pos="50000">
                <a:srgbClr val="0099FF"/>
              </a:gs>
              <a:gs pos="100000">
                <a:srgbClr val="0099FF">
                  <a:gamma/>
                  <a:shade val="46275"/>
                  <a:invGamma/>
                </a:srgbClr>
              </a:gs>
            </a:gsLst>
            <a:lin ang="5400000" scaled="1"/>
          </a:gradFill>
          <a:ln w="25400" algn="ctr">
            <a:solidFill>
              <a:schemeClr val="bg1"/>
            </a:solidFill>
            <a:round/>
            <a:headEnd/>
            <a:tailEnd/>
          </a:ln>
          <a:effectLst>
            <a:outerShdw dist="107763" dir="2700000" algn="ctr" rotWithShape="0">
              <a:srgbClr val="000000">
                <a:alpha val="50000"/>
              </a:srgbClr>
            </a:outerShdw>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rgbClr val="FFFF00"/>
              </a:solidFill>
              <a:latin typeface="Times New Roman" pitchFamily="18" charset="0"/>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imes New Roman" pitchFamily="18" charset="0"/>
                <a:cs typeface="Times New Roman" pitchFamily="18" charset="0"/>
              </a:rPr>
              <a:t>CÔNG TÁC TUYỂN SINH ĐẠI HỌC;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imes New Roman" pitchFamily="18" charset="0"/>
                <a:cs typeface="Times New Roman" pitchFamily="18" charset="0"/>
              </a:rPr>
              <a:t>TUYỂN SINH CAO ĐẲNG, TRUNG CẤP NHÓM NGÀNH  ĐÀO TẠO GIÁO VIÊN</a:t>
            </a:r>
            <a:endParaRPr lang="en-US" sz="18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Times New Roman" pitchFamily="18" charset="0"/>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89910C-B0B2-43FC-AE22-A3B49026A2A2}" type="datetimeFigureOut">
              <a:rPr lang="en-US"/>
              <a:pPr>
                <a:defRPr/>
              </a:pPr>
              <a:t>28/03/2019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419CDD-DB54-4E9B-AFA4-9436DF6BABF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80D2E99-F3CC-43B1-BFE0-0A7D8810D89D}" type="datetimeFigureOut">
              <a:rPr lang="en-US"/>
              <a:pPr>
                <a:defRPr/>
              </a:pPr>
              <a:t>28/03/2019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CD20B2-9FEF-45C3-B39C-0A09F1955EF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9F4EF58-85B6-4D1B-9566-AE4E6A239905}" type="datetimeFigureOut">
              <a:rPr lang="en-US"/>
              <a:pPr>
                <a:defRPr/>
              </a:pPr>
              <a:t>28/03/2019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59EDB4-4833-4222-AA30-7C18229063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C7278B6-7C43-4E63-8A92-30145EAF3EF8}" type="datetimeFigureOut">
              <a:rPr lang="en-US"/>
              <a:pPr>
                <a:defRPr/>
              </a:pPr>
              <a:t>28/03/2019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8B1C1BF-AA7C-4EB0-9249-2593DF7353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F9DE0E-7AC3-4342-AE6E-D2BF7B66DBD7}" type="datetimeFigureOut">
              <a:rPr lang="en-US"/>
              <a:pPr>
                <a:defRPr/>
              </a:pPr>
              <a:t>28/03/2019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78F783C-F348-4953-9466-963E921389D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Box 1"/>
          <p:cNvSpPr txBox="1"/>
          <p:nvPr userDrawn="1"/>
        </p:nvSpPr>
        <p:spPr>
          <a:xfrm>
            <a:off x="0" y="0"/>
            <a:ext cx="9144000" cy="923330"/>
          </a:xfrm>
          <a:prstGeom prst="rect">
            <a:avLst/>
          </a:prstGeom>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r="-100000" b="-100000"/>
          </a:grad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1800" b="1" smtClean="0">
                <a:solidFill>
                  <a:srgbClr val="FFFF00"/>
                </a:solidFill>
                <a:latin typeface="Times New Roman" pitchFamily="18" charset="0"/>
                <a:cs typeface="Times New Roman" pitchFamily="18" charset="0"/>
              </a:rPr>
              <a:t>XÂY DỰNG VÀ SỬ DỤNG TÀI LIỆU GIÁO KHOA ĐIỆN TỬ HỖ TRỢ </a:t>
            </a:r>
          </a:p>
          <a:p>
            <a:pPr algn="ctr" fontAlgn="auto">
              <a:spcBef>
                <a:spcPts val="0"/>
              </a:spcBef>
              <a:spcAft>
                <a:spcPts val="0"/>
              </a:spcAft>
              <a:defRPr/>
            </a:pPr>
            <a:r>
              <a:rPr lang="en-US" sz="1800" b="1" smtClean="0">
                <a:solidFill>
                  <a:srgbClr val="FFFF00"/>
                </a:solidFill>
                <a:latin typeface="Times New Roman" pitchFamily="18" charset="0"/>
                <a:cs typeface="Times New Roman" pitchFamily="18" charset="0"/>
              </a:rPr>
              <a:t>DẠY HỌC PHẦN CƠ – NHIỆT VẬT LÍ 10 TRUNG HỌC PHỔ THÔNG</a:t>
            </a:r>
            <a:endParaRPr lang="en-US" sz="1800" b="1" cap="all"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latin typeface="Times New Roman" pitchFamily="18" charset="0"/>
              <a:cs typeface="Times New Roman" pitchFamily="18" charset="0"/>
            </a:endParaRPr>
          </a:p>
          <a:p>
            <a:pPr algn="ctr" fontAlgn="auto">
              <a:spcBef>
                <a:spcPts val="0"/>
              </a:spcBef>
              <a:spcAft>
                <a:spcPts val="0"/>
              </a:spcAft>
              <a:defRPr/>
            </a:pPr>
            <a:endParaRPr lang="en-US" sz="1800" b="1">
              <a:ln w="11430"/>
              <a:solidFill>
                <a:srgbClr val="FFFF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67651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0E3F0"/>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5D0459B-92BC-493C-90D2-1925B33F21E6}" type="datetimeFigureOut">
              <a:rPr lang="en-US"/>
              <a:pPr>
                <a:defRPr/>
              </a:pPr>
              <a:t>28/03/2019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60CAC7C-577F-444F-AF82-5F2807E560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09" r:id="rId2"/>
    <p:sldLayoutId id="2147483695" r:id="rId3"/>
    <p:sldLayoutId id="2147483685" r:id="rId4"/>
    <p:sldLayoutId id="2147483686" r:id="rId5"/>
    <p:sldLayoutId id="2147483687" r:id="rId6"/>
    <p:sldLayoutId id="2147483688" r:id="rId7"/>
    <p:sldLayoutId id="2147483689" r:id="rId8"/>
    <p:sldLayoutId id="2147483696" r:id="rId9"/>
    <p:sldLayoutId id="2147483690" r:id="rId10"/>
    <p:sldLayoutId id="2147483691" r:id="rId11"/>
    <p:sldLayoutId id="2147483692" r:id="rId12"/>
    <p:sldLayoutId id="2147483693" r:id="rId13"/>
    <p:sldLayoutId id="2147483694" r:id="rId1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3656D-E35F-4ECF-8D3B-0A3283C52E0D}" type="datetimeFigureOut">
              <a:rPr lang="en-US" smtClean="0"/>
              <a:t>28/03/2019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B5C88-B2D3-48F8-983C-EE504B8431E5}" type="slidenum">
              <a:rPr lang="en-US" smtClean="0"/>
              <a:t>‹#›</a:t>
            </a:fld>
            <a:endParaRPr lang="en-US"/>
          </a:p>
        </p:txBody>
      </p:sp>
    </p:spTree>
    <p:extLst>
      <p:ext uri="{BB962C8B-B14F-4D97-AF65-F5344CB8AC3E}">
        <p14:creationId xmlns:p14="http://schemas.microsoft.com/office/powerpoint/2010/main" val="298990445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thituyensinh.vn/"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5"/>
          <p:cNvSpPr>
            <a:spLocks noChangeArrowheads="1"/>
          </p:cNvSpPr>
          <p:nvPr/>
        </p:nvSpPr>
        <p:spPr bwMode="gray">
          <a:xfrm>
            <a:off x="-76200" y="4010"/>
            <a:ext cx="9296400" cy="6853990"/>
          </a:xfrm>
          <a:prstGeom prst="rect">
            <a:avLst/>
          </a:prstGeom>
          <a:gradFill flip="none" rotWithShape="1">
            <a:gsLst>
              <a:gs pos="18000">
                <a:srgbClr val="0000FF">
                  <a:alpha val="92000"/>
                </a:srgbClr>
              </a:gs>
              <a:gs pos="100000">
                <a:schemeClr val="accent1"/>
              </a:gs>
            </a:gsLst>
            <a:lin ang="16200000" scaled="1"/>
            <a:tileRect/>
          </a:gradFill>
          <a:ln w="9525">
            <a:noFill/>
            <a:miter lim="800000"/>
            <a:headEnd/>
            <a:tailEnd/>
          </a:ln>
          <a:effectLst/>
        </p:spPr>
        <p:txBody>
          <a:bodyPr wrap="none" anchor="ctr"/>
          <a:lstStyle/>
          <a:p>
            <a:pPr>
              <a:defRPr/>
            </a:pPr>
            <a:endParaRPr lang="ru-RU" sz="3200">
              <a:solidFill>
                <a:schemeClr val="bg1"/>
              </a:solidFill>
              <a:latin typeface="Arial" charset="0"/>
            </a:endParaRPr>
          </a:p>
        </p:txBody>
      </p:sp>
      <p:sp>
        <p:nvSpPr>
          <p:cNvPr id="10" name="Rectangle 63"/>
          <p:cNvSpPr>
            <a:spLocks noChangeArrowheads="1"/>
          </p:cNvSpPr>
          <p:nvPr/>
        </p:nvSpPr>
        <p:spPr bwMode="gray">
          <a:xfrm flipV="1">
            <a:off x="381000" y="1295400"/>
            <a:ext cx="6705600" cy="46037"/>
          </a:xfrm>
          <a:prstGeom prst="rect">
            <a:avLst/>
          </a:prstGeom>
          <a:solidFill>
            <a:schemeClr val="accent6"/>
          </a:solidFill>
          <a:ln>
            <a:noFill/>
          </a:ln>
        </p:spPr>
        <p:txBody>
          <a:bodyPr wrap="none" anchor="ctr"/>
          <a:lstStyle/>
          <a:p>
            <a:endParaRPr lang="ru-RU"/>
          </a:p>
        </p:txBody>
      </p:sp>
      <p:sp>
        <p:nvSpPr>
          <p:cNvPr id="3" name="Rectangle 2"/>
          <p:cNvSpPr/>
          <p:nvPr/>
        </p:nvSpPr>
        <p:spPr>
          <a:xfrm>
            <a:off x="0" y="1600200"/>
            <a:ext cx="9144000" cy="4147739"/>
          </a:xfrm>
          <a:prstGeom prst="rect">
            <a:avLst/>
          </a:prstGeom>
        </p:spPr>
        <p:txBody>
          <a:bodyPr wrap="square">
            <a:spAutoFit/>
          </a:bodyPr>
          <a:lstStyle/>
          <a:p>
            <a:pPr lvl="0" algn="ctr">
              <a:lnSpc>
                <a:spcPct val="150000"/>
              </a:lnSpc>
            </a:pPr>
            <a:r>
              <a:rPr lang="en-US" sz="3600" b="1" dirty="0">
                <a:solidFill>
                  <a:srgbClr val="FFFF00"/>
                </a:solidFill>
                <a:latin typeface="Times New Roman" pitchFamily="18" charset="0"/>
                <a:cs typeface="Times New Roman" pitchFamily="18" charset="0"/>
              </a:rPr>
              <a:t>CÔNG TÁC</a:t>
            </a:r>
          </a:p>
          <a:p>
            <a:pPr lvl="0" algn="ctr">
              <a:lnSpc>
                <a:spcPct val="150000"/>
              </a:lnSpc>
            </a:pPr>
            <a:r>
              <a:rPr lang="en-US" sz="3600" b="1" dirty="0">
                <a:solidFill>
                  <a:srgbClr val="FFFF00"/>
                </a:solidFill>
                <a:latin typeface="Times New Roman" pitchFamily="18" charset="0"/>
                <a:cs typeface="Times New Roman" pitchFamily="18" charset="0"/>
              </a:rPr>
              <a:t>TUYỂN SINH ĐẠI HỌC;</a:t>
            </a:r>
          </a:p>
          <a:p>
            <a:pPr lvl="0" algn="ctr">
              <a:lnSpc>
                <a:spcPct val="150000"/>
              </a:lnSpc>
            </a:pPr>
            <a:r>
              <a:rPr lang="en-US" sz="3600" b="1" dirty="0">
                <a:solidFill>
                  <a:srgbClr val="FFFF00"/>
                </a:solidFill>
                <a:latin typeface="Times New Roman" pitchFamily="18" charset="0"/>
                <a:cs typeface="Times New Roman" pitchFamily="18" charset="0"/>
              </a:rPr>
              <a:t> CAO ĐẲNG, TRUNG CẤP NHÓM NGÀNH ĐÀO TẠO GIÁO VIÊN </a:t>
            </a:r>
            <a:endParaRPr lang="en-US" sz="3600" b="1" dirty="0" smtClean="0">
              <a:solidFill>
                <a:srgbClr val="FFFF00"/>
              </a:solidFill>
              <a:latin typeface="Times New Roman" pitchFamily="18" charset="0"/>
              <a:cs typeface="Times New Roman" pitchFamily="18" charset="0"/>
            </a:endParaRPr>
          </a:p>
          <a:p>
            <a:pPr lvl="0" algn="ctr">
              <a:lnSpc>
                <a:spcPct val="150000"/>
              </a:lnSpc>
            </a:pPr>
            <a:r>
              <a:rPr lang="en-US" sz="3600" b="1" dirty="0" smtClean="0">
                <a:solidFill>
                  <a:srgbClr val="FFFF00"/>
                </a:solidFill>
                <a:latin typeface="Times New Roman" pitchFamily="18" charset="0"/>
                <a:cs typeface="Times New Roman" pitchFamily="18" charset="0"/>
              </a:rPr>
              <a:t>NĂM </a:t>
            </a:r>
            <a:r>
              <a:rPr lang="en-US" sz="3600" b="1" dirty="0">
                <a:solidFill>
                  <a:srgbClr val="FFFF00"/>
                </a:solidFill>
                <a:latin typeface="Times New Roman" pitchFamily="18" charset="0"/>
                <a:cs typeface="Times New Roman" pitchFamily="18" charset="0"/>
              </a:rPr>
              <a:t>2019</a:t>
            </a:r>
          </a:p>
        </p:txBody>
      </p:sp>
      <p:sp>
        <p:nvSpPr>
          <p:cNvPr id="2" name="Rectangle 1"/>
          <p:cNvSpPr/>
          <p:nvPr/>
        </p:nvSpPr>
        <p:spPr>
          <a:xfrm>
            <a:off x="1184993" y="268069"/>
            <a:ext cx="5177892" cy="646331"/>
          </a:xfrm>
          <a:prstGeom prst="rect">
            <a:avLst/>
          </a:prstGeom>
        </p:spPr>
        <p:txBody>
          <a:bodyPr wrap="none">
            <a:spAutoFit/>
          </a:bodyPr>
          <a:lstStyle/>
          <a:p>
            <a:pPr algn="ctr" fontAlgn="auto">
              <a:spcBef>
                <a:spcPts val="0"/>
              </a:spcBef>
              <a:spcAft>
                <a:spcPts val="0"/>
              </a:spcAft>
              <a:defRPr/>
            </a:pPr>
            <a:r>
              <a:rPr lang="en-US" sz="3600" b="1" dirty="0" smtClean="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HỘI NGHỊ - TẬP HUẤN</a:t>
            </a:r>
            <a:endParaRPr lang="en-US" sz="3600" b="1" dirty="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4" name="TextBox 3"/>
          <p:cNvSpPr txBox="1"/>
          <p:nvPr/>
        </p:nvSpPr>
        <p:spPr>
          <a:xfrm>
            <a:off x="4002539" y="6324600"/>
            <a:ext cx="5217661" cy="461665"/>
          </a:xfrm>
          <a:prstGeom prst="rect">
            <a:avLst/>
          </a:prstGeom>
          <a:noFill/>
        </p:spPr>
        <p:txBody>
          <a:bodyPr wrap="square" rtlCol="0">
            <a:spAutoFit/>
          </a:bodyPr>
          <a:lstStyle/>
          <a:p>
            <a:r>
              <a:rPr lang="en-US" sz="2400" i="1" dirty="0" err="1" smtClean="0">
                <a:solidFill>
                  <a:schemeClr val="bg1"/>
                </a:solidFill>
                <a:latin typeface="Times New Roman" pitchFamily="18" charset="0"/>
                <a:cs typeface="Times New Roman" pitchFamily="18" charset="0"/>
              </a:rPr>
              <a:t>Đăk</a:t>
            </a:r>
            <a:r>
              <a:rPr lang="en-US" sz="2400" i="1" dirty="0" smtClean="0">
                <a:solidFill>
                  <a:schemeClr val="bg1"/>
                </a:solidFill>
                <a:latin typeface="Times New Roman" pitchFamily="18" charset="0"/>
                <a:cs typeface="Times New Roman" pitchFamily="18" charset="0"/>
              </a:rPr>
              <a:t> </a:t>
            </a:r>
            <a:r>
              <a:rPr lang="en-US" sz="2400" i="1" dirty="0" err="1" smtClean="0">
                <a:solidFill>
                  <a:schemeClr val="bg1"/>
                </a:solidFill>
                <a:latin typeface="Times New Roman" pitchFamily="18" charset="0"/>
                <a:cs typeface="Times New Roman" pitchFamily="18" charset="0"/>
              </a:rPr>
              <a:t>Lắk</a:t>
            </a:r>
            <a:r>
              <a:rPr lang="en-US" sz="2400" i="1" dirty="0" smtClean="0">
                <a:solidFill>
                  <a:schemeClr val="bg1"/>
                </a:solidFill>
                <a:latin typeface="Times New Roman" pitchFamily="18" charset="0"/>
                <a:cs typeface="Times New Roman" pitchFamily="18" charset="0"/>
              </a:rPr>
              <a:t>, </a:t>
            </a:r>
            <a:r>
              <a:rPr lang="en-US" sz="2400" i="1" dirty="0" err="1" smtClean="0">
                <a:solidFill>
                  <a:schemeClr val="bg1"/>
                </a:solidFill>
                <a:latin typeface="Times New Roman" pitchFamily="18" charset="0"/>
                <a:cs typeface="Times New Roman" pitchFamily="18" charset="0"/>
              </a:rPr>
              <a:t>ngày</a:t>
            </a:r>
            <a:r>
              <a:rPr lang="en-US" sz="2400" i="1" dirty="0" smtClean="0">
                <a:solidFill>
                  <a:schemeClr val="bg1"/>
                </a:solidFill>
                <a:latin typeface="Times New Roman" pitchFamily="18" charset="0"/>
                <a:cs typeface="Times New Roman" pitchFamily="18" charset="0"/>
              </a:rPr>
              <a:t> 29 </a:t>
            </a:r>
            <a:r>
              <a:rPr lang="en-US" sz="2400" i="1" dirty="0" err="1" smtClean="0">
                <a:solidFill>
                  <a:schemeClr val="bg1"/>
                </a:solidFill>
                <a:latin typeface="Times New Roman" pitchFamily="18" charset="0"/>
                <a:cs typeface="Times New Roman" pitchFamily="18" charset="0"/>
              </a:rPr>
              <a:t>tháng</a:t>
            </a:r>
            <a:r>
              <a:rPr lang="en-US" sz="2400" i="1" dirty="0" smtClean="0">
                <a:solidFill>
                  <a:schemeClr val="bg1"/>
                </a:solidFill>
                <a:latin typeface="Times New Roman" pitchFamily="18" charset="0"/>
                <a:cs typeface="Times New Roman" pitchFamily="18" charset="0"/>
              </a:rPr>
              <a:t> 3 </a:t>
            </a:r>
            <a:r>
              <a:rPr lang="en-US" sz="2400" i="1" dirty="0" err="1" smtClean="0">
                <a:solidFill>
                  <a:schemeClr val="bg1"/>
                </a:solidFill>
                <a:latin typeface="Times New Roman" pitchFamily="18" charset="0"/>
                <a:cs typeface="Times New Roman" pitchFamily="18" charset="0"/>
              </a:rPr>
              <a:t>năm</a:t>
            </a:r>
            <a:r>
              <a:rPr lang="en-US" sz="2400" i="1" dirty="0" smtClean="0">
                <a:solidFill>
                  <a:schemeClr val="bg1"/>
                </a:solidFill>
                <a:latin typeface="Times New Roman" pitchFamily="18" charset="0"/>
                <a:cs typeface="Times New Roman" pitchFamily="18" charset="0"/>
              </a:rPr>
              <a:t> 2019</a:t>
            </a:r>
            <a:endParaRPr lang="en-US" sz="24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724312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1074683"/>
            <a:ext cx="7793038" cy="830317"/>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altLang="en-US" sz="2800" b="1" dirty="0">
                <a:latin typeface="Times New Roman" pitchFamily="18" charset="0"/>
                <a:cs typeface="Times New Roman" pitchFamily="18" charset="0"/>
              </a:rPr>
              <a:t>LƯU Ý </a:t>
            </a:r>
            <a:r>
              <a:rPr lang="en-US" altLang="en-US" sz="2800" b="1" dirty="0">
                <a:latin typeface="Times New Roman" pitchFamily="18" charset="0"/>
              </a:rPr>
              <a:t>KHI </a:t>
            </a:r>
            <a:r>
              <a:rPr lang="en-US" altLang="en-US" sz="2800" b="1" dirty="0" smtClean="0">
                <a:latin typeface="Times New Roman" pitchFamily="18" charset="0"/>
              </a:rPr>
              <a:t>ĐKXT CỦA THÍ SINH</a:t>
            </a:r>
          </a:p>
        </p:txBody>
      </p:sp>
      <p:sp>
        <p:nvSpPr>
          <p:cNvPr id="4" name="Content Placeholder 2"/>
          <p:cNvSpPr txBox="1">
            <a:spLocks/>
          </p:cNvSpPr>
          <p:nvPr/>
        </p:nvSpPr>
        <p:spPr>
          <a:xfrm>
            <a:off x="-228600" y="1981200"/>
            <a:ext cx="8839200" cy="41148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2" algn="just" eaLnBrk="1" hangingPunct="1"/>
            <a:r>
              <a:rPr lang="en-US" altLang="en-US" sz="2800" dirty="0" err="1">
                <a:latin typeface="Times New Roman" pitchFamily="18" charset="0"/>
                <a:cs typeface="Times New Roman" pitchFamily="18" charset="0"/>
              </a:rPr>
              <a:t>Tìm</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hiểu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thông</a:t>
            </a:r>
            <a:r>
              <a:rPr lang="en-US" altLang="en-US" sz="2800" dirty="0">
                <a:latin typeface="Times New Roman" pitchFamily="18" charset="0"/>
                <a:cs typeface="Times New Roman" pitchFamily="18" charset="0"/>
              </a:rPr>
              <a:t> tin </a:t>
            </a:r>
            <a:r>
              <a:rPr lang="en-US" altLang="en-US" sz="2800" dirty="0" err="1">
                <a:latin typeface="Times New Roman" pitchFamily="18" charset="0"/>
                <a:cs typeface="Times New Roman" pitchFamily="18" charset="0"/>
              </a:rPr>
              <a:t>về</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điều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kiện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hồ</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sơ</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và</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nộp</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hồ</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sơ</a:t>
            </a:r>
            <a:r>
              <a:rPr lang="en-US" altLang="en-US" sz="2800" dirty="0">
                <a:latin typeface="Times New Roman" pitchFamily="18" charset="0"/>
                <a:cs typeface="Times New Roman" pitchFamily="18" charset="0"/>
              </a:rPr>
              <a:t> ĐKXT </a:t>
            </a:r>
            <a:r>
              <a:rPr lang="en-US" altLang="en-US" sz="2800" dirty="0" err="1">
                <a:latin typeface="Times New Roman" pitchFamily="18" charset="0"/>
                <a:cs typeface="Times New Roman" pitchFamily="18" charset="0"/>
              </a:rPr>
              <a:t>thẳng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và</a:t>
            </a:r>
            <a:r>
              <a:rPr lang="en-US" altLang="en-US" sz="2800" dirty="0">
                <a:latin typeface="Times New Roman" pitchFamily="18" charset="0"/>
                <a:cs typeface="Times New Roman" pitchFamily="18" charset="0"/>
              </a:rPr>
              <a:t> ƯTXT </a:t>
            </a:r>
            <a:r>
              <a:rPr lang="en-US" altLang="en-US" sz="2800" dirty="0" err="1">
                <a:latin typeface="Times New Roman" pitchFamily="18" charset="0"/>
                <a:cs typeface="Times New Roman" pitchFamily="18" charset="0"/>
              </a:rPr>
              <a:t>theo</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quy</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định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của</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Bộ</a:t>
            </a:r>
            <a:r>
              <a:rPr lang="en-US" altLang="en-US" sz="2800" dirty="0">
                <a:latin typeface="Times New Roman" pitchFamily="18" charset="0"/>
                <a:cs typeface="Times New Roman" pitchFamily="18" charset="0"/>
              </a:rPr>
              <a:t> GDĐT, </a:t>
            </a:r>
            <a:r>
              <a:rPr lang="en-US" altLang="en-US" sz="2800" dirty="0" err="1">
                <a:latin typeface="Times New Roman" pitchFamily="18" charset="0"/>
                <a:cs typeface="Times New Roman" pitchFamily="18" charset="0"/>
              </a:rPr>
              <a:t>hướng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dẫn</a:t>
            </a:r>
            <a:r>
              <a:rPr lang="en-US" altLang="en-US" sz="2800" dirty="0">
                <a:latin typeface="Times New Roman" pitchFamily="18" charset="0"/>
                <a:cs typeface="Times New Roman" pitchFamily="18" charset="0"/>
              </a:rPr>
              <a:t> chi </a:t>
            </a:r>
            <a:r>
              <a:rPr lang="en-US" altLang="en-US" sz="2800" dirty="0" err="1">
                <a:latin typeface="Times New Roman" pitchFamily="18" charset="0"/>
                <a:cs typeface="Times New Roman" pitchFamily="18" charset="0"/>
              </a:rPr>
              <a:t>tiết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của</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từng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trường</a:t>
            </a:r>
            <a:r>
              <a:rPr lang="en-US" altLang="en-US" sz="2800" dirty="0">
                <a:latin typeface="Times New Roman" pitchFamily="18" charset="0"/>
                <a:cs typeface="Times New Roman" pitchFamily="18" charset="0"/>
              </a:rPr>
              <a:t>.</a:t>
            </a:r>
          </a:p>
          <a:p>
            <a:pPr lvl="2" algn="just" eaLnBrk="1" hangingPunct="1"/>
            <a:r>
              <a:rPr lang="en-US" altLang="en-US" sz="2800" dirty="0" err="1">
                <a:latin typeface="Times New Roman" pitchFamily="18" charset="0"/>
                <a:cs typeface="Times New Roman" pitchFamily="18" charset="0"/>
              </a:rPr>
              <a:t>Thí</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sinh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nộp</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hồ</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sơ</a:t>
            </a:r>
            <a:r>
              <a:rPr lang="en-US" altLang="en-US" sz="2800" dirty="0">
                <a:latin typeface="Times New Roman" pitchFamily="18" charset="0"/>
                <a:cs typeface="Times New Roman" pitchFamily="18" charset="0"/>
              </a:rPr>
              <a:t> ĐKXT </a:t>
            </a:r>
            <a:r>
              <a:rPr lang="en-US" altLang="en-US" sz="2800" dirty="0" err="1">
                <a:latin typeface="Times New Roman" pitchFamily="18" charset="0"/>
                <a:cs typeface="Times New Roman" pitchFamily="18" charset="0"/>
              </a:rPr>
              <a:t>thẳng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và</a:t>
            </a:r>
            <a:r>
              <a:rPr lang="en-US" altLang="en-US" sz="2800" dirty="0">
                <a:latin typeface="Times New Roman" pitchFamily="18" charset="0"/>
                <a:cs typeface="Times New Roman" pitchFamily="18" charset="0"/>
              </a:rPr>
              <a:t> ƯTXT </a:t>
            </a:r>
            <a:r>
              <a:rPr lang="en-US" altLang="en-US" sz="2800" dirty="0" err="1">
                <a:latin typeface="Times New Roman" pitchFamily="18" charset="0"/>
                <a:cs typeface="Times New Roman" pitchFamily="18" charset="0"/>
              </a:rPr>
              <a:t>tại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Sở</a:t>
            </a:r>
            <a:r>
              <a:rPr lang="en-US" altLang="en-US" sz="2800" dirty="0">
                <a:latin typeface="Times New Roman" pitchFamily="18" charset="0"/>
                <a:cs typeface="Times New Roman" pitchFamily="18" charset="0"/>
              </a:rPr>
              <a:t> GDĐT </a:t>
            </a:r>
            <a:r>
              <a:rPr lang="en-US" altLang="en-US" sz="2800" dirty="0" err="1">
                <a:latin typeface="Times New Roman" pitchFamily="18" charset="0"/>
                <a:cs typeface="Times New Roman" pitchFamily="18" charset="0"/>
              </a:rPr>
              <a:t>trước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ngày</a:t>
            </a:r>
            <a:r>
              <a:rPr lang="en-US" altLang="en-US" sz="2800" dirty="0">
                <a:latin typeface="Times New Roman" pitchFamily="18" charset="0"/>
                <a:cs typeface="Times New Roman" pitchFamily="18" charset="0"/>
              </a:rPr>
              <a:t> 20/5/2019.</a:t>
            </a:r>
          </a:p>
          <a:p>
            <a:pPr lvl="2" algn="just" eaLnBrk="1" hangingPunct="1"/>
            <a:r>
              <a:rPr lang="en-US" altLang="en-US" sz="2800" dirty="0" err="1">
                <a:latin typeface="Times New Roman" pitchFamily="18" charset="0"/>
                <a:cs typeface="Times New Roman" pitchFamily="18" charset="0"/>
              </a:rPr>
              <a:t>Trước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ngày</a:t>
            </a:r>
            <a:r>
              <a:rPr lang="en-US" altLang="en-US" sz="2800" dirty="0">
                <a:latin typeface="Times New Roman" pitchFamily="18" charset="0"/>
                <a:cs typeface="Times New Roman" pitchFamily="18" charset="0"/>
              </a:rPr>
              <a:t> 23/7, </a:t>
            </a:r>
            <a:r>
              <a:rPr lang="en-US" altLang="en-US" sz="2800" dirty="0" err="1">
                <a:latin typeface="Times New Roman" pitchFamily="18" charset="0"/>
                <a:cs typeface="Times New Roman" pitchFamily="18" charset="0"/>
              </a:rPr>
              <a:t>thí</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trúng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tuyển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thẳng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gửi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hồ</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sơ</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và</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xác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nhận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nhập</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học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tại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các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trường</a:t>
            </a:r>
            <a:r>
              <a:rPr lang="en-US" altLang="en-US" sz="2800"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7017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838200"/>
            <a:ext cx="7793038" cy="1066800"/>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altLang="en-US" sz="3600" dirty="0" smtClean="0">
                <a:latin typeface="Times New Roman" pitchFamily="18" charset="0"/>
              </a:rPr>
              <a:t>ĐĂNG KÍ XÉT TUYỂN</a:t>
            </a:r>
          </a:p>
        </p:txBody>
      </p:sp>
      <p:sp>
        <p:nvSpPr>
          <p:cNvPr id="6" name="Content Placeholder 2"/>
          <p:cNvSpPr txBox="1">
            <a:spLocks/>
          </p:cNvSpPr>
          <p:nvPr/>
        </p:nvSpPr>
        <p:spPr>
          <a:xfrm>
            <a:off x="0" y="1676400"/>
            <a:ext cx="8991600" cy="44958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70000"/>
              </a:lnSpc>
            </a:pPr>
            <a:r>
              <a:rPr lang="en-US" altLang="en-US" sz="2800" b="1" dirty="0" err="1" smtClean="0">
                <a:latin typeface="Times New Roman" pitchFamily="18" charset="0"/>
              </a:rPr>
              <a:t>Điểm</a:t>
            </a:r>
            <a:r>
              <a:rPr lang="en-US" altLang="en-US" sz="2800" b="1" dirty="0" smtClean="0">
                <a:latin typeface="Times New Roman" pitchFamily="18" charset="0"/>
              </a:rPr>
              <a:t> </a:t>
            </a:r>
            <a:r>
              <a:rPr lang="en-US" altLang="en-US" sz="2800" b="1" dirty="0" err="1" smtClean="0">
                <a:latin typeface="Times New Roman" pitchFamily="18" charset="0"/>
              </a:rPr>
              <a:t>thu</a:t>
            </a:r>
            <a:r>
              <a:rPr lang="en-US" altLang="en-US" sz="2800" b="1" dirty="0" smtClean="0">
                <a:latin typeface="Times New Roman" pitchFamily="18" charset="0"/>
              </a:rPr>
              <a:t> </a:t>
            </a:r>
            <a:r>
              <a:rPr lang="en-US" altLang="en-US" sz="2800" b="1" dirty="0" err="1" smtClean="0">
                <a:latin typeface="Times New Roman" pitchFamily="18" charset="0"/>
              </a:rPr>
              <a:t>nhận</a:t>
            </a:r>
            <a:r>
              <a:rPr lang="en-US" altLang="en-US" sz="2800" b="1" dirty="0" smtClean="0">
                <a:latin typeface="Times New Roman" pitchFamily="18" charset="0"/>
              </a:rPr>
              <a:t> </a:t>
            </a:r>
            <a:r>
              <a:rPr lang="en-US" altLang="en-US" sz="2800" b="1" dirty="0" err="1" smtClean="0">
                <a:latin typeface="Times New Roman" pitchFamily="18" charset="0"/>
              </a:rPr>
              <a:t>hồ</a:t>
            </a:r>
            <a:r>
              <a:rPr lang="en-US" altLang="en-US" sz="2800" b="1" dirty="0" smtClean="0">
                <a:latin typeface="Times New Roman" pitchFamily="18" charset="0"/>
              </a:rPr>
              <a:t> </a:t>
            </a:r>
            <a:r>
              <a:rPr lang="en-US" altLang="en-US" sz="2800" b="1" dirty="0" err="1" smtClean="0">
                <a:latin typeface="Times New Roman" pitchFamily="18" charset="0"/>
              </a:rPr>
              <a:t>sơ</a:t>
            </a:r>
            <a:r>
              <a:rPr lang="en-US" altLang="en-US" sz="2800" b="1" dirty="0" smtClean="0">
                <a:latin typeface="Times New Roman" pitchFamily="18" charset="0"/>
              </a:rPr>
              <a:t>:</a:t>
            </a:r>
          </a:p>
          <a:p>
            <a:pPr lvl="1" algn="just" eaLnBrk="1" hangingPunct="1">
              <a:buFontTx/>
              <a:buChar char="-"/>
            </a:pPr>
            <a:r>
              <a:rPr lang="en-US" altLang="en-US" dirty="0" err="1" smtClean="0">
                <a:latin typeface="Times New Roman" pitchFamily="18" charset="0"/>
              </a:rPr>
              <a:t>Chuẩn</a:t>
            </a:r>
            <a:r>
              <a:rPr lang="en-US" altLang="en-US" dirty="0" smtClean="0">
                <a:latin typeface="Times New Roman" pitchFamily="18" charset="0"/>
              </a:rPr>
              <a:t> </a:t>
            </a:r>
            <a:r>
              <a:rPr lang="en-US" altLang="en-US" dirty="0" err="1" smtClean="0">
                <a:latin typeface="Times New Roman" pitchFamily="18" charset="0"/>
              </a:rPr>
              <a:t>bị</a:t>
            </a:r>
            <a:r>
              <a:rPr lang="en-US" altLang="en-US" dirty="0" smtClean="0">
                <a:latin typeface="Times New Roman" pitchFamily="18" charset="0"/>
              </a:rPr>
              <a:t> </a:t>
            </a:r>
            <a:r>
              <a:rPr lang="en-US" altLang="en-US" dirty="0" err="1" smtClean="0">
                <a:latin typeface="Times New Roman" pitchFamily="18" charset="0"/>
              </a:rPr>
              <a:t>cơ</a:t>
            </a:r>
            <a:r>
              <a:rPr lang="en-US" altLang="en-US" dirty="0" smtClean="0">
                <a:latin typeface="Times New Roman" pitchFamily="18" charset="0"/>
              </a:rPr>
              <a:t> </a:t>
            </a:r>
            <a:r>
              <a:rPr lang="en-US" altLang="en-US" dirty="0" err="1" smtClean="0">
                <a:latin typeface="Times New Roman" pitchFamily="18" charset="0"/>
              </a:rPr>
              <a:t>sở</a:t>
            </a:r>
            <a:r>
              <a:rPr lang="en-US" altLang="en-US" dirty="0" smtClean="0">
                <a:latin typeface="Times New Roman" pitchFamily="18" charset="0"/>
              </a:rPr>
              <a:t> </a:t>
            </a:r>
            <a:r>
              <a:rPr lang="en-US" altLang="en-US" dirty="0" err="1" smtClean="0">
                <a:latin typeface="Times New Roman" pitchFamily="18" charset="0"/>
              </a:rPr>
              <a:t>vật</a:t>
            </a:r>
            <a:r>
              <a:rPr lang="en-US" altLang="en-US" dirty="0" smtClean="0">
                <a:latin typeface="Times New Roman" pitchFamily="18" charset="0"/>
              </a:rPr>
              <a:t> </a:t>
            </a:r>
            <a:r>
              <a:rPr lang="en-US" altLang="en-US" dirty="0" err="1" smtClean="0">
                <a:latin typeface="Times New Roman" pitchFamily="18" charset="0"/>
              </a:rPr>
              <a:t>chất</a:t>
            </a:r>
            <a:r>
              <a:rPr lang="en-US" altLang="en-US" dirty="0" smtClean="0">
                <a:latin typeface="Times New Roman" pitchFamily="18" charset="0"/>
              </a:rPr>
              <a:t>; </a:t>
            </a:r>
            <a:r>
              <a:rPr lang="en-US" altLang="en-US" dirty="0" err="1" smtClean="0">
                <a:latin typeface="Times New Roman" pitchFamily="18" charset="0"/>
              </a:rPr>
              <a:t>tập</a:t>
            </a:r>
            <a:r>
              <a:rPr lang="en-US" altLang="en-US" dirty="0" smtClean="0">
                <a:latin typeface="Times New Roman" pitchFamily="18" charset="0"/>
              </a:rPr>
              <a:t> </a:t>
            </a:r>
            <a:r>
              <a:rPr lang="en-US" altLang="en-US" dirty="0" err="1" smtClean="0">
                <a:latin typeface="Times New Roman" pitchFamily="18" charset="0"/>
              </a:rPr>
              <a:t>huấn</a:t>
            </a:r>
            <a:r>
              <a:rPr lang="en-US" altLang="en-US" dirty="0" smtClean="0">
                <a:latin typeface="Times New Roman" pitchFamily="18" charset="0"/>
              </a:rPr>
              <a:t> </a:t>
            </a:r>
            <a:r>
              <a:rPr lang="en-US" dirty="0" smtClean="0">
                <a:latin typeface="Times New Roman" pitchFamily="18" charset="0"/>
                <a:cs typeface="Times New Roman" pitchFamily="18" charset="0"/>
              </a:rPr>
              <a:t>GVCN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GV </a:t>
            </a:r>
            <a:r>
              <a:rPr lang="en-US" dirty="0" err="1">
                <a:latin typeface="Times New Roman" pitchFamily="18" charset="0"/>
                <a:cs typeface="Times New Roman" pitchFamily="18" charset="0"/>
              </a:rPr>
              <a:t>Hướng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nghiệp</a:t>
            </a:r>
            <a:r>
              <a:rPr lang="en-US" altLang="en-US" dirty="0" smtClean="0">
                <a:latin typeface="Times New Roman" pitchFamily="18" charset="0"/>
                <a:cs typeface="Times New Roman" pitchFamily="18" charset="0"/>
              </a:rPr>
              <a:t>.</a:t>
            </a:r>
          </a:p>
          <a:p>
            <a:pPr lvl="1" algn="just" eaLnBrk="1" hangingPunct="1">
              <a:buFontTx/>
              <a:buChar char="-"/>
            </a:pPr>
            <a:r>
              <a:rPr lang="en-US" altLang="en-US" sz="2600" dirty="0" err="1" smtClean="0">
                <a:latin typeface="Times New Roman" panose="02020603050405020304" pitchFamily="18" charset="0"/>
              </a:rPr>
              <a:t>Hướng</a:t>
            </a:r>
            <a:r>
              <a:rPr lang="en-US" altLang="en-US" sz="2600" dirty="0" smtClean="0">
                <a:latin typeface="Times New Roman" panose="02020603050405020304" pitchFamily="18" charset="0"/>
              </a:rPr>
              <a:t> </a:t>
            </a:r>
            <a:r>
              <a:rPr lang="en-US" altLang="en-US" sz="2600" dirty="0" err="1">
                <a:latin typeface="Times New Roman" panose="02020603050405020304" pitchFamily="18" charset="0"/>
              </a:rPr>
              <a:t>dẫn</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hỗ</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trợ</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thí</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sinh</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khai</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phiếu</a:t>
            </a:r>
            <a:r>
              <a:rPr lang="en-US" altLang="en-US" sz="2600" dirty="0">
                <a:latin typeface="Times New Roman" panose="02020603050405020304" pitchFamily="18" charset="0"/>
              </a:rPr>
              <a:t> ĐKDT.</a:t>
            </a:r>
          </a:p>
          <a:p>
            <a:pPr marL="457200" lvl="1" indent="0" eaLnBrk="1" hangingPunct="1">
              <a:spcBef>
                <a:spcPts val="300"/>
              </a:spcBef>
              <a:spcAft>
                <a:spcPts val="300"/>
              </a:spcAft>
              <a:buNone/>
              <a:defRPr/>
            </a:pPr>
            <a:r>
              <a:rPr lang="en-US" altLang="en-US" sz="2600" dirty="0" smtClean="0">
                <a:latin typeface="Times New Roman" panose="02020603050405020304" pitchFamily="18" charset="0"/>
              </a:rPr>
              <a:t>- </a:t>
            </a:r>
            <a:r>
              <a:rPr lang="en-US" altLang="en-US" sz="2600" dirty="0" err="1" smtClean="0">
                <a:latin typeface="Times New Roman" panose="02020603050405020304" pitchFamily="18" charset="0"/>
              </a:rPr>
              <a:t>Tiếp</a:t>
            </a:r>
            <a:r>
              <a:rPr lang="en-US" altLang="en-US" sz="2600" dirty="0" smtClean="0">
                <a:latin typeface="Times New Roman" panose="02020603050405020304" pitchFamily="18" charset="0"/>
              </a:rPr>
              <a:t> </a:t>
            </a:r>
            <a:r>
              <a:rPr lang="en-US" altLang="en-US" sz="2600" dirty="0" err="1">
                <a:latin typeface="Times New Roman" panose="02020603050405020304" pitchFamily="18" charset="0"/>
              </a:rPr>
              <a:t>nhận</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Phiếu</a:t>
            </a:r>
            <a:r>
              <a:rPr lang="en-US" altLang="en-US" sz="2600" dirty="0">
                <a:latin typeface="Times New Roman" panose="02020603050405020304" pitchFamily="18" charset="0"/>
              </a:rPr>
              <a:t> ĐKDT.</a:t>
            </a:r>
          </a:p>
          <a:p>
            <a:pPr marL="457200" lvl="1" indent="0" eaLnBrk="1" hangingPunct="1">
              <a:spcBef>
                <a:spcPts val="300"/>
              </a:spcBef>
              <a:spcAft>
                <a:spcPts val="300"/>
              </a:spcAft>
              <a:buNone/>
              <a:defRPr/>
            </a:pPr>
            <a:r>
              <a:rPr lang="en-US" altLang="en-US" sz="2600" dirty="0" smtClean="0">
                <a:latin typeface="Times New Roman" panose="02020603050405020304" pitchFamily="18" charset="0"/>
              </a:rPr>
              <a:t>- </a:t>
            </a:r>
            <a:r>
              <a:rPr lang="en-US" altLang="en-US" sz="2600" dirty="0" err="1" smtClean="0">
                <a:latin typeface="Times New Roman" panose="02020603050405020304" pitchFamily="18" charset="0"/>
              </a:rPr>
              <a:t>Nhập</a:t>
            </a:r>
            <a:r>
              <a:rPr lang="en-US" altLang="en-US" sz="2600" dirty="0" smtClean="0">
                <a:latin typeface="Times New Roman" panose="02020603050405020304" pitchFamily="18" charset="0"/>
              </a:rPr>
              <a:t> </a:t>
            </a:r>
            <a:r>
              <a:rPr lang="en-US" altLang="en-US" sz="2600" dirty="0" err="1">
                <a:latin typeface="Times New Roman" panose="02020603050405020304" pitchFamily="18" charset="0"/>
              </a:rPr>
              <a:t>phiếu</a:t>
            </a:r>
            <a:r>
              <a:rPr lang="en-US" altLang="en-US" sz="2600" dirty="0">
                <a:latin typeface="Times New Roman" panose="02020603050405020304" pitchFamily="18" charset="0"/>
              </a:rPr>
              <a:t> ĐKDT </a:t>
            </a:r>
            <a:r>
              <a:rPr lang="en-US" altLang="en-US" sz="2600" dirty="0" err="1">
                <a:latin typeface="Times New Roman" panose="02020603050405020304" pitchFamily="18" charset="0"/>
              </a:rPr>
              <a:t>lên</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hệ</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thống</a:t>
            </a:r>
            <a:r>
              <a:rPr lang="en-US" altLang="en-US" sz="2600" dirty="0">
                <a:latin typeface="Times New Roman" panose="02020603050405020304" pitchFamily="18" charset="0"/>
              </a:rPr>
              <a:t>:</a:t>
            </a:r>
          </a:p>
          <a:p>
            <a:pPr lvl="2" eaLnBrk="1" hangingPunct="1">
              <a:spcBef>
                <a:spcPts val="300"/>
              </a:spcBef>
              <a:spcAft>
                <a:spcPts val="300"/>
              </a:spcAft>
              <a:defRPr/>
            </a:pPr>
            <a:r>
              <a:rPr lang="en-US" altLang="en-US" dirty="0" err="1">
                <a:latin typeface="Times New Roman" pitchFamily="18" charset="0"/>
              </a:rPr>
              <a:t>Nhập</a:t>
            </a:r>
            <a:r>
              <a:rPr lang="en-US" altLang="en-US" dirty="0">
                <a:latin typeface="Times New Roman" pitchFamily="18" charset="0"/>
              </a:rPr>
              <a:t> </a:t>
            </a:r>
            <a:r>
              <a:rPr lang="en-US" altLang="en-US" dirty="0" err="1">
                <a:latin typeface="Times New Roman" pitchFamily="18" charset="0"/>
              </a:rPr>
              <a:t>đơn</a:t>
            </a:r>
            <a:r>
              <a:rPr lang="en-US" altLang="en-US" dirty="0">
                <a:latin typeface="Times New Roman" pitchFamily="18" charset="0"/>
              </a:rPr>
              <a:t> </a:t>
            </a:r>
            <a:r>
              <a:rPr lang="en-US" altLang="en-US" dirty="0" err="1">
                <a:latin typeface="Times New Roman" pitchFamily="18" charset="0"/>
              </a:rPr>
              <a:t>lẻ</a:t>
            </a:r>
            <a:r>
              <a:rPr lang="en-US" altLang="en-US" dirty="0">
                <a:latin typeface="Times New Roman" pitchFamily="18" charset="0"/>
              </a:rPr>
              <a:t>;</a:t>
            </a:r>
          </a:p>
          <a:p>
            <a:pPr lvl="2" eaLnBrk="1" hangingPunct="1">
              <a:spcBef>
                <a:spcPts val="300"/>
              </a:spcBef>
              <a:spcAft>
                <a:spcPts val="300"/>
              </a:spcAft>
              <a:defRPr/>
            </a:pPr>
            <a:r>
              <a:rPr lang="en-US" altLang="en-US" dirty="0" err="1">
                <a:latin typeface="Times New Roman" pitchFamily="18" charset="0"/>
              </a:rPr>
              <a:t>Nhập</a:t>
            </a:r>
            <a:r>
              <a:rPr lang="en-US" altLang="en-US" dirty="0">
                <a:latin typeface="Times New Roman" pitchFamily="18" charset="0"/>
              </a:rPr>
              <a:t> </a:t>
            </a:r>
            <a:r>
              <a:rPr lang="en-US" altLang="en-US" dirty="0" err="1">
                <a:latin typeface="Times New Roman" pitchFamily="18" charset="0"/>
              </a:rPr>
              <a:t>theo</a:t>
            </a:r>
            <a:r>
              <a:rPr lang="en-US" altLang="en-US" dirty="0">
                <a:latin typeface="Times New Roman" pitchFamily="18" charset="0"/>
              </a:rPr>
              <a:t> </a:t>
            </a:r>
            <a:r>
              <a:rPr lang="en-US" altLang="en-US" dirty="0" err="1">
                <a:latin typeface="Times New Roman" pitchFamily="18" charset="0"/>
              </a:rPr>
              <a:t>lô</a:t>
            </a:r>
            <a:r>
              <a:rPr lang="en-US" altLang="en-US" dirty="0">
                <a:latin typeface="Times New Roman" pitchFamily="18" charset="0"/>
              </a:rPr>
              <a:t>.</a:t>
            </a:r>
          </a:p>
          <a:p>
            <a:pPr lvl="1" eaLnBrk="1" hangingPunct="1">
              <a:lnSpc>
                <a:spcPct val="70000"/>
              </a:lnSpc>
              <a:buFont typeface="Wingdings" pitchFamily="2" charset="2"/>
              <a:buNone/>
            </a:pPr>
            <a:endParaRPr lang="en-US" altLang="en-US" dirty="0" smtClean="0">
              <a:latin typeface="Times New Roman" pitchFamily="18" charset="0"/>
            </a:endParaRPr>
          </a:p>
          <a:p>
            <a:pPr lvl="1" eaLnBrk="1" hangingPunct="1">
              <a:lnSpc>
                <a:spcPct val="70000"/>
              </a:lnSpc>
            </a:pPr>
            <a:endParaRPr lang="en-US" altLang="en-US" sz="1900" dirty="0" smtClean="0">
              <a:latin typeface="Times New Roman" pitchFamily="18" charset="0"/>
            </a:endParaRPr>
          </a:p>
          <a:p>
            <a:pPr eaLnBrk="1" hangingPunct="1">
              <a:lnSpc>
                <a:spcPct val="70000"/>
              </a:lnSpc>
            </a:pPr>
            <a:endParaRPr lang="en-US" altLang="en-US" sz="2300" dirty="0" smtClean="0">
              <a:latin typeface="Times New Roman" pitchFamily="18" charset="0"/>
            </a:endParaRPr>
          </a:p>
        </p:txBody>
      </p:sp>
    </p:spTree>
    <p:extLst>
      <p:ext uri="{BB962C8B-B14F-4D97-AF65-F5344CB8AC3E}">
        <p14:creationId xmlns:p14="http://schemas.microsoft.com/office/powerpoint/2010/main" val="21950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1074682"/>
            <a:ext cx="7793038" cy="754117"/>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algn="just" eaLnBrk="1" hangingPunct="1"/>
            <a:r>
              <a:rPr lang="en-US" altLang="en-US" sz="2800" b="1" dirty="0">
                <a:latin typeface="Times New Roman" pitchFamily="18" charset="0"/>
                <a:cs typeface="Times New Roman" pitchFamily="18" charset="0"/>
              </a:rPr>
              <a:t>CÁC LƯU Ý KHI </a:t>
            </a:r>
            <a:r>
              <a:rPr lang="en-US" altLang="en-US" sz="2800" b="1" dirty="0" smtClean="0">
                <a:latin typeface="Times New Roman" pitchFamily="18" charset="0"/>
                <a:cs typeface="Times New Roman" pitchFamily="18" charset="0"/>
              </a:rPr>
              <a:t>ĐKXT CỦA ĐIỂM </a:t>
            </a:r>
            <a:r>
              <a:rPr lang="en-US" altLang="en-US" sz="2800" b="1" dirty="0">
                <a:latin typeface="Times New Roman" pitchFamily="18" charset="0"/>
                <a:cs typeface="Times New Roman" pitchFamily="18" charset="0"/>
              </a:rPr>
              <a:t>ĐKDT</a:t>
            </a:r>
          </a:p>
        </p:txBody>
      </p:sp>
      <p:sp>
        <p:nvSpPr>
          <p:cNvPr id="3" name="Content Placeholder 2"/>
          <p:cNvSpPr txBox="1">
            <a:spLocks/>
          </p:cNvSpPr>
          <p:nvPr/>
        </p:nvSpPr>
        <p:spPr>
          <a:xfrm>
            <a:off x="-338466" y="1077310"/>
            <a:ext cx="9453563"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eaLnBrk="1" hangingPunct="1">
              <a:buNone/>
            </a:pPr>
            <a:endParaRPr lang="en-US" altLang="en-US" sz="3000" dirty="0" smtClean="0">
              <a:latin typeface="Times New Roman" pitchFamily="18" charset="0"/>
              <a:cs typeface="Times New Roman" pitchFamily="18" charset="0"/>
            </a:endParaRPr>
          </a:p>
          <a:p>
            <a:pPr marL="1371600" lvl="3" indent="0" eaLnBrk="1" hangingPunct="1">
              <a:buNone/>
            </a:pPr>
            <a:endParaRPr lang="en-US" altLang="en-US" sz="3000" dirty="0" smtClean="0"/>
          </a:p>
        </p:txBody>
      </p:sp>
      <p:sp>
        <p:nvSpPr>
          <p:cNvPr id="2" name="Rectangle 1"/>
          <p:cNvSpPr/>
          <p:nvPr/>
        </p:nvSpPr>
        <p:spPr>
          <a:xfrm>
            <a:off x="304800" y="1960322"/>
            <a:ext cx="8534400" cy="3339376"/>
          </a:xfrm>
          <a:prstGeom prst="rect">
            <a:avLst/>
          </a:prstGeom>
        </p:spPr>
        <p:txBody>
          <a:bodyPr wrap="square">
            <a:spAutoFit/>
          </a:bodyPr>
          <a:lstStyle/>
          <a:p>
            <a:pPr lvl="1" algn="just" eaLnBrk="1" hangingPunct="1">
              <a:spcBef>
                <a:spcPts val="300"/>
              </a:spcBef>
              <a:spcAft>
                <a:spcPts val="300"/>
              </a:spcAft>
              <a:defRPr/>
            </a:pPr>
            <a:r>
              <a:rPr lang="en-US" altLang="en-US" sz="2800" dirty="0" smtClean="0">
                <a:latin typeface="Times New Roman" panose="02020603050405020304" pitchFamily="18" charset="0"/>
              </a:rPr>
              <a:t>- In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chuyển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mật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khẩu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sinh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hướng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dẫn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sinh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bảo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quản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mật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khẩu</a:t>
            </a:r>
            <a:r>
              <a:rPr lang="en-US" altLang="en-US" sz="2800" dirty="0">
                <a:latin typeface="Times New Roman" panose="02020603050405020304" pitchFamily="18" charset="0"/>
              </a:rPr>
              <a:t>.</a:t>
            </a:r>
          </a:p>
          <a:p>
            <a:pPr lvl="1" algn="just" eaLnBrk="1" hangingPunct="1">
              <a:spcBef>
                <a:spcPts val="300"/>
              </a:spcBef>
              <a:spcAft>
                <a:spcPts val="300"/>
              </a:spcAft>
              <a:defRPr/>
            </a:pPr>
            <a:r>
              <a:rPr lang="en-US" altLang="en-US" sz="2800" dirty="0" smtClean="0">
                <a:latin typeface="Times New Roman" panose="02020603050405020304" pitchFamily="18" charset="0"/>
              </a:rPr>
              <a:t>- </a:t>
            </a:r>
            <a:r>
              <a:rPr lang="en-US" altLang="en-US" sz="2800" dirty="0" err="1" smtClean="0">
                <a:latin typeface="Times New Roman" panose="02020603050405020304" pitchFamily="18" charset="0"/>
              </a:rPr>
              <a:t>Hướng</a:t>
            </a:r>
            <a:r>
              <a:rPr lang="en-US" altLang="en-US" sz="2800" dirty="0" smtClean="0">
                <a:latin typeface="Times New Roman" panose="02020603050405020304" pitchFamily="18" charset="0"/>
              </a:rPr>
              <a:t> </a:t>
            </a:r>
            <a:r>
              <a:rPr lang="en-US" altLang="en-US" sz="2800" dirty="0" err="1">
                <a:latin typeface="Times New Roman" panose="02020603050405020304" pitchFamily="18" charset="0"/>
              </a:rPr>
              <a:t>dẫn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sinh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đăng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hệ</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thống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để</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kiểm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nguyện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vọng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đăng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ký</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báo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sót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có</a:t>
            </a:r>
            <a:r>
              <a:rPr lang="en-US" altLang="en-US" sz="2800" dirty="0">
                <a:latin typeface="Times New Roman" panose="02020603050405020304" pitchFamily="18" charset="0"/>
              </a:rPr>
              <a:t>.</a:t>
            </a:r>
          </a:p>
          <a:p>
            <a:pPr lvl="1" algn="just" eaLnBrk="1" hangingPunct="1">
              <a:spcBef>
                <a:spcPts val="300"/>
              </a:spcBef>
              <a:spcAft>
                <a:spcPts val="300"/>
              </a:spcAft>
              <a:defRPr/>
            </a:pPr>
            <a:r>
              <a:rPr lang="en-US" altLang="en-US" sz="2800" dirty="0" smtClean="0">
                <a:latin typeface="Times New Roman" panose="02020603050405020304" pitchFamily="18" charset="0"/>
              </a:rPr>
              <a:t>- In </a:t>
            </a:r>
            <a:r>
              <a:rPr lang="en-US" altLang="en-US" sz="2800" dirty="0" err="1">
                <a:latin typeface="Times New Roman" panose="02020603050405020304" pitchFamily="18" charset="0"/>
              </a:rPr>
              <a:t>danh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sách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sinh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có</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nguyện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vọng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đăng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ký</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xét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tuyển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chưa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phù</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Thông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báo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sinh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biết</a:t>
            </a:r>
            <a:r>
              <a:rPr lang="en-US" altLang="en-US" sz="2800" dirty="0">
                <a:latin typeface="Times New Roman" panose="02020603050405020304" pitchFamily="18" charset="0"/>
              </a:rPr>
              <a:t>.</a:t>
            </a:r>
          </a:p>
          <a:p>
            <a:pPr lvl="1" algn="just" eaLnBrk="1" hangingPunct="1">
              <a:spcBef>
                <a:spcPts val="300"/>
              </a:spcBef>
              <a:spcAft>
                <a:spcPts val="300"/>
              </a:spcAft>
              <a:defRPr/>
            </a:pPr>
            <a:r>
              <a:rPr lang="en-US" altLang="en-US" sz="2800" dirty="0" smtClean="0">
                <a:latin typeface="Times New Roman" panose="02020603050405020304" pitchFamily="18" charset="0"/>
              </a:rPr>
              <a:t>- </a:t>
            </a:r>
            <a:r>
              <a:rPr lang="en-US" altLang="en-US" sz="2800" dirty="0" err="1" smtClean="0">
                <a:latin typeface="Times New Roman" panose="02020603050405020304" pitchFamily="18" charset="0"/>
              </a:rPr>
              <a:t>Sửa</a:t>
            </a:r>
            <a:r>
              <a:rPr lang="en-US" altLang="en-US" sz="2800" dirty="0" smtClean="0">
                <a:latin typeface="Times New Roman" panose="02020603050405020304" pitchFamily="18" charset="0"/>
              </a:rPr>
              <a:t> </a:t>
            </a:r>
            <a:r>
              <a:rPr lang="en-US" altLang="en-US" sz="2800" dirty="0" err="1">
                <a:latin typeface="Times New Roman" panose="02020603050405020304" pitchFamily="18" charset="0"/>
              </a:rPr>
              <a:t>lại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sót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có</a:t>
            </a:r>
            <a:r>
              <a:rPr lang="en-US" altLang="en-US" sz="2800" dirty="0">
                <a:latin typeface="Times New Roman" panose="02020603050405020304" pitchFamily="18" charset="0"/>
              </a:rPr>
              <a:t>.</a:t>
            </a:r>
          </a:p>
        </p:txBody>
      </p:sp>
    </p:spTree>
    <p:extLst>
      <p:ext uri="{BB962C8B-B14F-4D97-AF65-F5344CB8AC3E}">
        <p14:creationId xmlns:p14="http://schemas.microsoft.com/office/powerpoint/2010/main" val="190384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1074682"/>
            <a:ext cx="7793038" cy="754117"/>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algn="just" eaLnBrk="1" hangingPunct="1"/>
            <a:r>
              <a:rPr lang="en-US" altLang="en-US" sz="2800" b="1" dirty="0">
                <a:latin typeface="Times New Roman" pitchFamily="18" charset="0"/>
                <a:cs typeface="Times New Roman" pitchFamily="18" charset="0"/>
              </a:rPr>
              <a:t>CÁC LƯU Ý KHI </a:t>
            </a:r>
            <a:r>
              <a:rPr lang="en-US" altLang="en-US" sz="2800" b="1" dirty="0" smtClean="0">
                <a:latin typeface="Times New Roman" pitchFamily="18" charset="0"/>
                <a:cs typeface="Times New Roman" pitchFamily="18" charset="0"/>
              </a:rPr>
              <a:t>ĐKXT CỦA ĐIỂM </a:t>
            </a:r>
            <a:r>
              <a:rPr lang="en-US" altLang="en-US" sz="2800" b="1" dirty="0">
                <a:latin typeface="Times New Roman" pitchFamily="18" charset="0"/>
                <a:cs typeface="Times New Roman" pitchFamily="18" charset="0"/>
              </a:rPr>
              <a:t>ĐKDT</a:t>
            </a:r>
          </a:p>
        </p:txBody>
      </p:sp>
      <p:sp>
        <p:nvSpPr>
          <p:cNvPr id="3" name="Content Placeholder 2"/>
          <p:cNvSpPr txBox="1">
            <a:spLocks/>
          </p:cNvSpPr>
          <p:nvPr/>
        </p:nvSpPr>
        <p:spPr>
          <a:xfrm>
            <a:off x="-338466" y="1077310"/>
            <a:ext cx="9453563"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eaLnBrk="1" hangingPunct="1">
              <a:buNone/>
            </a:pPr>
            <a:endParaRPr lang="en-US" altLang="en-US" sz="3000" dirty="0" smtClean="0">
              <a:latin typeface="Times New Roman" pitchFamily="18" charset="0"/>
              <a:cs typeface="Times New Roman" pitchFamily="18" charset="0"/>
            </a:endParaRPr>
          </a:p>
          <a:p>
            <a:pPr marL="1371600" lvl="3" indent="0" eaLnBrk="1" hangingPunct="1">
              <a:buNone/>
            </a:pPr>
            <a:endParaRPr lang="en-US" altLang="en-US" sz="3000" dirty="0" smtClean="0"/>
          </a:p>
        </p:txBody>
      </p:sp>
      <p:sp>
        <p:nvSpPr>
          <p:cNvPr id="2" name="Rectangle 1"/>
          <p:cNvSpPr/>
          <p:nvPr/>
        </p:nvSpPr>
        <p:spPr>
          <a:xfrm>
            <a:off x="304800" y="1960322"/>
            <a:ext cx="8534400" cy="523220"/>
          </a:xfrm>
          <a:prstGeom prst="rect">
            <a:avLst/>
          </a:prstGeom>
        </p:spPr>
        <p:txBody>
          <a:bodyPr wrap="square">
            <a:spAutoFit/>
          </a:bodyPr>
          <a:lstStyle/>
          <a:p>
            <a:pPr lvl="1" algn="just" eaLnBrk="1" hangingPunct="1">
              <a:spcBef>
                <a:spcPts val="300"/>
              </a:spcBef>
              <a:spcAft>
                <a:spcPts val="300"/>
              </a:spcAft>
              <a:defRPr/>
            </a:pPr>
            <a:endParaRPr lang="en-US" altLang="en-US" sz="2800" dirty="0">
              <a:latin typeface="Times New Roman" panose="02020603050405020304" pitchFamily="18" charset="0"/>
            </a:endParaRPr>
          </a:p>
        </p:txBody>
      </p:sp>
      <p:sp>
        <p:nvSpPr>
          <p:cNvPr id="4" name="Rectangle 3"/>
          <p:cNvSpPr/>
          <p:nvPr/>
        </p:nvSpPr>
        <p:spPr>
          <a:xfrm>
            <a:off x="304800" y="2056924"/>
            <a:ext cx="8534400" cy="3200876"/>
          </a:xfrm>
          <a:prstGeom prst="rect">
            <a:avLst/>
          </a:prstGeom>
        </p:spPr>
        <p:txBody>
          <a:bodyPr wrap="square">
            <a:spAutoFit/>
          </a:bodyPr>
          <a:lstStyle/>
          <a:p>
            <a:pPr lvl="1" algn="just" eaLnBrk="1" hangingPunct="1">
              <a:spcBef>
                <a:spcPts val="300"/>
              </a:spcBef>
              <a:spcAft>
                <a:spcPts val="300"/>
              </a:spcAft>
              <a:defRPr/>
            </a:pPr>
            <a:r>
              <a:rPr lang="en-US" altLang="en-US" sz="2600" dirty="0" smtClean="0">
                <a:solidFill>
                  <a:srgbClr val="FF0000"/>
                </a:solidFill>
                <a:latin typeface="Times New Roman" panose="02020603050405020304" pitchFamily="18" charset="0"/>
              </a:rPr>
              <a:t>- </a:t>
            </a:r>
            <a:r>
              <a:rPr lang="en-US" altLang="en-US" sz="2600" dirty="0" err="1" smtClean="0">
                <a:solidFill>
                  <a:srgbClr val="FF0000"/>
                </a:solidFill>
                <a:latin typeface="Times New Roman" panose="02020603050405020304" pitchFamily="18" charset="0"/>
              </a:rPr>
              <a:t>Tổ</a:t>
            </a:r>
            <a:r>
              <a:rPr lang="en-US" altLang="en-US" sz="2600" dirty="0" smtClean="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chức</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rà</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soát</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đặc</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biệt</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là</a:t>
            </a:r>
            <a:r>
              <a:rPr lang="en-US" altLang="en-US" sz="2600" dirty="0">
                <a:solidFill>
                  <a:srgbClr val="FF0000"/>
                </a:solidFill>
                <a:latin typeface="Times New Roman" panose="02020603050405020304" pitchFamily="18" charset="0"/>
              </a:rPr>
              <a:t> minh </a:t>
            </a:r>
            <a:r>
              <a:rPr lang="en-US" altLang="en-US" sz="2600" dirty="0" err="1">
                <a:solidFill>
                  <a:srgbClr val="FF0000"/>
                </a:solidFill>
                <a:latin typeface="Times New Roman" panose="02020603050405020304" pitchFamily="18" charset="0"/>
              </a:rPr>
              <a:t>chứng</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của</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thí</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sinh</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được</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hưởng</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ưu</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tiên</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đối</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tượng</a:t>
            </a:r>
            <a:r>
              <a:rPr lang="en-US" altLang="en-US" sz="2600" dirty="0">
                <a:solidFill>
                  <a:srgbClr val="FF0000"/>
                </a:solidFill>
                <a:latin typeface="Times New Roman" panose="02020603050405020304" pitchFamily="18" charset="0"/>
              </a:rPr>
              <a:t>.</a:t>
            </a:r>
          </a:p>
          <a:p>
            <a:pPr lvl="1" algn="just" eaLnBrk="1" hangingPunct="1">
              <a:spcBef>
                <a:spcPts val="300"/>
              </a:spcBef>
              <a:spcAft>
                <a:spcPts val="300"/>
              </a:spcAft>
              <a:defRPr/>
            </a:pPr>
            <a:r>
              <a:rPr lang="en-US" altLang="en-US" sz="2600" dirty="0" smtClean="0">
                <a:solidFill>
                  <a:srgbClr val="FF0000"/>
                </a:solidFill>
                <a:latin typeface="Times New Roman" panose="02020603050405020304" pitchFamily="18" charset="0"/>
              </a:rPr>
              <a:t>- </a:t>
            </a:r>
            <a:r>
              <a:rPr lang="en-US" altLang="en-US" sz="2600" dirty="0" err="1" smtClean="0">
                <a:solidFill>
                  <a:srgbClr val="FF0000"/>
                </a:solidFill>
                <a:latin typeface="Times New Roman" panose="02020603050405020304" pitchFamily="18" charset="0"/>
              </a:rPr>
              <a:t>Rà</a:t>
            </a:r>
            <a:r>
              <a:rPr lang="en-US" altLang="en-US" sz="2600" dirty="0" smtClean="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soát</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các</a:t>
            </a:r>
            <a:r>
              <a:rPr lang="en-US" altLang="en-US" sz="2600" dirty="0">
                <a:solidFill>
                  <a:srgbClr val="FF0000"/>
                </a:solidFill>
                <a:latin typeface="Times New Roman" panose="02020603050405020304" pitchFamily="18" charset="0"/>
              </a:rPr>
              <a:t> minh </a:t>
            </a:r>
            <a:r>
              <a:rPr lang="en-US" altLang="en-US" sz="2600" dirty="0" err="1">
                <a:solidFill>
                  <a:srgbClr val="FF0000"/>
                </a:solidFill>
                <a:latin typeface="Times New Roman" panose="02020603050405020304" pitchFamily="18" charset="0"/>
              </a:rPr>
              <a:t>chứng</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ưu</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tiên</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khu</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vực</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đối</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với</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các</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thí</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sinh</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có</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ưu</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tiên</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theo</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hộ</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khẩu</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thường</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trú</a:t>
            </a:r>
            <a:r>
              <a:rPr lang="en-US" altLang="en-US" sz="2600" dirty="0">
                <a:solidFill>
                  <a:srgbClr val="FF0000"/>
                </a:solidFill>
                <a:latin typeface="Times New Roman" panose="02020603050405020304" pitchFamily="18" charset="0"/>
              </a:rPr>
              <a:t>.</a:t>
            </a:r>
          </a:p>
          <a:p>
            <a:pPr lvl="1" algn="just" eaLnBrk="1" hangingPunct="1">
              <a:spcBef>
                <a:spcPts val="300"/>
              </a:spcBef>
              <a:spcAft>
                <a:spcPts val="300"/>
              </a:spcAft>
              <a:defRPr/>
            </a:pPr>
            <a:r>
              <a:rPr lang="en-US" altLang="en-US" sz="2600" dirty="0" smtClean="0">
                <a:latin typeface="Times New Roman" panose="02020603050405020304" pitchFamily="18" charset="0"/>
              </a:rPr>
              <a:t>- </a:t>
            </a:r>
            <a:r>
              <a:rPr lang="en-US" altLang="en-US" sz="2600" dirty="0" err="1" smtClean="0">
                <a:latin typeface="Times New Roman" panose="02020603050405020304" pitchFamily="18" charset="0"/>
              </a:rPr>
              <a:t>Rà</a:t>
            </a:r>
            <a:r>
              <a:rPr lang="en-US" altLang="en-US" sz="2600" dirty="0" smtClean="0">
                <a:latin typeface="Times New Roman" panose="02020603050405020304" pitchFamily="18" charset="0"/>
              </a:rPr>
              <a:t> </a:t>
            </a:r>
            <a:r>
              <a:rPr lang="en-US" altLang="en-US" sz="2600" dirty="0" err="1">
                <a:latin typeface="Times New Roman" panose="02020603050405020304" pitchFamily="18" charset="0"/>
              </a:rPr>
              <a:t>soát</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các</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nguyện</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vọng</a:t>
            </a:r>
            <a:r>
              <a:rPr lang="en-US" altLang="en-US" sz="2600" dirty="0">
                <a:latin typeface="Times New Roman" panose="02020603050405020304" pitchFamily="18" charset="0"/>
              </a:rPr>
              <a:t> ĐKXT </a:t>
            </a:r>
            <a:r>
              <a:rPr lang="en-US" altLang="en-US" sz="2600" dirty="0" err="1">
                <a:latin typeface="Times New Roman" panose="02020603050405020304" pitchFamily="18" charset="0"/>
              </a:rPr>
              <a:t>không</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hợp</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lệ</a:t>
            </a:r>
            <a:r>
              <a:rPr lang="en-US" altLang="en-US" sz="2600" dirty="0">
                <a:latin typeface="Times New Roman" panose="02020603050405020304" pitchFamily="18" charset="0"/>
              </a:rPr>
              <a:t>.</a:t>
            </a:r>
          </a:p>
          <a:p>
            <a:pPr lvl="1" algn="just" eaLnBrk="1" hangingPunct="1">
              <a:spcBef>
                <a:spcPts val="300"/>
              </a:spcBef>
              <a:spcAft>
                <a:spcPts val="300"/>
              </a:spcAft>
              <a:defRPr/>
            </a:pPr>
            <a:r>
              <a:rPr lang="en-US" altLang="en-US" sz="2600" dirty="0" smtClean="0">
                <a:latin typeface="Times New Roman" panose="02020603050405020304" pitchFamily="18" charset="0"/>
              </a:rPr>
              <a:t>- </a:t>
            </a:r>
            <a:r>
              <a:rPr lang="en-US" altLang="en-US" sz="2600" dirty="0" err="1" smtClean="0">
                <a:latin typeface="Times New Roman" panose="02020603050405020304" pitchFamily="18" charset="0"/>
              </a:rPr>
              <a:t>Nếu</a:t>
            </a:r>
            <a:r>
              <a:rPr lang="en-US" altLang="en-US" sz="2600" dirty="0" smtClean="0">
                <a:latin typeface="Times New Roman" panose="02020603050405020304" pitchFamily="18" charset="0"/>
              </a:rPr>
              <a:t> </a:t>
            </a:r>
            <a:r>
              <a:rPr lang="en-US" altLang="en-US" sz="2600" dirty="0" err="1" smtClean="0">
                <a:latin typeface="Times New Roman" panose="02020603050405020304" pitchFamily="18" charset="0"/>
              </a:rPr>
              <a:t>có</a:t>
            </a:r>
            <a:r>
              <a:rPr lang="en-US" altLang="en-US" sz="2600" dirty="0" smtClean="0">
                <a:latin typeface="Times New Roman" panose="02020603050405020304" pitchFamily="18" charset="0"/>
              </a:rPr>
              <a:t> </a:t>
            </a:r>
            <a:r>
              <a:rPr lang="en-US" altLang="en-US" sz="2600" dirty="0" err="1" smtClean="0">
                <a:latin typeface="Times New Roman" panose="02020603050405020304" pitchFamily="18" charset="0"/>
              </a:rPr>
              <a:t>báo</a:t>
            </a:r>
            <a:r>
              <a:rPr lang="en-US" altLang="en-US" sz="2600" dirty="0" smtClean="0">
                <a:latin typeface="Times New Roman" panose="02020603050405020304" pitchFamily="18" charset="0"/>
              </a:rPr>
              <a:t> </a:t>
            </a:r>
            <a:r>
              <a:rPr lang="en-US" altLang="en-US" sz="2600" dirty="0" err="1" smtClean="0">
                <a:latin typeface="Times New Roman" panose="02020603050405020304" pitchFamily="18" charset="0"/>
              </a:rPr>
              <a:t>cáo</a:t>
            </a:r>
            <a:r>
              <a:rPr lang="en-US" altLang="en-US" sz="2600" dirty="0" smtClean="0">
                <a:latin typeface="Times New Roman" panose="02020603050405020304" pitchFamily="18" charset="0"/>
              </a:rPr>
              <a:t> </a:t>
            </a:r>
            <a:r>
              <a:rPr lang="en-US" altLang="en-US" sz="2600" dirty="0" err="1" smtClean="0">
                <a:latin typeface="Times New Roman" panose="02020603050405020304" pitchFamily="18" charset="0"/>
              </a:rPr>
              <a:t>về</a:t>
            </a:r>
            <a:r>
              <a:rPr lang="en-US" altLang="en-US" sz="2600" dirty="0" smtClean="0">
                <a:latin typeface="Times New Roman" panose="02020603050405020304" pitchFamily="18" charset="0"/>
              </a:rPr>
              <a:t> </a:t>
            </a:r>
            <a:r>
              <a:rPr lang="en-US" altLang="en-US" sz="2600" dirty="0" err="1" smtClean="0">
                <a:latin typeface="Times New Roman" panose="02020603050405020304" pitchFamily="18" charset="0"/>
              </a:rPr>
              <a:t>Sở</a:t>
            </a:r>
            <a:r>
              <a:rPr lang="en-US" altLang="en-US" sz="2600" dirty="0" smtClean="0">
                <a:latin typeface="Times New Roman" panose="02020603050405020304" pitchFamily="18" charset="0"/>
              </a:rPr>
              <a:t> GDĐT </a:t>
            </a:r>
            <a:r>
              <a:rPr lang="en-US" altLang="en-US" sz="2600" dirty="0" err="1" smtClean="0">
                <a:latin typeface="Times New Roman" panose="02020603050405020304" pitchFamily="18" charset="0"/>
              </a:rPr>
              <a:t>để</a:t>
            </a:r>
            <a:r>
              <a:rPr lang="en-US" altLang="en-US" sz="2600" dirty="0" smtClean="0">
                <a:latin typeface="Times New Roman" panose="02020603050405020304" pitchFamily="18" charset="0"/>
              </a:rPr>
              <a:t> </a:t>
            </a:r>
            <a:r>
              <a:rPr lang="en-US" altLang="en-US" sz="2600" dirty="0" err="1" smtClean="0">
                <a:latin typeface="Times New Roman" panose="02020603050405020304" pitchFamily="18" charset="0"/>
              </a:rPr>
              <a:t>sửa</a:t>
            </a:r>
            <a:r>
              <a:rPr lang="en-US" altLang="en-US" sz="2600" dirty="0" smtClean="0">
                <a:latin typeface="Times New Roman" panose="02020603050405020304" pitchFamily="18" charset="0"/>
              </a:rPr>
              <a:t> </a:t>
            </a:r>
            <a:r>
              <a:rPr lang="en-US" altLang="en-US" sz="2600" dirty="0" err="1">
                <a:latin typeface="Times New Roman" panose="02020603050405020304" pitchFamily="18" charset="0"/>
              </a:rPr>
              <a:t>lại</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sai</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sót</a:t>
            </a:r>
            <a:r>
              <a:rPr lang="en-US" altLang="en-US" sz="2600" dirty="0">
                <a:latin typeface="Times New Roman" panose="02020603050405020304" pitchFamily="18" charset="0"/>
              </a:rPr>
              <a:t> </a:t>
            </a:r>
            <a:r>
              <a:rPr lang="en-US" altLang="en-US" sz="2600" dirty="0" smtClean="0">
                <a:latin typeface="Times New Roman" panose="02020603050405020304" pitchFamily="18" charset="0"/>
              </a:rPr>
              <a:t>.</a:t>
            </a:r>
            <a:endParaRPr lang="en-US" altLang="en-US" sz="2600" dirty="0">
              <a:latin typeface="Times New Roman" panose="02020603050405020304" pitchFamily="18" charset="0"/>
            </a:endParaRPr>
          </a:p>
          <a:p>
            <a:pPr lvl="1" algn="just" eaLnBrk="1" hangingPunct="1">
              <a:spcBef>
                <a:spcPts val="300"/>
              </a:spcBef>
              <a:spcAft>
                <a:spcPts val="300"/>
              </a:spcAft>
              <a:defRPr/>
            </a:pPr>
            <a:r>
              <a:rPr lang="en-US" altLang="en-US" sz="2600" dirty="0" smtClean="0">
                <a:latin typeface="Times New Roman" panose="02020603050405020304" pitchFamily="18" charset="0"/>
              </a:rPr>
              <a:t>- </a:t>
            </a:r>
            <a:r>
              <a:rPr lang="en-US" altLang="en-US" sz="2600" dirty="0" err="1" smtClean="0">
                <a:latin typeface="Times New Roman" panose="02020603050405020304" pitchFamily="18" charset="0"/>
              </a:rPr>
              <a:t>Giải</a:t>
            </a:r>
            <a:r>
              <a:rPr lang="en-US" altLang="en-US" sz="2600" dirty="0" smtClean="0">
                <a:latin typeface="Times New Roman" panose="02020603050405020304" pitchFamily="18" charset="0"/>
              </a:rPr>
              <a:t> </a:t>
            </a:r>
            <a:r>
              <a:rPr lang="en-US" altLang="en-US" sz="2600" dirty="0" err="1">
                <a:latin typeface="Times New Roman" panose="02020603050405020304" pitchFamily="18" charset="0"/>
              </a:rPr>
              <a:t>đáp</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thắc</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mắc</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cho</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thí</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sinh</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các</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điểm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tiếp</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nhận</a:t>
            </a:r>
            <a:r>
              <a:rPr lang="en-US" altLang="en-US" sz="2600" dirty="0">
                <a:latin typeface="Times New Roman" panose="02020603050405020304" pitchFamily="18" charset="0"/>
              </a:rPr>
              <a:t>.</a:t>
            </a:r>
          </a:p>
        </p:txBody>
      </p:sp>
    </p:spTree>
    <p:extLst>
      <p:ext uri="{BB962C8B-B14F-4D97-AF65-F5344CB8AC3E}">
        <p14:creationId xmlns:p14="http://schemas.microsoft.com/office/powerpoint/2010/main" val="242886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 y="1371600"/>
            <a:ext cx="990600" cy="5181600"/>
          </a:xfrm>
          <a:prstGeom prst="rect">
            <a:avLst/>
          </a:prstGeom>
          <a:solidFill>
            <a:srgbClr val="FF0000"/>
          </a:solidFill>
          <a:ln>
            <a:gradFill>
              <a:gsLst>
                <a:gs pos="0">
                  <a:srgbClr val="FF0000"/>
                </a:gs>
                <a:gs pos="50000">
                  <a:schemeClr val="accent1">
                    <a:tint val="44500"/>
                    <a:satMod val="160000"/>
                  </a:schemeClr>
                </a:gs>
                <a:gs pos="100000">
                  <a:schemeClr val="accent1">
                    <a:tint val="23500"/>
                    <a:satMod val="160000"/>
                  </a:schemeClr>
                </a:gs>
              </a:gsLst>
              <a:lin ang="5400000" scaled="0"/>
            </a:gradFill>
          </a:ln>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altLang="en-US" sz="2400" b="1" dirty="0" err="1">
                <a:latin typeface="Times New Roman" pitchFamily="18" charset="0"/>
              </a:rPr>
              <a:t>Quy</a:t>
            </a:r>
            <a:r>
              <a:rPr lang="en-US" altLang="en-US" sz="2400" b="1" dirty="0">
                <a:latin typeface="Times New Roman" pitchFamily="18" charset="0"/>
              </a:rPr>
              <a:t> </a:t>
            </a:r>
            <a:r>
              <a:rPr lang="en-US" altLang="en-US" sz="2400" b="1" dirty="0" err="1">
                <a:latin typeface="Times New Roman" pitchFamily="18" charset="0"/>
              </a:rPr>
              <a:t>trình</a:t>
            </a:r>
            <a:r>
              <a:rPr lang="en-US" altLang="en-US" sz="2400" b="1" dirty="0">
                <a:latin typeface="Times New Roman" pitchFamily="18" charset="0"/>
              </a:rPr>
              <a:t> </a:t>
            </a:r>
            <a:r>
              <a:rPr lang="en-US" altLang="en-US" sz="2400" b="1" dirty="0" err="1">
                <a:latin typeface="Times New Roman" pitchFamily="18" charset="0"/>
              </a:rPr>
              <a:t>Điều</a:t>
            </a:r>
            <a:r>
              <a:rPr lang="en-US" altLang="en-US" sz="2400" b="1" dirty="0">
                <a:latin typeface="Times New Roman" pitchFamily="18" charset="0"/>
              </a:rPr>
              <a:t> </a:t>
            </a:r>
            <a:r>
              <a:rPr lang="en-US" altLang="en-US" sz="2400" b="1" dirty="0" err="1">
                <a:latin typeface="Times New Roman" pitchFamily="18" charset="0"/>
              </a:rPr>
              <a:t>chỉnh</a:t>
            </a:r>
            <a:r>
              <a:rPr lang="en-US" altLang="en-US" sz="2400" b="1" dirty="0">
                <a:latin typeface="Times New Roman" pitchFamily="18" charset="0"/>
              </a:rPr>
              <a:t> </a:t>
            </a:r>
            <a:r>
              <a:rPr lang="en-US" altLang="en-US" sz="2400" b="1" dirty="0" err="1">
                <a:latin typeface="Times New Roman" pitchFamily="18" charset="0"/>
              </a:rPr>
              <a:t>nguyện</a:t>
            </a:r>
            <a:r>
              <a:rPr lang="en-US" altLang="en-US" sz="2400" b="1" dirty="0">
                <a:latin typeface="Times New Roman" pitchFamily="18" charset="0"/>
              </a:rPr>
              <a:t> </a:t>
            </a:r>
            <a:r>
              <a:rPr lang="en-US" altLang="en-US" sz="2400" b="1" dirty="0" err="1">
                <a:latin typeface="Times New Roman" pitchFamily="18" charset="0"/>
              </a:rPr>
              <a:t>vọng</a:t>
            </a:r>
            <a:r>
              <a:rPr lang="en-US" altLang="en-US" sz="2400" b="1" dirty="0">
                <a:latin typeface="Times New Roman" pitchFamily="18" charset="0"/>
              </a:rPr>
              <a:t> </a:t>
            </a:r>
            <a:r>
              <a:rPr lang="en-US" altLang="en-US" sz="2400" b="1" dirty="0" err="1">
                <a:latin typeface="Times New Roman" pitchFamily="18" charset="0"/>
              </a:rPr>
              <a:t>đăng</a:t>
            </a:r>
            <a:r>
              <a:rPr lang="en-US" altLang="en-US" sz="2400" b="1" dirty="0">
                <a:latin typeface="Times New Roman" pitchFamily="18" charset="0"/>
              </a:rPr>
              <a:t> </a:t>
            </a:r>
            <a:r>
              <a:rPr lang="en-US" altLang="en-US" sz="2400" b="1" dirty="0" err="1">
                <a:latin typeface="Times New Roman" pitchFamily="18" charset="0"/>
              </a:rPr>
              <a:t>ký</a:t>
            </a:r>
            <a:r>
              <a:rPr lang="en-US" altLang="en-US" sz="2400" b="1" dirty="0">
                <a:latin typeface="Times New Roman" pitchFamily="18" charset="0"/>
              </a:rPr>
              <a:t> </a:t>
            </a:r>
            <a:r>
              <a:rPr lang="en-US" altLang="en-US" sz="2400" b="1" dirty="0" err="1">
                <a:latin typeface="Times New Roman" pitchFamily="18" charset="0"/>
              </a:rPr>
              <a:t>xét</a:t>
            </a:r>
            <a:r>
              <a:rPr lang="en-US" altLang="en-US" sz="2400" b="1" dirty="0">
                <a:latin typeface="Times New Roman" pitchFamily="18" charset="0"/>
              </a:rPr>
              <a:t> </a:t>
            </a:r>
            <a:r>
              <a:rPr lang="en-US" altLang="en-US" sz="2400" b="1" dirty="0" err="1">
                <a:latin typeface="Times New Roman" pitchFamily="18" charset="0"/>
              </a:rPr>
              <a:t>tuyển</a:t>
            </a:r>
            <a:endParaRPr lang="en-US" altLang="en-US" sz="2400" b="1" dirty="0" smtClean="0">
              <a:latin typeface="Times New Roman" pitchFamily="18" charset="0"/>
            </a:endParaRPr>
          </a:p>
        </p:txBody>
      </p:sp>
      <p:pic>
        <p:nvPicPr>
          <p:cNvPr id="4"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066800"/>
            <a:ext cx="80772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384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85893354"/>
              </p:ext>
            </p:extLst>
          </p:nvPr>
        </p:nvGraphicFramePr>
        <p:xfrm>
          <a:off x="228600" y="685800"/>
          <a:ext cx="88392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0" y="0"/>
            <a:ext cx="5139484" cy="523220"/>
          </a:xfrm>
          <a:prstGeom prst="rect">
            <a:avLst/>
          </a:prstGeom>
        </p:spPr>
        <p:txBody>
          <a:bodyPr wrap="none">
            <a:spAutoFit/>
          </a:bodyPr>
          <a:lstStyle/>
          <a:p>
            <a:r>
              <a:rPr lang="en-US" sz="2800" b="1" dirty="0" err="1" smtClean="0">
                <a:latin typeface="Times New Roman" pitchFamily="18" charset="0"/>
                <a:cs typeface="Times New Roman" pitchFamily="18" charset="0"/>
              </a:rPr>
              <a:t>Quy</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trình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điều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chỉnh</a:t>
            </a:r>
            <a:r>
              <a:rPr lang="en-US" sz="2800" b="1" dirty="0">
                <a:latin typeface="Times New Roman" pitchFamily="18" charset="0"/>
                <a:cs typeface="Times New Roman" pitchFamily="18" charset="0"/>
              </a:rPr>
              <a:t> NV ĐKXT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12486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38466" y="1077310"/>
            <a:ext cx="9453563"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eaLnBrk="1" hangingPunct="1">
              <a:buNone/>
            </a:pPr>
            <a:endParaRPr lang="en-US" altLang="en-US" sz="3000" dirty="0" smtClean="0">
              <a:latin typeface="Times New Roman" pitchFamily="18" charset="0"/>
              <a:cs typeface="Times New Roman" pitchFamily="18" charset="0"/>
            </a:endParaRPr>
          </a:p>
          <a:p>
            <a:pPr marL="1371600" lvl="3" indent="0" eaLnBrk="1" hangingPunct="1">
              <a:buNone/>
            </a:pPr>
            <a:endParaRPr lang="en-US" altLang="en-US" sz="3000" dirty="0" smtClean="0"/>
          </a:p>
        </p:txBody>
      </p:sp>
      <p:sp>
        <p:nvSpPr>
          <p:cNvPr id="6" name="Rectangle 5"/>
          <p:cNvSpPr/>
          <p:nvPr/>
        </p:nvSpPr>
        <p:spPr>
          <a:xfrm>
            <a:off x="0" y="1000780"/>
            <a:ext cx="5139484" cy="523220"/>
          </a:xfrm>
          <a:prstGeom prst="rect">
            <a:avLst/>
          </a:prstGeom>
        </p:spPr>
        <p:txBody>
          <a:bodyPr wrap="none">
            <a:spAutoFit/>
          </a:bodyPr>
          <a:lstStyle/>
          <a:p>
            <a:r>
              <a:rPr lang="en-US" sz="2800" b="1" dirty="0" err="1" smtClean="0">
                <a:latin typeface="Times New Roman" pitchFamily="18" charset="0"/>
                <a:cs typeface="Times New Roman" pitchFamily="18" charset="0"/>
              </a:rPr>
              <a:t>Quy</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trình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điều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chỉnh</a:t>
            </a:r>
            <a:r>
              <a:rPr lang="en-US" sz="2800" b="1" dirty="0">
                <a:latin typeface="Times New Roman" pitchFamily="18" charset="0"/>
                <a:cs typeface="Times New Roman" pitchFamily="18" charset="0"/>
              </a:rPr>
              <a:t> NV ĐKXT</a:t>
            </a:r>
            <a:endParaRPr lang="en-US" sz="2800" dirty="0">
              <a:latin typeface="Times New Roman" pitchFamily="18" charset="0"/>
              <a:cs typeface="Times New Roman" pitchFamily="18" charset="0"/>
            </a:endParaRPr>
          </a:p>
        </p:txBody>
      </p:sp>
      <p:sp>
        <p:nvSpPr>
          <p:cNvPr id="7" name="Content Placeholder 2"/>
          <p:cNvSpPr txBox="1">
            <a:spLocks/>
          </p:cNvSpPr>
          <p:nvPr/>
        </p:nvSpPr>
        <p:spPr>
          <a:xfrm>
            <a:off x="76200" y="1524000"/>
            <a:ext cx="89916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spcBef>
                <a:spcPts val="600"/>
              </a:spcBef>
              <a:spcAft>
                <a:spcPts val="600"/>
              </a:spcAft>
            </a:pPr>
            <a:r>
              <a:rPr lang="en-US" sz="2800" dirty="0" err="1" smtClean="0">
                <a:latin typeface="Times New Roman" pitchFamily="18" charset="0"/>
                <a:cs typeface="Times New Roman" pitchFamily="18" charset="0"/>
              </a:rPr>
              <a:t>Thí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sinh</a:t>
            </a:r>
            <a:r>
              <a:rPr lang="en-US" sz="2800" dirty="0" smtClean="0">
                <a:latin typeface="Times New Roman" pitchFamily="18" charset="0"/>
                <a:cs typeface="Times New Roman" pitchFamily="18" charset="0"/>
              </a:rPr>
              <a:t>:</a:t>
            </a:r>
          </a:p>
          <a:p>
            <a:pPr marL="0" indent="0" algn="just" eaLnBrk="1" hangingPunct="1">
              <a:spcBef>
                <a:spcPts val="600"/>
              </a:spcBef>
              <a:spcAft>
                <a:spcPts val="600"/>
              </a:spcAft>
              <a:buFont typeface="Arial" charset="0"/>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đổi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vọng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xét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tuyển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đổi</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01 </a:t>
            </a:r>
            <a:r>
              <a:rPr lang="en-US" sz="2800" b="1" dirty="0" err="1" smtClean="0">
                <a:latin typeface="Times New Roman" pitchFamily="18" charset="0"/>
                <a:cs typeface="Times New Roman" pitchFamily="18" charset="0"/>
              </a:rPr>
              <a:t>lần</a:t>
            </a:r>
            <a:r>
              <a:rPr lang="en-US" sz="2800" b="1"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nhất</a:t>
            </a:r>
            <a:r>
              <a:rPr lang="en-US" sz="2800" dirty="0" smtClean="0">
                <a:latin typeface="Times New Roman" pitchFamily="18" charset="0"/>
                <a:cs typeface="Times New Roman" pitchFamily="18" charset="0"/>
              </a:rPr>
              <a:t>.</a:t>
            </a:r>
          </a:p>
          <a:p>
            <a:pPr marL="0" indent="0" algn="just" eaLnBrk="1" hangingPunct="1">
              <a:spcBef>
                <a:spcPts val="600"/>
              </a:spcBef>
              <a:spcAft>
                <a:spcPts val="600"/>
              </a:spcAft>
              <a:buFont typeface="Arial" charset="0"/>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đổi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vọng</a:t>
            </a:r>
            <a:r>
              <a:rPr lang="en-US" sz="2800" dirty="0" smtClean="0">
                <a:latin typeface="Times New Roman" pitchFamily="18" charset="0"/>
                <a:cs typeface="Times New Roman" pitchFamily="18" charset="0"/>
              </a:rPr>
              <a:t> ĐKXT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thức</a:t>
            </a:r>
            <a:r>
              <a:rPr lang="en-US" sz="2800" dirty="0" smtClean="0">
                <a:latin typeface="Times New Roman" pitchFamily="18" charset="0"/>
                <a:cs typeface="Times New Roman" pitchFamily="18" charset="0"/>
              </a:rPr>
              <a:t>:</a:t>
            </a:r>
          </a:p>
          <a:p>
            <a:pPr marL="0" indent="0" algn="just" eaLnBrk="1" hangingPunct="1">
              <a:spcBef>
                <a:spcPts val="600"/>
              </a:spcBef>
              <a:spcAft>
                <a:spcPts val="600"/>
              </a:spcAft>
              <a:buFont typeface="Arial" charset="0"/>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tuyến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vọng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hơn</a:t>
            </a:r>
            <a:r>
              <a:rPr lang="en-US" sz="2800" dirty="0" smtClean="0">
                <a:latin typeface="Times New Roman" pitchFamily="18" charset="0"/>
                <a:cs typeface="Times New Roman" pitchFamily="18" charset="0"/>
              </a:rPr>
              <a:t> so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kí</a:t>
            </a:r>
            <a:r>
              <a:rPr lang="en-US" sz="2800" dirty="0" smtClean="0">
                <a:latin typeface="Times New Roman" pitchFamily="18" charset="0"/>
                <a:cs typeface="Times New Roman" pitchFamily="18" charset="0"/>
              </a:rPr>
              <a:t> ban </a:t>
            </a:r>
            <a:r>
              <a:rPr lang="en-US" sz="2800" dirty="0" err="1" smtClean="0">
                <a:latin typeface="Times New Roman" pitchFamily="18" charset="0"/>
                <a:cs typeface="Times New Roman" pitchFamily="18" charset="0"/>
              </a:rPr>
              <a:t>đầu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22/7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17 </a:t>
            </a:r>
            <a:r>
              <a:rPr lang="en-US" sz="2800" dirty="0" err="1" smtClean="0">
                <a:latin typeface="Times New Roman" pitchFamily="18" charset="0"/>
                <a:cs typeface="Times New Roman" pitchFamily="18" charset="0"/>
              </a:rPr>
              <a:t>giờ</a:t>
            </a:r>
            <a:r>
              <a:rPr lang="en-US" sz="2800" dirty="0" smtClean="0">
                <a:latin typeface="Times New Roman" pitchFamily="18" charset="0"/>
                <a:cs typeface="Times New Roman" pitchFamily="18" charset="0"/>
              </a:rPr>
              <a:t> 00 </a:t>
            </a:r>
            <a:r>
              <a:rPr lang="en-US" sz="2800" dirty="0" err="1" smtClean="0">
                <a:latin typeface="Times New Roman" pitchFamily="18" charset="0"/>
                <a:cs typeface="Times New Roman" pitchFamily="18" charset="0"/>
              </a:rPr>
              <a:t>ngày</a:t>
            </a:r>
            <a:r>
              <a:rPr lang="en-US" sz="2800" dirty="0" smtClean="0">
                <a:latin typeface="Times New Roman" pitchFamily="18" charset="0"/>
                <a:cs typeface="Times New Roman" pitchFamily="18" charset="0"/>
              </a:rPr>
              <a:t> 29/7.</a:t>
            </a:r>
          </a:p>
          <a:p>
            <a:pPr marL="0" indent="0" algn="just" eaLnBrk="1" hangingPunct="1">
              <a:spcBef>
                <a:spcPts val="600"/>
              </a:spcBef>
              <a:spcAft>
                <a:spcPts val="600"/>
              </a:spcAft>
              <a:buFont typeface="Arial" charset="0"/>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Những thí sinh muốn điều chỉnh nguyện vọng đăng ký xét tuyển ĐH, CĐ </a:t>
            </a:r>
            <a:r>
              <a:rPr lang="en-US" sz="2800" dirty="0" err="1" smtClean="0">
                <a:latin typeface="Times New Roman" pitchFamily="18" charset="0"/>
                <a:cs typeface="Times New Roman" pitchFamily="18" charset="0"/>
              </a:rPr>
              <a:t>trực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tuyến</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thì phải đăng ký số điện thoại, email của mình khi ĐKDT</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764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38466" y="1077310"/>
            <a:ext cx="9453563"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eaLnBrk="1" hangingPunct="1">
              <a:buNone/>
            </a:pPr>
            <a:endParaRPr lang="en-US" altLang="en-US" sz="3000" dirty="0" smtClean="0">
              <a:latin typeface="Times New Roman" pitchFamily="18" charset="0"/>
              <a:cs typeface="Times New Roman" pitchFamily="18" charset="0"/>
            </a:endParaRPr>
          </a:p>
          <a:p>
            <a:pPr marL="1371600" lvl="3" indent="0" eaLnBrk="1" hangingPunct="1">
              <a:buNone/>
            </a:pPr>
            <a:endParaRPr lang="en-US" altLang="en-US" sz="3000" dirty="0" smtClean="0"/>
          </a:p>
        </p:txBody>
      </p:sp>
      <p:sp>
        <p:nvSpPr>
          <p:cNvPr id="6" name="Rectangle 5"/>
          <p:cNvSpPr/>
          <p:nvPr/>
        </p:nvSpPr>
        <p:spPr>
          <a:xfrm>
            <a:off x="0" y="1000780"/>
            <a:ext cx="5139484" cy="523220"/>
          </a:xfrm>
          <a:prstGeom prst="rect">
            <a:avLst/>
          </a:prstGeom>
        </p:spPr>
        <p:txBody>
          <a:bodyPr wrap="none">
            <a:spAutoFit/>
          </a:bodyPr>
          <a:lstStyle/>
          <a:p>
            <a:r>
              <a:rPr lang="en-US" sz="2800" b="1" dirty="0" err="1" smtClean="0">
                <a:latin typeface="Times New Roman" pitchFamily="18" charset="0"/>
                <a:cs typeface="Times New Roman" pitchFamily="18" charset="0"/>
              </a:rPr>
              <a:t>Quy</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trình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điều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chỉnh</a:t>
            </a:r>
            <a:r>
              <a:rPr lang="en-US" sz="2800" b="1" dirty="0">
                <a:latin typeface="Times New Roman" pitchFamily="18" charset="0"/>
                <a:cs typeface="Times New Roman" pitchFamily="18" charset="0"/>
              </a:rPr>
              <a:t> NV ĐKXT</a:t>
            </a:r>
            <a:endParaRPr lang="en-US" sz="2800" dirty="0">
              <a:latin typeface="Times New Roman" pitchFamily="18" charset="0"/>
              <a:cs typeface="Times New Roman" pitchFamily="18" charset="0"/>
            </a:endParaRPr>
          </a:p>
        </p:txBody>
      </p:sp>
      <p:sp>
        <p:nvSpPr>
          <p:cNvPr id="5" name="Content Placeholder 2"/>
          <p:cNvSpPr txBox="1">
            <a:spLocks/>
          </p:cNvSpPr>
          <p:nvPr/>
        </p:nvSpPr>
        <p:spPr>
          <a:xfrm>
            <a:off x="152400" y="1524000"/>
            <a:ext cx="8305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spcBef>
                <a:spcPts val="600"/>
              </a:spcBef>
              <a:spcAft>
                <a:spcPts val="600"/>
              </a:spcAft>
            </a:pPr>
            <a:r>
              <a:rPr lang="en-US" sz="2800" dirty="0" err="1" smtClean="0">
                <a:latin typeface="Times New Roman" pitchFamily="18" charset="0"/>
                <a:cs typeface="Times New Roman" pitchFamily="18" charset="0"/>
              </a:rPr>
              <a:t>Thí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tiếp</a:t>
            </a:r>
            <a:r>
              <a:rPr lang="en-US" sz="2800" dirty="0" smtClean="0">
                <a:latin typeface="Times New Roman" pitchFamily="18" charset="0"/>
                <a:cs typeface="Times New Roman" pitchFamily="18" charset="0"/>
              </a:rPr>
              <a:t>):</a:t>
            </a:r>
          </a:p>
          <a:p>
            <a:pPr lvl="1" algn="just" eaLnBrk="1" hangingPunct="1"/>
            <a:r>
              <a:rPr lang="en-US" altLang="en-US" sz="2600" dirty="0" err="1" smtClean="0">
                <a:latin typeface="Times New Roman" pitchFamily="18" charset="0"/>
                <a:cs typeface="Times New Roman" pitchFamily="18" charset="0"/>
              </a:rPr>
              <a:t>Điền</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chính</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xác</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thông</a:t>
            </a:r>
            <a:r>
              <a:rPr lang="en-US" altLang="en-US" sz="2600" dirty="0" smtClean="0">
                <a:latin typeface="Times New Roman" pitchFamily="18" charset="0"/>
                <a:cs typeface="Times New Roman" pitchFamily="18" charset="0"/>
              </a:rPr>
              <a:t> tin </a:t>
            </a:r>
            <a:r>
              <a:rPr lang="en-US" altLang="en-US" sz="2600" dirty="0" err="1" smtClean="0">
                <a:latin typeface="Times New Roman" pitchFamily="18" charset="0"/>
                <a:cs typeface="Times New Roman" pitchFamily="18" charset="0"/>
              </a:rPr>
              <a:t>vào</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Phiếu</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điều</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chỉnh</a:t>
            </a:r>
            <a:r>
              <a:rPr lang="en-US" altLang="en-US" sz="2600" dirty="0" smtClean="0">
                <a:latin typeface="Times New Roman" pitchFamily="18" charset="0"/>
                <a:cs typeface="Times New Roman" pitchFamily="18" charset="0"/>
              </a:rPr>
              <a:t> NV ĐKXT.</a:t>
            </a:r>
          </a:p>
          <a:p>
            <a:pPr lvl="1" algn="just" eaLnBrk="1" hangingPunct="1"/>
            <a:r>
              <a:rPr lang="en-US" sz="2600" dirty="0" err="1" smtClean="0">
                <a:latin typeface="Times New Roman" pitchFamily="18" charset="0"/>
                <a:cs typeface="Times New Roman" pitchFamily="18" charset="0"/>
              </a:rPr>
              <a:t>Nôp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Phiếu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điều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chỉnh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nguyện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vọng</a:t>
            </a:r>
            <a:r>
              <a:rPr lang="en-US" sz="2600" dirty="0" smtClean="0">
                <a:latin typeface="Times New Roman" pitchFamily="18" charset="0"/>
                <a:cs typeface="Times New Roman" pitchFamily="18" charset="0"/>
              </a:rPr>
              <a:t> ĐKXT </a:t>
            </a:r>
            <a:r>
              <a:rPr lang="en-US" sz="2600" dirty="0" err="1" smtClean="0">
                <a:latin typeface="Times New Roman" pitchFamily="18" charset="0"/>
                <a:cs typeface="Times New Roman" pitchFamily="18" charset="0"/>
              </a:rPr>
              <a:t>tại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điểm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nhận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hồ</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sơ</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Dự</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kiến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từ</a:t>
            </a:r>
            <a:r>
              <a:rPr lang="en-US" sz="2600" dirty="0" smtClean="0">
                <a:latin typeface="Times New Roman" pitchFamily="18" charset="0"/>
                <a:cs typeface="Times New Roman" pitchFamily="18" charset="0"/>
              </a:rPr>
              <a:t> 22/7 </a:t>
            </a:r>
            <a:r>
              <a:rPr lang="en-US" sz="2600" dirty="0" err="1" smtClean="0">
                <a:latin typeface="Times New Roman" pitchFamily="18" charset="0"/>
                <a:cs typeface="Times New Roman" pitchFamily="18" charset="0"/>
              </a:rPr>
              <a:t>đến</a:t>
            </a:r>
            <a:r>
              <a:rPr lang="en-US" sz="2600" dirty="0" smtClean="0">
                <a:latin typeface="Times New Roman" pitchFamily="18" charset="0"/>
                <a:cs typeface="Times New Roman" pitchFamily="18" charset="0"/>
              </a:rPr>
              <a:t> 17 </a:t>
            </a:r>
            <a:r>
              <a:rPr lang="en-US" sz="2600" dirty="0" err="1" smtClean="0">
                <a:latin typeface="Times New Roman" pitchFamily="18" charset="0"/>
                <a:cs typeface="Times New Roman" pitchFamily="18" charset="0"/>
              </a:rPr>
              <a:t>giờ</a:t>
            </a:r>
            <a:r>
              <a:rPr lang="en-US" sz="2600" dirty="0" smtClean="0">
                <a:latin typeface="Times New Roman" pitchFamily="18" charset="0"/>
                <a:cs typeface="Times New Roman" pitchFamily="18" charset="0"/>
              </a:rPr>
              <a:t> 00 </a:t>
            </a:r>
            <a:r>
              <a:rPr lang="en-US" sz="2600" dirty="0" err="1" smtClean="0">
                <a:latin typeface="Times New Roman" pitchFamily="18" charset="0"/>
                <a:cs typeface="Times New Roman" pitchFamily="18" charset="0"/>
              </a:rPr>
              <a:t>ngày</a:t>
            </a:r>
            <a:r>
              <a:rPr lang="en-US" sz="2600" dirty="0" smtClean="0">
                <a:latin typeface="Times New Roman" pitchFamily="18" charset="0"/>
                <a:cs typeface="Times New Roman" pitchFamily="18" charset="0"/>
              </a:rPr>
              <a:t> 31/7. </a:t>
            </a:r>
            <a:r>
              <a:rPr lang="en-US" altLang="en-US" sz="2600" dirty="0" err="1" smtClean="0">
                <a:latin typeface="Times New Roman" pitchFamily="18" charset="0"/>
                <a:cs typeface="Times New Roman" pitchFamily="18" charset="0"/>
              </a:rPr>
              <a:t>Thí</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sinh</a:t>
            </a:r>
            <a:endParaRPr lang="en-US" altLang="en-US" sz="2600" dirty="0" smtClean="0">
              <a:latin typeface="Times New Roman" pitchFamily="18" charset="0"/>
              <a:cs typeface="Times New Roman" pitchFamily="18" charset="0"/>
            </a:endParaRPr>
          </a:p>
          <a:p>
            <a:pPr lvl="1" algn="just">
              <a:spcBef>
                <a:spcPts val="600"/>
              </a:spcBef>
              <a:spcAft>
                <a:spcPts val="600"/>
              </a:spcAft>
            </a:pPr>
            <a:r>
              <a:rPr lang="en-US" sz="2600" dirty="0" err="1" smtClean="0">
                <a:latin typeface="Times New Roman" pitchFamily="18" charset="0"/>
                <a:cs typeface="Times New Roman" pitchFamily="18" charset="0"/>
              </a:rPr>
              <a:t>Thí</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sinh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kiểm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kết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quả</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điều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chỉnh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nguyện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vọng</a:t>
            </a:r>
            <a:r>
              <a:rPr lang="en-US" sz="2600" dirty="0" smtClean="0">
                <a:latin typeface="Times New Roman" pitchFamily="18" charset="0"/>
                <a:cs typeface="Times New Roman" pitchFamily="18" charset="0"/>
              </a:rPr>
              <a:t> ĐKXT </a:t>
            </a:r>
            <a:r>
              <a:rPr lang="en-US" sz="2600" dirty="0" err="1" smtClean="0">
                <a:latin typeface="Times New Roman" pitchFamily="18" charset="0"/>
                <a:cs typeface="Times New Roman" pitchFamily="18" charset="0"/>
              </a:rPr>
              <a:t>và</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đề</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nghị</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điều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chỉnh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sai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sót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nếu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có</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chỉ</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áp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dụng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đối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với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thí</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sinh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điều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chỉnh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nguyện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vọng</a:t>
            </a:r>
            <a:r>
              <a:rPr lang="en-US" sz="2600" dirty="0" smtClean="0">
                <a:latin typeface="Times New Roman" pitchFamily="18" charset="0"/>
                <a:cs typeface="Times New Roman" pitchFamily="18" charset="0"/>
              </a:rPr>
              <a:t> ĐKXT </a:t>
            </a:r>
            <a:r>
              <a:rPr lang="en-US" sz="2600" dirty="0" err="1" smtClean="0">
                <a:latin typeface="Times New Roman" pitchFamily="18" charset="0"/>
                <a:cs typeface="Times New Roman" pitchFamily="18" charset="0"/>
              </a:rPr>
              <a:t>bằng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phiếu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Dự</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kiến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trước</a:t>
            </a:r>
            <a:r>
              <a:rPr lang="en-US" sz="2600" dirty="0" smtClean="0">
                <a:latin typeface="Times New Roman" pitchFamily="18" charset="0"/>
                <a:cs typeface="Times New Roman" pitchFamily="18" charset="0"/>
              </a:rPr>
              <a:t> 17 </a:t>
            </a:r>
            <a:r>
              <a:rPr lang="en-US" sz="2600" dirty="0" err="1" smtClean="0">
                <a:latin typeface="Times New Roman" pitchFamily="18" charset="0"/>
                <a:cs typeface="Times New Roman" pitchFamily="18" charset="0"/>
              </a:rPr>
              <a:t>giờ</a:t>
            </a:r>
            <a:r>
              <a:rPr lang="en-US" sz="2600" dirty="0" smtClean="0">
                <a:latin typeface="Times New Roman" pitchFamily="18" charset="0"/>
                <a:cs typeface="Times New Roman" pitchFamily="18" charset="0"/>
              </a:rPr>
              <a:t> 00 </a:t>
            </a:r>
            <a:r>
              <a:rPr lang="en-US" sz="2600" dirty="0" err="1" smtClean="0">
                <a:latin typeface="Times New Roman" pitchFamily="18" charset="0"/>
                <a:cs typeface="Times New Roman" pitchFamily="18" charset="0"/>
              </a:rPr>
              <a:t>ngày</a:t>
            </a:r>
            <a:r>
              <a:rPr lang="en-US" sz="2600" dirty="0" smtClean="0">
                <a:latin typeface="Times New Roman" pitchFamily="18" charset="0"/>
                <a:cs typeface="Times New Roman" pitchFamily="18" charset="0"/>
              </a:rPr>
              <a:t> 02/8.</a:t>
            </a:r>
          </a:p>
          <a:p>
            <a:pPr lvl="2">
              <a:lnSpc>
                <a:spcPct val="80000"/>
              </a:lnSpc>
            </a:pPr>
            <a:endParaRPr lang="en-US" sz="1100" dirty="0" smtClean="0"/>
          </a:p>
        </p:txBody>
      </p:sp>
    </p:spTree>
    <p:extLst>
      <p:ext uri="{BB962C8B-B14F-4D97-AF65-F5344CB8AC3E}">
        <p14:creationId xmlns:p14="http://schemas.microsoft.com/office/powerpoint/2010/main" val="311899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38466" y="1077310"/>
            <a:ext cx="9453563"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eaLnBrk="1" hangingPunct="1">
              <a:buNone/>
            </a:pPr>
            <a:endParaRPr lang="en-US" altLang="en-US" sz="3000" dirty="0" smtClean="0">
              <a:latin typeface="Times New Roman" pitchFamily="18" charset="0"/>
              <a:cs typeface="Times New Roman" pitchFamily="18" charset="0"/>
            </a:endParaRPr>
          </a:p>
          <a:p>
            <a:pPr marL="1371600" lvl="3" indent="0" eaLnBrk="1" hangingPunct="1">
              <a:buNone/>
            </a:pPr>
            <a:endParaRPr lang="en-US" altLang="en-US" sz="3000" dirty="0" smtClean="0"/>
          </a:p>
        </p:txBody>
      </p:sp>
      <p:sp>
        <p:nvSpPr>
          <p:cNvPr id="6" name="Rectangle 5"/>
          <p:cNvSpPr/>
          <p:nvPr/>
        </p:nvSpPr>
        <p:spPr>
          <a:xfrm>
            <a:off x="0" y="1000780"/>
            <a:ext cx="5139484" cy="523220"/>
          </a:xfrm>
          <a:prstGeom prst="rect">
            <a:avLst/>
          </a:prstGeom>
        </p:spPr>
        <p:txBody>
          <a:bodyPr wrap="none">
            <a:spAutoFit/>
          </a:bodyPr>
          <a:lstStyle/>
          <a:p>
            <a:r>
              <a:rPr lang="en-US" sz="2800" b="1" dirty="0" err="1" smtClean="0">
                <a:latin typeface="Times New Roman" pitchFamily="18" charset="0"/>
                <a:cs typeface="Times New Roman" pitchFamily="18" charset="0"/>
              </a:rPr>
              <a:t>Quy</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trình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điều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chỉnh</a:t>
            </a:r>
            <a:r>
              <a:rPr lang="en-US" sz="2800" b="1" dirty="0">
                <a:latin typeface="Times New Roman" pitchFamily="18" charset="0"/>
                <a:cs typeface="Times New Roman" pitchFamily="18" charset="0"/>
              </a:rPr>
              <a:t> NV ĐKXT</a:t>
            </a:r>
            <a:endParaRPr lang="en-US" sz="2800" dirty="0">
              <a:latin typeface="Times New Roman" pitchFamily="18" charset="0"/>
              <a:cs typeface="Times New Roman" pitchFamily="18" charset="0"/>
            </a:endParaRPr>
          </a:p>
        </p:txBody>
      </p:sp>
      <p:sp>
        <p:nvSpPr>
          <p:cNvPr id="2" name="Rectangle 1"/>
          <p:cNvSpPr/>
          <p:nvPr/>
        </p:nvSpPr>
        <p:spPr>
          <a:xfrm>
            <a:off x="228600" y="1554641"/>
            <a:ext cx="8382000" cy="2850011"/>
          </a:xfrm>
          <a:prstGeom prst="rect">
            <a:avLst/>
          </a:prstGeom>
        </p:spPr>
        <p:txBody>
          <a:bodyPr wrap="square">
            <a:spAutoFit/>
          </a:bodyPr>
          <a:lstStyle/>
          <a:p>
            <a:pPr lvl="1" eaLnBrk="1" hangingPunct="1">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Nếu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có</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sai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sót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trong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khi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nhập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phiếu</a:t>
            </a:r>
            <a:r>
              <a:rPr lang="en-US" sz="2800" b="1" dirty="0" smtClean="0">
                <a:solidFill>
                  <a:srgbClr val="FF0000"/>
                </a:solidFill>
                <a:latin typeface="Times New Roman" panose="02020603050405020304" pitchFamily="18" charset="0"/>
                <a:cs typeface="Times New Roman" panose="02020603050405020304" pitchFamily="18" charset="0"/>
              </a:rPr>
              <a:t>:</a:t>
            </a:r>
          </a:p>
          <a:p>
            <a:pPr marL="914400" lvl="1" indent="-457200" eaLnBrk="1" hangingPunct="1">
              <a:lnSpc>
                <a:spcPct val="80000"/>
              </a:lnSpc>
              <a:buFontTx/>
              <a:buChar char="-"/>
              <a:defRPr/>
            </a:pPr>
            <a:r>
              <a:rPr lang="en-US" sz="2800" dirty="0" err="1" smtClean="0">
                <a:latin typeface="Times New Roman" panose="02020603050405020304" pitchFamily="18" charset="0"/>
                <a:cs typeface="Times New Roman" panose="02020603050405020304" pitchFamily="18" charset="0"/>
              </a:rPr>
              <a:t>Điểu</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cáo</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sở</a:t>
            </a:r>
            <a:r>
              <a:rPr lang="en-US" sz="2800" dirty="0" smtClean="0">
                <a:latin typeface="Times New Roman" panose="02020603050405020304" pitchFamily="18" charset="0"/>
                <a:cs typeface="Times New Roman" panose="02020603050405020304" pitchFamily="18" charset="0"/>
              </a:rPr>
              <a:t>.</a:t>
            </a:r>
          </a:p>
          <a:p>
            <a:pPr marL="914400" lvl="1" indent="-457200" eaLnBrk="1" hangingPunct="1">
              <a:lnSpc>
                <a:spcPct val="80000"/>
              </a:lnSpc>
              <a:buFontTx/>
              <a:buChar char="-"/>
              <a:defRPr/>
            </a:pPr>
            <a:r>
              <a:rPr lang="en-US" sz="2800" dirty="0" err="1" smtClean="0">
                <a:latin typeface="Times New Roman" panose="02020603050405020304" pitchFamily="18" charset="0"/>
                <a:cs typeface="Times New Roman" panose="02020603050405020304" pitchFamily="18" charset="0"/>
              </a:rPr>
              <a:t>Sở</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gửi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Bộ</a:t>
            </a:r>
            <a:r>
              <a:rPr lang="en-US" sz="2800" dirty="0" smtClean="0">
                <a:latin typeface="Times New Roman" panose="02020603050405020304" pitchFamily="18" charset="0"/>
                <a:cs typeface="Times New Roman" panose="02020603050405020304" pitchFamily="18" charset="0"/>
              </a:rPr>
              <a:t>.</a:t>
            </a:r>
          </a:p>
          <a:p>
            <a:pPr marL="914400" lvl="1" indent="-457200" eaLnBrk="1" hangingPunct="1">
              <a:lnSpc>
                <a:spcPct val="80000"/>
              </a:lnSpc>
              <a:buFontTx/>
              <a:buChar char="-"/>
              <a:defRPr/>
            </a:pPr>
            <a:r>
              <a:rPr lang="en-US" sz="2800" dirty="0" err="1" smtClean="0">
                <a:latin typeface="Times New Roman" panose="02020603050405020304" pitchFamily="18" charset="0"/>
                <a:cs typeface="Times New Roman" panose="02020603050405020304" pitchFamily="18" charset="0"/>
              </a:rPr>
              <a:t>Hệ</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nghị</a:t>
            </a:r>
            <a:r>
              <a:rPr lang="en-US" sz="2800" dirty="0">
                <a:latin typeface="Times New Roman" panose="02020603050405020304" pitchFamily="18" charset="0"/>
                <a:cs typeface="Times New Roman" panose="02020603050405020304" pitchFamily="18" charset="0"/>
              </a:rPr>
              <a:t>.</a:t>
            </a:r>
          </a:p>
          <a:p>
            <a:pPr lvl="1" algn="just" eaLnBrk="1" hangingPunct="1">
              <a:lnSpc>
                <a:spcPct val="80000"/>
              </a:lnSpc>
              <a:defRPr/>
            </a:pP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smtClean="0">
                <a:latin typeface="Times New Roman" panose="02020603050405020304" pitchFamily="18" charset="0"/>
                <a:cs typeface="Times New Roman" panose="02020603050405020304" pitchFamily="18" charset="0"/>
              </a:rPr>
              <a:t>Những</a:t>
            </a:r>
            <a:r>
              <a:rPr lang="en-US" altLang="en-US" sz="2800" b="1" dirty="0" smtClean="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thí</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sinh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đề</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nghị</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phúc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khảo</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chỉ</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điều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chỉnh</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sau</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khi</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có</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kết</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quả</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phúc</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khảo</a:t>
            </a:r>
            <a:r>
              <a:rPr lang="en-US" altLang="en-US" sz="28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9782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95400"/>
            <a:ext cx="8686800" cy="4832092"/>
          </a:xfrm>
          <a:prstGeom prst="rect">
            <a:avLst/>
          </a:prstGeom>
        </p:spPr>
        <p:txBody>
          <a:bodyPr wrap="square">
            <a:spAutoFit/>
          </a:bodyPr>
          <a:lstStyle/>
          <a:p>
            <a:r>
              <a:rPr lang="en-US" sz="2800" b="1" dirty="0" err="1" smtClean="0">
                <a:latin typeface="Times New Roman" pitchFamily="18" charset="0"/>
                <a:cs typeface="Times New Roman" pitchFamily="18" charset="0"/>
              </a:rPr>
              <a:t>Chính</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sách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ưu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tuyển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sinh</a:t>
            </a:r>
            <a:endParaRPr lang="en-US" sz="2800" dirty="0">
              <a:latin typeface="Times New Roman" pitchFamily="18" charset="0"/>
              <a:cs typeface="Times New Roman" pitchFamily="18" charset="0"/>
            </a:endParaRPr>
          </a:p>
          <a:p>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ưu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khẩu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trú</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b </a:t>
            </a:r>
            <a:r>
              <a:rPr lang="en-US" sz="2800" dirty="0" err="1">
                <a:latin typeface="Times New Roman" pitchFamily="18" charset="0"/>
                <a:cs typeface="Times New Roman" pitchFamily="18" charset="0"/>
              </a:rPr>
              <a:t>khoản</a:t>
            </a:r>
            <a:r>
              <a:rPr lang="en-US" sz="2800" dirty="0">
                <a:latin typeface="Times New Roman" pitchFamily="18" charset="0"/>
                <a:cs typeface="Times New Roman" pitchFamily="18" charset="0"/>
              </a:rPr>
              <a:t> 4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7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tuyển</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sinh</a:t>
            </a:r>
            <a:r>
              <a:rPr lang="en-US" sz="2800" dirty="0" smtClean="0">
                <a:latin typeface="Times New Roman" pitchFamily="18" charset="0"/>
                <a:cs typeface="Times New Roman" pitchFamily="18" charset="0"/>
              </a:rPr>
              <a:t>.</a:t>
            </a:r>
          </a:p>
          <a:p>
            <a:r>
              <a:rPr lang="en-US" sz="2800" b="1" dirty="0" err="1" smtClean="0">
                <a:latin typeface="Times New Roman" pitchFamily="18" charset="0"/>
                <a:cs typeface="Times New Roman" pitchFamily="18" charset="0"/>
              </a:rPr>
              <a:t>Khu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Ưu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tiên</a:t>
            </a:r>
            <a:endParaRPr lang="en-US" sz="2800" dirty="0" smtClean="0">
              <a:latin typeface="Times New Roman" pitchFamily="18" charset="0"/>
              <a:cs typeface="Times New Roman" pitchFamily="18" charset="0"/>
            </a:endParaRPr>
          </a:p>
          <a:p>
            <a:r>
              <a:rPr lang="en-US" sz="2800" dirty="0" err="1" smtClean="0">
                <a:latin typeface="Times New Roman" pitchFamily="18" charset="0"/>
                <a:cs typeface="Times New Roman" pitchFamily="18" charset="0"/>
              </a:rPr>
              <a:t>Toàn</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tỉnh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Đắk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Lắk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vực</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1</a:t>
            </a:r>
          </a:p>
          <a:p>
            <a:r>
              <a:rPr lang="en-US" sz="2800" b="1" dirty="0" err="1">
                <a:latin typeface="Times New Roman" pitchFamily="18" charset="0"/>
                <a:cs typeface="Times New Roman" pitchFamily="18" charset="0"/>
              </a:rPr>
              <a:t>Ưu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theo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tượng</a:t>
            </a:r>
            <a:endParaRPr lang="en-US" sz="2800" b="1" dirty="0">
              <a:latin typeface="Times New Roman" pitchFamily="18" charset="0"/>
              <a:cs typeface="Times New Roman" pitchFamily="18" charset="0"/>
            </a:endParaRPr>
          </a:p>
          <a:p>
            <a:r>
              <a:rPr lang="en-US" sz="2800" dirty="0" err="1">
                <a:latin typeface="Times New Roman" pitchFamily="18" charset="0"/>
                <a:cs typeface="Times New Roman" pitchFamily="18" charset="0"/>
              </a:rPr>
              <a:t>Huyện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M'gar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Krông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Kar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M'Đrắk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Krông</a:t>
            </a:r>
            <a:r>
              <a:rPr lang="en-US" sz="2800" dirty="0">
                <a:latin typeface="Times New Roman" pitchFamily="18" charset="0"/>
                <a:cs typeface="Times New Roman" pitchFamily="18" charset="0"/>
              </a:rPr>
              <a:t> Ana; </a:t>
            </a:r>
            <a:r>
              <a:rPr lang="en-US" sz="2800" dirty="0" err="1" smtClean="0">
                <a:latin typeface="Times New Roman" pitchFamily="18" charset="0"/>
                <a:cs typeface="Times New Roman" pitchFamily="18" charset="0"/>
              </a:rPr>
              <a:t>Lắk</a:t>
            </a:r>
            <a:r>
              <a:rPr lang="en-US" sz="2800" dirty="0" smtClean="0">
                <a:latin typeface="Times New Roman" pitchFamily="18" charset="0"/>
                <a:cs typeface="Times New Roman" pitchFamily="18" charset="0"/>
              </a:rPr>
              <a:t> Theo </a:t>
            </a:r>
            <a:r>
              <a:rPr lang="en-US" sz="2800" dirty="0" err="1" smtClean="0">
                <a:latin typeface="Times New Roman" pitchFamily="18" charset="0"/>
                <a:cs typeface="Times New Roman" pitchFamily="18" charset="0"/>
              </a:rPr>
              <a:t>Nghị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a:latin typeface="Times New Roman" pitchFamily="18" charset="0"/>
                <a:cs typeface="Times New Roman" pitchFamily="18" charset="0"/>
              </a:rPr>
              <a:t> 582/QĐ-</a:t>
            </a:r>
            <a:r>
              <a:rPr lang="en-US" sz="2800">
                <a:latin typeface="Times New Roman" pitchFamily="18" charset="0"/>
                <a:cs typeface="Times New Roman" pitchFamily="18" charset="0"/>
              </a:rPr>
              <a:t>TTg: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thay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Loại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phường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a:t>
            </a:r>
            <a:r>
              <a:rPr lang="en-US" sz="2800" dirty="0">
                <a:latin typeface="Times New Roman" pitchFamily="18" charset="0"/>
                <a:cs typeface="Times New Roman" pitchFamily="18" charset="0"/>
              </a:rPr>
              <a:t>:</a:t>
            </a:r>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51845535"/>
              </p:ext>
            </p:extLst>
          </p:nvPr>
        </p:nvGraphicFramePr>
        <p:xfrm>
          <a:off x="0" y="5257800"/>
          <a:ext cx="9144000" cy="1600201"/>
        </p:xfrm>
        <a:graphic>
          <a:graphicData uri="http://schemas.openxmlformats.org/drawingml/2006/table">
            <a:tbl>
              <a:tblPr firstRow="1" firstCol="1" bandRow="1">
                <a:tableStyleId>{5C22544A-7EE6-4342-B048-85BDC9FD1C3A}</a:tableStyleId>
              </a:tblPr>
              <a:tblGrid>
                <a:gridCol w="513266"/>
                <a:gridCol w="915555"/>
                <a:gridCol w="1876426"/>
                <a:gridCol w="620543"/>
                <a:gridCol w="3412524"/>
                <a:gridCol w="1805686"/>
              </a:tblGrid>
              <a:tr h="767865">
                <a:tc>
                  <a:txBody>
                    <a:bodyPr/>
                    <a:lstStyle/>
                    <a:p>
                      <a:pPr marL="0" marR="0" algn="ctr">
                        <a:lnSpc>
                          <a:spcPct val="115000"/>
                        </a:lnSpc>
                        <a:spcBef>
                          <a:spcPts val="0"/>
                        </a:spcBef>
                        <a:spcAft>
                          <a:spcPts val="0"/>
                        </a:spcAft>
                      </a:pPr>
                      <a:r>
                        <a:rPr lang="en-US" sz="1200" dirty="0">
                          <a:effectLst/>
                          <a:latin typeface="Times New Roman" pitchFamily="18" charset="0"/>
                          <a:cs typeface="Times New Roman" pitchFamily="18" charset="0"/>
                        </a:rPr>
                        <a:t>STT</a:t>
                      </a:r>
                      <a:endParaRPr lang="en-US" sz="12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err="1">
                          <a:effectLst/>
                          <a:latin typeface="Times New Roman" pitchFamily="18" charset="0"/>
                          <a:cs typeface="Times New Roman" pitchFamily="18" charset="0"/>
                        </a:rPr>
                        <a:t>Mã</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Huyện</a:t>
                      </a:r>
                      <a:endParaRPr lang="en-US" sz="12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err="1">
                          <a:effectLst/>
                          <a:latin typeface="Times New Roman" pitchFamily="18" charset="0"/>
                          <a:cs typeface="Times New Roman" pitchFamily="18" charset="0"/>
                        </a:rPr>
                        <a:t>Tên</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Quận</a:t>
                      </a:r>
                      <a:r>
                        <a:rPr lang="en-US" sz="1200" dirty="0">
                          <a:effectLst/>
                          <a:latin typeface="Times New Roman" pitchFamily="18" charset="0"/>
                          <a:cs typeface="Times New Roman" pitchFamily="18" charset="0"/>
                        </a:rPr>
                        <a:t>/</a:t>
                      </a:r>
                      <a:r>
                        <a:rPr lang="en-US" sz="1200" dirty="0" err="1">
                          <a:effectLst/>
                          <a:latin typeface="Times New Roman" pitchFamily="18" charset="0"/>
                          <a:cs typeface="Times New Roman" pitchFamily="18" charset="0"/>
                        </a:rPr>
                        <a:t>Huyện</a:t>
                      </a:r>
                      <a:endParaRPr lang="en-US" sz="12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err="1">
                          <a:effectLst/>
                          <a:latin typeface="Times New Roman" pitchFamily="18" charset="0"/>
                          <a:cs typeface="Times New Roman" pitchFamily="18" charset="0"/>
                        </a:rPr>
                        <a:t>Mã</a:t>
                      </a:r>
                      <a:r>
                        <a:rPr lang="en-US" sz="1200" dirty="0">
                          <a:effectLst/>
                          <a:latin typeface="Times New Roman" pitchFamily="18" charset="0"/>
                          <a:cs typeface="Times New Roman" pitchFamily="18" charset="0"/>
                        </a:rPr>
                        <a:t> </a:t>
                      </a:r>
                      <a:r>
                        <a:rPr lang="en-US" sz="1200" dirty="0" err="1" smtClean="0">
                          <a:effectLst/>
                          <a:latin typeface="Times New Roman" pitchFamily="18" charset="0"/>
                          <a:cs typeface="Times New Roman" pitchFamily="18" charset="0"/>
                        </a:rPr>
                        <a:t>Xã</a:t>
                      </a:r>
                      <a:endParaRPr lang="en-US" sz="1200" dirty="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0"/>
                        </a:spcAft>
                      </a:pPr>
                      <a:r>
                        <a:rPr lang="en-US" sz="1200" dirty="0" err="1">
                          <a:effectLst/>
                          <a:latin typeface="Times New Roman" pitchFamily="18" charset="0"/>
                          <a:cs typeface="Times New Roman" pitchFamily="18" charset="0"/>
                        </a:rPr>
                        <a:t>Tên</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Xã</a:t>
                      </a:r>
                      <a:r>
                        <a:rPr lang="en-US" sz="1200" dirty="0">
                          <a:effectLst/>
                          <a:latin typeface="Times New Roman" pitchFamily="18" charset="0"/>
                          <a:cs typeface="Times New Roman" pitchFamily="18" charset="0"/>
                        </a:rPr>
                        <a:t>/</a:t>
                      </a:r>
                      <a:r>
                        <a:rPr lang="en-US" sz="1200" dirty="0" err="1">
                          <a:effectLst/>
                          <a:latin typeface="Times New Roman" pitchFamily="18" charset="0"/>
                          <a:cs typeface="Times New Roman" pitchFamily="18" charset="0"/>
                        </a:rPr>
                        <a:t>Phường</a:t>
                      </a:r>
                      <a:endParaRPr lang="en-US" sz="12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err="1">
                          <a:effectLst/>
                          <a:latin typeface="Times New Roman" pitchFamily="18" charset="0"/>
                          <a:cs typeface="Times New Roman" pitchFamily="18" charset="0"/>
                        </a:rPr>
                        <a:t>Loại</a:t>
                      </a:r>
                      <a:r>
                        <a:rPr lang="en-US" sz="1200" dirty="0">
                          <a:effectLst/>
                          <a:latin typeface="Times New Roman" pitchFamily="18" charset="0"/>
                          <a:cs typeface="Times New Roman" pitchFamily="18" charset="0"/>
                        </a:rPr>
                        <a:t> </a:t>
                      </a:r>
                      <a:r>
                        <a:rPr lang="en-US" sz="1200" dirty="0" err="1">
                          <a:effectLst/>
                          <a:latin typeface="Times New Roman" pitchFamily="18" charset="0"/>
                          <a:cs typeface="Times New Roman" pitchFamily="18" charset="0"/>
                        </a:rPr>
                        <a:t>Xã</a:t>
                      </a:r>
                      <a:r>
                        <a:rPr lang="en-US" sz="1200" dirty="0">
                          <a:effectLst/>
                          <a:latin typeface="Times New Roman" pitchFamily="18" charset="0"/>
                          <a:cs typeface="Times New Roman" pitchFamily="18" charset="0"/>
                        </a:rPr>
                        <a:t>/</a:t>
                      </a:r>
                      <a:r>
                        <a:rPr lang="en-US" sz="1200" dirty="0" err="1">
                          <a:effectLst/>
                          <a:latin typeface="Times New Roman" pitchFamily="18" charset="0"/>
                          <a:cs typeface="Times New Roman" pitchFamily="18" charset="0"/>
                        </a:rPr>
                        <a:t>Phường</a:t>
                      </a:r>
                      <a:endParaRPr lang="en-US" sz="1200" dirty="0">
                        <a:effectLst/>
                        <a:latin typeface="Times New Roman" pitchFamily="18" charset="0"/>
                        <a:ea typeface="Calibri"/>
                        <a:cs typeface="Times New Roman" pitchFamily="18" charset="0"/>
                      </a:endParaRPr>
                    </a:p>
                  </a:txBody>
                  <a:tcPr marL="68580" marR="68580" marT="0" marB="0" anchor="ctr"/>
                </a:tc>
              </a:tr>
              <a:tr h="416168">
                <a:tc>
                  <a:txBody>
                    <a:bodyPr/>
                    <a:lstStyle/>
                    <a:p>
                      <a:pPr marL="0" marR="0" algn="ctr">
                        <a:lnSpc>
                          <a:spcPct val="115000"/>
                        </a:lnSpc>
                        <a:spcBef>
                          <a:spcPts val="0"/>
                        </a:spcBef>
                        <a:spcAft>
                          <a:spcPts val="0"/>
                        </a:spcAft>
                      </a:pPr>
                      <a:r>
                        <a:rPr lang="en-US" sz="1800">
                          <a:effectLst/>
                          <a:latin typeface="Times New Roman" pitchFamily="18" charset="0"/>
                          <a:cs typeface="Times New Roman" pitchFamily="18" charset="0"/>
                        </a:rPr>
                        <a:t>1</a:t>
                      </a:r>
                      <a:endParaRPr lang="en-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06</a:t>
                      </a:r>
                      <a:endParaRPr lang="en-US" sz="18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Times New Roman" pitchFamily="18" charset="0"/>
                          <a:cs typeface="Times New Roman" pitchFamily="18" charset="0"/>
                        </a:rPr>
                        <a:t>Huyện Cư M'gar</a:t>
                      </a:r>
                      <a:endParaRPr lang="en-US" sz="18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Times New Roman" pitchFamily="18" charset="0"/>
                          <a:cs typeface="Times New Roman" pitchFamily="18" charset="0"/>
                        </a:rPr>
                        <a:t>18</a:t>
                      </a:r>
                      <a:endParaRPr lang="en-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0"/>
                        </a:spcAft>
                      </a:pPr>
                      <a:r>
                        <a:rPr lang="en-US" sz="1800" dirty="0" err="1">
                          <a:effectLst/>
                          <a:latin typeface="Times New Roman" pitchFamily="18" charset="0"/>
                          <a:cs typeface="Times New Roman" pitchFamily="18" charset="0"/>
                        </a:rPr>
                        <a:t>Thị</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trấn</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Ea</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Pôk</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từ</a:t>
                      </a:r>
                      <a:r>
                        <a:rPr lang="en-US" sz="1800" dirty="0">
                          <a:effectLst/>
                          <a:latin typeface="Times New Roman" pitchFamily="18" charset="0"/>
                          <a:cs typeface="Times New Roman" pitchFamily="18" charset="0"/>
                        </a:rPr>
                        <a:t> 28/4/2017)</a:t>
                      </a:r>
                      <a:endParaRPr lang="en-US" sz="18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Times New Roman" pitchFamily="18" charset="0"/>
                          <a:cs typeface="Times New Roman" pitchFamily="18" charset="0"/>
                        </a:rPr>
                        <a:t>ĐBKK</a:t>
                      </a:r>
                      <a:endParaRPr lang="en-US" sz="1800">
                        <a:effectLst/>
                        <a:latin typeface="Times New Roman" pitchFamily="18" charset="0"/>
                        <a:ea typeface="Calibri"/>
                        <a:cs typeface="Times New Roman" pitchFamily="18" charset="0"/>
                      </a:endParaRPr>
                    </a:p>
                  </a:txBody>
                  <a:tcPr marL="68580" marR="68580" marT="0" marB="0" anchor="ctr"/>
                </a:tc>
              </a:tr>
              <a:tr h="416168">
                <a:tc>
                  <a:txBody>
                    <a:bodyPr/>
                    <a:lstStyle/>
                    <a:p>
                      <a:pPr marL="0" marR="0" algn="ctr">
                        <a:lnSpc>
                          <a:spcPct val="115000"/>
                        </a:lnSpc>
                        <a:spcBef>
                          <a:spcPts val="0"/>
                        </a:spcBef>
                        <a:spcAft>
                          <a:spcPts val="0"/>
                        </a:spcAft>
                      </a:pPr>
                      <a:r>
                        <a:rPr lang="en-US" sz="1800">
                          <a:effectLst/>
                          <a:latin typeface="Times New Roman" pitchFamily="18" charset="0"/>
                          <a:cs typeface="Times New Roman" pitchFamily="18" charset="0"/>
                        </a:rPr>
                        <a:t>2</a:t>
                      </a:r>
                      <a:endParaRPr lang="en-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06</a:t>
                      </a:r>
                      <a:endParaRPr lang="en-US" sz="18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err="1">
                          <a:effectLst/>
                          <a:latin typeface="Times New Roman" pitchFamily="18" charset="0"/>
                          <a:cs typeface="Times New Roman" pitchFamily="18" charset="0"/>
                        </a:rPr>
                        <a:t>Huyện</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Cư</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M'gar</a:t>
                      </a:r>
                      <a:endParaRPr lang="en-US" sz="18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Times New Roman" pitchFamily="18" charset="0"/>
                          <a:cs typeface="Times New Roman" pitchFamily="18" charset="0"/>
                        </a:rPr>
                        <a:t>01</a:t>
                      </a:r>
                      <a:endParaRPr lang="en-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0"/>
                        </a:spcAft>
                      </a:pPr>
                      <a:r>
                        <a:rPr lang="en-US" sz="1800" dirty="0" err="1">
                          <a:effectLst/>
                          <a:latin typeface="Times New Roman" pitchFamily="18" charset="0"/>
                          <a:cs typeface="Times New Roman" pitchFamily="18" charset="0"/>
                        </a:rPr>
                        <a:t>Thị</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trấn</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Ea</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Pốk</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trước</a:t>
                      </a:r>
                      <a:r>
                        <a:rPr lang="en-US" sz="1800" dirty="0">
                          <a:effectLst/>
                          <a:latin typeface="Times New Roman" pitchFamily="18" charset="0"/>
                          <a:cs typeface="Times New Roman" pitchFamily="18" charset="0"/>
                        </a:rPr>
                        <a:t> 28/4/2017)</a:t>
                      </a:r>
                      <a:endParaRPr lang="en-US" sz="18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err="1">
                          <a:effectLst/>
                          <a:latin typeface="Times New Roman" pitchFamily="18" charset="0"/>
                          <a:cs typeface="Times New Roman" pitchFamily="18" charset="0"/>
                        </a:rPr>
                        <a:t>Khó</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khăn</a:t>
                      </a:r>
                      <a:endParaRPr lang="en-US" sz="1800" dirty="0">
                        <a:effectLst/>
                        <a:latin typeface="Times New Roman" pitchFamily="18" charset="0"/>
                        <a:ea typeface="Calibri"/>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190384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73289"/>
            <a:ext cx="8839200" cy="4832092"/>
          </a:xfrm>
          <a:prstGeom prst="rect">
            <a:avLst/>
          </a:prstGeom>
        </p:spPr>
        <p:txBody>
          <a:bodyPr wrap="square">
            <a:spAutoFit/>
          </a:bodyPr>
          <a:lstStyle/>
          <a:p>
            <a:pPr algn="just"/>
            <a:r>
              <a:rPr lang="en-US" sz="2800" b="1" dirty="0" err="1">
                <a:latin typeface="Times New Roman" pitchFamily="18" charset="0"/>
                <a:cs typeface="Times New Roman" pitchFamily="18" charset="0"/>
              </a:rPr>
              <a:t>Kết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quả</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tuyển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sinh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năm</a:t>
            </a:r>
            <a:r>
              <a:rPr lang="en-US" sz="2800" b="1" dirty="0" smtClean="0">
                <a:latin typeface="Times New Roman" pitchFamily="18" charset="0"/>
                <a:cs typeface="Times New Roman" pitchFamily="18" charset="0"/>
              </a:rPr>
              <a:t> 2018:</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Tổng số nguyện vọng thí sinh đăng ký nguyện vọng xét tuyển sinh năm 2018 59.437 nguyện vọng; </a:t>
            </a:r>
          </a:p>
          <a:p>
            <a:pPr algn="just"/>
            <a:r>
              <a:rPr lang="vi-VN" sz="2800" dirty="0">
                <a:latin typeface="Times New Roman" pitchFamily="18" charset="0"/>
                <a:cs typeface="Times New Roman" pitchFamily="18" charset="0"/>
              </a:rPr>
              <a:t>- Sau khi có điểm thi THPT Quốc gia năm 2018 thí sinh điều chỉnh nguyện vọng ĐKXT bằng phiếu ĐKXT tại điểm thu nhận hồ sơ là: 2088 nguyện vọng;</a:t>
            </a:r>
          </a:p>
          <a:p>
            <a:pPr algn="just"/>
            <a:r>
              <a:rPr lang="vi-VN" sz="2800" dirty="0">
                <a:latin typeface="Times New Roman" pitchFamily="18" charset="0"/>
                <a:cs typeface="Times New Roman" pitchFamily="18" charset="0"/>
              </a:rPr>
              <a:t>- Tổng số thí sinh vào học hệ đại học, cao đẳng và trung cấp 15.608/20011 đạt tỷ lệ 78,3%; trong đó số thí sinh vào học hệ đại học đợt 1 là 9157 thí sinh; tổng số thí sinh vào học hệ đại học đợt 2 là 2117 thí sinh và số thí sinh vào học hệ cao đẳng và trung cấp 4.332 thí sinh.</a:t>
            </a:r>
          </a:p>
        </p:txBody>
      </p:sp>
    </p:spTree>
    <p:extLst>
      <p:ext uri="{BB962C8B-B14F-4D97-AF65-F5344CB8AC3E}">
        <p14:creationId xmlns:p14="http://schemas.microsoft.com/office/powerpoint/2010/main" val="303598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1417" y="2967335"/>
            <a:ext cx="6861174" cy="707886"/>
          </a:xfrm>
          <a:prstGeom prst="rect">
            <a:avLst/>
          </a:prstGeom>
          <a:noFill/>
          <a:effectLst>
            <a:outerShdw blurRad="63500" sx="102000" sy="102000" algn="ctr" rotWithShape="0">
              <a:srgbClr val="C00000">
                <a:alpha val="40000"/>
              </a:srgbClr>
            </a:outerShdw>
            <a:reflection blurRad="6350" stA="52000" endA="300" endPos="35000" dir="5400000" sy="-100000" algn="bl" rotWithShape="0"/>
          </a:effectLst>
          <a:scene3d>
            <a:camera prst="orthographicFront"/>
            <a:lightRig rig="sunset" dir="t"/>
          </a:scene3d>
          <a:sp3d prstMaterial="matte"/>
        </p:spPr>
        <p:txBody>
          <a:bodyPr wrap="none" lIns="91440" tIns="45720" rIns="91440" bIns="45720">
            <a:spAutoFit/>
          </a:bodyPr>
          <a:lstStyle/>
          <a:p>
            <a:pPr algn="ctr"/>
            <a:r>
              <a:rPr lang="en-US" sz="4000" b="1" cap="none" spc="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XIN CHÂN THÀNH CẢM ƠN</a:t>
            </a:r>
            <a:endParaRPr lang="en-US" sz="4000" b="1" cap="none" spc="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828995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73289"/>
            <a:ext cx="8839200" cy="4832092"/>
          </a:xfrm>
          <a:prstGeom prst="rect">
            <a:avLst/>
          </a:prstGeom>
        </p:spPr>
        <p:txBody>
          <a:bodyPr wrap="square">
            <a:spAutoFit/>
          </a:bodyPr>
          <a:lstStyle/>
          <a:p>
            <a:pPr algn="just"/>
            <a:r>
              <a:rPr lang="en-US" sz="2800" b="1" dirty="0" err="1">
                <a:latin typeface="Times New Roman" pitchFamily="18" charset="0"/>
                <a:cs typeface="Times New Roman" pitchFamily="18" charset="0"/>
              </a:rPr>
              <a:t>Kết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quả</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tuyển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sinh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năm</a:t>
            </a:r>
            <a:r>
              <a:rPr lang="en-US" sz="2800" b="1" dirty="0" smtClean="0">
                <a:latin typeface="Times New Roman" pitchFamily="18" charset="0"/>
                <a:cs typeface="Times New Roman" pitchFamily="18" charset="0"/>
              </a:rPr>
              <a:t> 2018:</a:t>
            </a:r>
            <a:endParaRPr lang="en-US"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Trong quá trình xử lý hồ sơ thay đổi nguyện vọng của thí sinh còn có một số sai sót như sau:</a:t>
            </a:r>
          </a:p>
          <a:p>
            <a:pPr algn="just"/>
            <a:r>
              <a:rPr lang="vi-VN" sz="2800" dirty="0">
                <a:latin typeface="Times New Roman" pitchFamily="18" charset="0"/>
                <a:cs typeface="Times New Roman" pitchFamily="18" charset="0"/>
              </a:rPr>
              <a:t>- Điểm tiếp nhận trường THPT Nguyễn Văn Cừ 2018 đã đăng nhập vào tài khoản của Nguyễn Thị Ngân sinh ngày 06/06/2000, Số CMND 241628738 thực hiện điều chỉnh nguyện vọng ĐKXT cho thí sinh Nguyễn Thị Ngân dẫn đến sai sót và không bổ sung được nguyện vọng của thí sinh Nguyễn Thị Ngân.</a:t>
            </a:r>
          </a:p>
          <a:p>
            <a:pPr algn="just"/>
            <a:r>
              <a:rPr lang="vi-VN" sz="2800" dirty="0">
                <a:latin typeface="Times New Roman" pitchFamily="18" charset="0"/>
                <a:cs typeface="Times New Roman" pitchFamily="18" charset="0"/>
              </a:rPr>
              <a:t>- Điểm tiếp nhận trường THPT Chu Văn An đã bổ sung thiếu 01 nguyện vọng ĐKXT cho thí sinh Lê Tuấn Anh.</a:t>
            </a:r>
          </a:p>
        </p:txBody>
      </p:sp>
    </p:spTree>
    <p:extLst>
      <p:ext uri="{BB962C8B-B14F-4D97-AF65-F5344CB8AC3E}">
        <p14:creationId xmlns:p14="http://schemas.microsoft.com/office/powerpoint/2010/main" val="37771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endParaRPr lang="en-US"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1046504"/>
              </p:ext>
            </p:extLst>
          </p:nvPr>
        </p:nvGraphicFramePr>
        <p:xfrm>
          <a:off x="15766" y="-609600"/>
          <a:ext cx="9144000" cy="7469813"/>
        </p:xfrm>
        <a:graphic>
          <a:graphicData uri="http://schemas.openxmlformats.org/drawingml/2006/table">
            <a:tbl>
              <a:tblPr firstRow="1" firstCol="1" lastRow="1" lastCol="1" bandRow="1" bandCol="1">
                <a:tableStyleId>{5C22544A-7EE6-4342-B048-85BDC9FD1C3A}</a:tableStyleId>
              </a:tblPr>
              <a:tblGrid>
                <a:gridCol w="508872"/>
                <a:gridCol w="3204693"/>
                <a:gridCol w="1439804"/>
                <a:gridCol w="1898805"/>
                <a:gridCol w="2091826"/>
              </a:tblGrid>
              <a:tr h="313257">
                <a:tc>
                  <a:txBody>
                    <a:bodyPr/>
                    <a:lstStyle/>
                    <a:p>
                      <a:pPr algn="ctr">
                        <a:lnSpc>
                          <a:spcPct val="115000"/>
                        </a:lnSpc>
                        <a:spcAft>
                          <a:spcPts val="0"/>
                        </a:spcAft>
                      </a:pPr>
                      <a:r>
                        <a:rPr lang="vi-VN" sz="1800" b="1" dirty="0">
                          <a:effectLst/>
                          <a:latin typeface="+mj-lt"/>
                        </a:rPr>
                        <a:t>TT</a:t>
                      </a:r>
                      <a:endParaRPr lang="en-US" sz="1800" b="1"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b="1" dirty="0">
                          <a:effectLst/>
                          <a:latin typeface="+mj-lt"/>
                        </a:rPr>
                        <a:t>Nội dung công tác</a:t>
                      </a:r>
                      <a:endParaRPr lang="en-US" sz="1800" b="1"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b="1" dirty="0">
                          <a:effectLst/>
                          <a:latin typeface="+mj-lt"/>
                        </a:rPr>
                        <a:t>Đơn vị chủ trì</a:t>
                      </a:r>
                      <a:endParaRPr lang="en-US" sz="1800" b="1"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b="1">
                          <a:effectLst/>
                          <a:latin typeface="+mj-lt"/>
                        </a:rPr>
                        <a:t>Đơn vị tham gia</a:t>
                      </a:r>
                      <a:endParaRPr lang="en-US" sz="1800" b="1">
                        <a:effectLst/>
                        <a:latin typeface="+mj-lt"/>
                        <a:ea typeface="Times New Roman"/>
                        <a:cs typeface="Times New Roman"/>
                      </a:endParaRPr>
                    </a:p>
                  </a:txBody>
                  <a:tcPr marL="0" marR="0" marT="0" marB="0" anchor="ctr"/>
                </a:tc>
                <a:tc>
                  <a:txBody>
                    <a:bodyPr/>
                    <a:lstStyle/>
                    <a:p>
                      <a:pPr indent="-9525" algn="ctr">
                        <a:lnSpc>
                          <a:spcPct val="115000"/>
                        </a:lnSpc>
                        <a:spcAft>
                          <a:spcPts val="0"/>
                        </a:spcAft>
                      </a:pPr>
                      <a:r>
                        <a:rPr lang="vi-VN" sz="1800" b="1" dirty="0">
                          <a:effectLst/>
                          <a:latin typeface="+mj-lt"/>
                        </a:rPr>
                        <a:t>Thời gian thực hiện</a:t>
                      </a:r>
                      <a:endParaRPr lang="en-US" sz="1800" b="1" dirty="0">
                        <a:effectLst/>
                        <a:latin typeface="+mj-lt"/>
                        <a:ea typeface="Times New Roman"/>
                        <a:cs typeface="Times New Roman"/>
                      </a:endParaRPr>
                    </a:p>
                  </a:txBody>
                  <a:tcPr marL="0" marR="0" marT="0" marB="0" anchor="ctr"/>
                </a:tc>
              </a:tr>
              <a:tr h="636846">
                <a:tc>
                  <a:txBody>
                    <a:bodyPr/>
                    <a:lstStyle/>
                    <a:p>
                      <a:pPr algn="ctr">
                        <a:lnSpc>
                          <a:spcPct val="115000"/>
                        </a:lnSpc>
                        <a:spcAft>
                          <a:spcPts val="0"/>
                        </a:spcAft>
                      </a:pPr>
                      <a:r>
                        <a:rPr lang="en-US" sz="1800">
                          <a:effectLst/>
                          <a:latin typeface="+mj-lt"/>
                        </a:rPr>
                        <a:t>1</a:t>
                      </a:r>
                      <a:endParaRPr lang="en-US" sz="1800">
                        <a:effectLst/>
                        <a:latin typeface="+mj-lt"/>
                        <a:ea typeface="Times New Roman"/>
                        <a:cs typeface="Times New Roman"/>
                      </a:endParaRPr>
                    </a:p>
                  </a:txBody>
                  <a:tcPr marL="0" marR="0" marT="0" marB="0" anchor="ctr"/>
                </a:tc>
                <a:tc>
                  <a:txBody>
                    <a:bodyPr/>
                    <a:lstStyle/>
                    <a:p>
                      <a:pPr marR="90170" indent="132715" algn="ctr">
                        <a:lnSpc>
                          <a:spcPct val="115000"/>
                        </a:lnSpc>
                        <a:spcAft>
                          <a:spcPts val="0"/>
                        </a:spcAft>
                      </a:pPr>
                      <a:r>
                        <a:rPr lang="vi-VN" sz="1800" dirty="0">
                          <a:effectLst/>
                          <a:latin typeface="+mj-lt"/>
                        </a:rPr>
                        <a:t>Tập huấn công tác tuyển sinh ĐH, CĐSP, TCSP</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Sở GDĐT</a:t>
                      </a:r>
                      <a:endParaRPr lang="en-US" sz="1800" dirty="0">
                        <a:effectLst/>
                        <a:latin typeface="+mj-lt"/>
                        <a:ea typeface="Times New Roman"/>
                        <a:cs typeface="Times New Roman"/>
                      </a:endParaRPr>
                    </a:p>
                  </a:txBody>
                  <a:tcPr marL="0" marR="0" marT="0" marB="0" anchor="ctr"/>
                </a:tc>
                <a:tc>
                  <a:txBody>
                    <a:bodyPr/>
                    <a:lstStyle/>
                    <a:p>
                      <a:pPr marR="135255" indent="90170" algn="ctr">
                        <a:lnSpc>
                          <a:spcPct val="115000"/>
                        </a:lnSpc>
                        <a:spcAft>
                          <a:spcPts val="0"/>
                        </a:spcAft>
                      </a:pPr>
                      <a:r>
                        <a:rPr lang="vi-VN" sz="1800" dirty="0">
                          <a:effectLst/>
                          <a:latin typeface="+mj-lt"/>
                        </a:rPr>
                        <a:t>Điểm thu nhận hồ sơ</a:t>
                      </a:r>
                      <a:endParaRPr lang="en-US" sz="1800" dirty="0">
                        <a:effectLst/>
                        <a:latin typeface="+mj-lt"/>
                        <a:ea typeface="Times New Roman"/>
                        <a:cs typeface="Times New Roman"/>
                      </a:endParaRPr>
                    </a:p>
                  </a:txBody>
                  <a:tcPr marL="0" marR="0" marT="0" marB="0" anchor="ctr"/>
                </a:tc>
                <a:tc>
                  <a:txBody>
                    <a:bodyPr/>
                    <a:lstStyle/>
                    <a:p>
                      <a:pPr indent="44450" algn="ctr">
                        <a:lnSpc>
                          <a:spcPct val="115000"/>
                        </a:lnSpc>
                        <a:spcAft>
                          <a:spcPts val="0"/>
                        </a:spcAft>
                      </a:pPr>
                      <a:r>
                        <a:rPr lang="vi-VN" sz="1800" spc="-70" dirty="0">
                          <a:effectLst/>
                          <a:latin typeface="+mj-lt"/>
                        </a:rPr>
                        <a:t>Trước </a:t>
                      </a:r>
                      <a:r>
                        <a:rPr lang="vi-VN" sz="1800" spc="-60" dirty="0">
                          <a:effectLst/>
                          <a:latin typeface="+mj-lt"/>
                        </a:rPr>
                        <a:t>ngày </a:t>
                      </a:r>
                      <a:r>
                        <a:rPr lang="vi-VN" sz="1800" spc="-85" dirty="0">
                          <a:effectLst/>
                          <a:latin typeface="+mj-lt"/>
                        </a:rPr>
                        <a:t>31/3</a:t>
                      </a:r>
                      <a:endParaRPr lang="en-US" sz="1800" dirty="0">
                        <a:effectLst/>
                        <a:latin typeface="+mj-lt"/>
                        <a:ea typeface="Times New Roman"/>
                        <a:cs typeface="Times New Roman"/>
                      </a:endParaRPr>
                    </a:p>
                  </a:txBody>
                  <a:tcPr marL="0" marR="0" marT="0" marB="0" anchor="ctr"/>
                </a:tc>
              </a:tr>
              <a:tr h="1623390">
                <a:tc>
                  <a:txBody>
                    <a:bodyPr/>
                    <a:lstStyle/>
                    <a:p>
                      <a:pPr algn="ctr">
                        <a:lnSpc>
                          <a:spcPct val="115000"/>
                        </a:lnSpc>
                        <a:spcAft>
                          <a:spcPts val="0"/>
                        </a:spcAft>
                      </a:pPr>
                      <a:r>
                        <a:rPr lang="vi-VN" sz="1800">
                          <a:effectLst/>
                          <a:latin typeface="+mj-lt"/>
                        </a:rPr>
                        <a:t> </a:t>
                      </a:r>
                      <a:endParaRPr lang="en-US" sz="1800">
                        <a:effectLst/>
                        <a:latin typeface="+mj-lt"/>
                      </a:endParaRPr>
                    </a:p>
                    <a:p>
                      <a:pPr algn="ctr">
                        <a:lnSpc>
                          <a:spcPct val="115000"/>
                        </a:lnSpc>
                        <a:spcAft>
                          <a:spcPts val="0"/>
                        </a:spcAft>
                      </a:pPr>
                      <a:r>
                        <a:rPr lang="vi-VN" sz="1800">
                          <a:effectLst/>
                          <a:latin typeface="+mj-lt"/>
                        </a:rPr>
                        <a:t> </a:t>
                      </a:r>
                      <a:endParaRPr lang="en-US" sz="1800">
                        <a:effectLst/>
                        <a:latin typeface="+mj-lt"/>
                      </a:endParaRPr>
                    </a:p>
                    <a:p>
                      <a:pPr algn="ctr">
                        <a:lnSpc>
                          <a:spcPct val="115000"/>
                        </a:lnSpc>
                        <a:spcAft>
                          <a:spcPts val="0"/>
                        </a:spcAft>
                      </a:pPr>
                      <a:r>
                        <a:rPr lang="en-US" sz="1800">
                          <a:effectLst/>
                          <a:latin typeface="+mj-lt"/>
                        </a:rPr>
                        <a:t>2</a:t>
                      </a:r>
                      <a:endParaRPr lang="en-US" sz="1800">
                        <a:effectLst/>
                        <a:latin typeface="+mj-lt"/>
                        <a:ea typeface="Times New Roman"/>
                        <a:cs typeface="Times New Roman"/>
                      </a:endParaRPr>
                    </a:p>
                  </a:txBody>
                  <a:tcPr marL="0" marR="0" marT="0" marB="0" anchor="ctr"/>
                </a:tc>
                <a:tc>
                  <a:txBody>
                    <a:bodyPr/>
                    <a:lstStyle/>
                    <a:p>
                      <a:pPr marL="43180" marR="90170" indent="89535" algn="just">
                        <a:lnSpc>
                          <a:spcPct val="115000"/>
                        </a:lnSpc>
                        <a:spcAft>
                          <a:spcPts val="0"/>
                        </a:spcAft>
                      </a:pPr>
                      <a:r>
                        <a:rPr lang="vi-VN" sz="1800" spc="-40" dirty="0">
                          <a:effectLst/>
                          <a:latin typeface="+mj-lt"/>
                        </a:rPr>
                        <a:t>Tiếp nhận </a:t>
                      </a:r>
                      <a:r>
                        <a:rPr lang="vi-VN" sz="1800" spc="-25" dirty="0">
                          <a:effectLst/>
                          <a:latin typeface="+mj-lt"/>
                        </a:rPr>
                        <a:t>hồ sơ </a:t>
                      </a:r>
                      <a:r>
                        <a:rPr lang="vi-VN" sz="1800" spc="-40" dirty="0">
                          <a:effectLst/>
                          <a:latin typeface="+mj-lt"/>
                        </a:rPr>
                        <a:t>đăng </a:t>
                      </a:r>
                      <a:r>
                        <a:rPr lang="vi-VN" sz="1800" spc="-20" dirty="0">
                          <a:effectLst/>
                          <a:latin typeface="+mj-lt"/>
                        </a:rPr>
                        <a:t>ký </a:t>
                      </a:r>
                      <a:r>
                        <a:rPr lang="vi-VN" sz="1800" spc="-25" dirty="0">
                          <a:effectLst/>
                          <a:latin typeface="+mj-lt"/>
                        </a:rPr>
                        <a:t>dự </a:t>
                      </a:r>
                      <a:r>
                        <a:rPr lang="vi-VN" sz="1800" spc="-35" dirty="0">
                          <a:effectLst/>
                          <a:latin typeface="+mj-lt"/>
                        </a:rPr>
                        <a:t>thi của thí </a:t>
                      </a:r>
                      <a:r>
                        <a:rPr lang="vi-VN" sz="1800" spc="-45" dirty="0">
                          <a:effectLst/>
                          <a:latin typeface="+mj-lt"/>
                        </a:rPr>
                        <a:t>sinh; </a:t>
                      </a:r>
                      <a:r>
                        <a:rPr lang="vi-VN" sz="1800" spc="-40" dirty="0">
                          <a:effectLst/>
                          <a:latin typeface="+mj-lt"/>
                        </a:rPr>
                        <a:t>nhập </a:t>
                      </a:r>
                      <a:r>
                        <a:rPr lang="vi-VN" sz="1800" spc="-45" dirty="0">
                          <a:effectLst/>
                          <a:latin typeface="+mj-lt"/>
                        </a:rPr>
                        <a:t>thông </a:t>
                      </a:r>
                      <a:r>
                        <a:rPr lang="vi-VN" sz="1800" spc="-35" dirty="0">
                          <a:effectLst/>
                          <a:latin typeface="+mj-lt"/>
                        </a:rPr>
                        <a:t>tin </a:t>
                      </a:r>
                      <a:r>
                        <a:rPr lang="vi-VN" sz="1800" spc="-20" dirty="0">
                          <a:effectLst/>
                          <a:latin typeface="+mj-lt"/>
                        </a:rPr>
                        <a:t>ĐKDT, </a:t>
                      </a:r>
                      <a:r>
                        <a:rPr lang="vi-VN" sz="1800" spc="-15" dirty="0">
                          <a:effectLst/>
                          <a:latin typeface="+mj-lt"/>
                        </a:rPr>
                        <a:t>ĐKXT </a:t>
                      </a:r>
                      <a:r>
                        <a:rPr lang="vi-VN" sz="1800" spc="-20" dirty="0">
                          <a:effectLst/>
                          <a:latin typeface="+mj-lt"/>
                        </a:rPr>
                        <a:t>đợt </a:t>
                      </a:r>
                      <a:r>
                        <a:rPr lang="vi-VN" sz="1800" dirty="0">
                          <a:effectLst/>
                          <a:latin typeface="+mj-lt"/>
                        </a:rPr>
                        <a:t>1 của </a:t>
                      </a:r>
                      <a:r>
                        <a:rPr lang="vi-VN" sz="1800" spc="-20" dirty="0">
                          <a:effectLst/>
                          <a:latin typeface="+mj-lt"/>
                        </a:rPr>
                        <a:t>thí sinh</a:t>
                      </a:r>
                      <a:r>
                        <a:rPr lang="vi-VN" sz="1800" spc="260" dirty="0">
                          <a:effectLst/>
                          <a:latin typeface="+mj-lt"/>
                        </a:rPr>
                        <a:t> </a:t>
                      </a:r>
                      <a:r>
                        <a:rPr lang="vi-VN" sz="1800" spc="-15" dirty="0">
                          <a:effectLst/>
                          <a:latin typeface="+mj-lt"/>
                        </a:rPr>
                        <a:t>vào cơ </a:t>
                      </a:r>
                      <a:r>
                        <a:rPr lang="vi-VN" sz="1800" dirty="0">
                          <a:effectLst/>
                          <a:latin typeface="+mj-lt"/>
                        </a:rPr>
                        <a:t>sở dữ </a:t>
                      </a:r>
                      <a:r>
                        <a:rPr lang="vi-VN" sz="1800" spc="-20" dirty="0">
                          <a:effectLst/>
                          <a:latin typeface="+mj-lt"/>
                        </a:rPr>
                        <a:t>liệu của</a:t>
                      </a:r>
                      <a:r>
                        <a:rPr lang="vi-VN" sz="1800" dirty="0">
                          <a:effectLst/>
                          <a:latin typeface="+mj-lt"/>
                        </a:rPr>
                        <a:t> Cổng thông tin tuyển sinh của Bộ GDĐT</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Sở</a:t>
                      </a:r>
                      <a:r>
                        <a:rPr lang="vi-VN" sz="1800" spc="-20" dirty="0">
                          <a:effectLst/>
                          <a:latin typeface="+mj-lt"/>
                        </a:rPr>
                        <a:t> </a:t>
                      </a:r>
                      <a:r>
                        <a:rPr lang="vi-VN" sz="1800" dirty="0">
                          <a:effectLst/>
                          <a:latin typeface="+mj-lt"/>
                        </a:rPr>
                        <a:t>GDĐT,</a:t>
                      </a:r>
                      <a:endParaRPr lang="en-US" sz="1800" dirty="0">
                        <a:effectLst/>
                        <a:latin typeface="+mj-lt"/>
                      </a:endParaRPr>
                    </a:p>
                    <a:p>
                      <a:pPr indent="46990" algn="ctr">
                        <a:lnSpc>
                          <a:spcPct val="115000"/>
                        </a:lnSpc>
                        <a:spcAft>
                          <a:spcPts val="0"/>
                        </a:spcAft>
                      </a:pPr>
                      <a:r>
                        <a:rPr lang="vi-VN" sz="1800" dirty="0">
                          <a:effectLst/>
                          <a:latin typeface="+mj-lt"/>
                        </a:rPr>
                        <a:t>Điểm thu nhận hồ</a:t>
                      </a:r>
                      <a:r>
                        <a:rPr lang="vi-VN" sz="1800" spc="-5" dirty="0">
                          <a:effectLst/>
                          <a:latin typeface="+mj-lt"/>
                        </a:rPr>
                        <a:t> </a:t>
                      </a:r>
                      <a:r>
                        <a:rPr lang="vi-VN" sz="1800" dirty="0">
                          <a:effectLst/>
                          <a:latin typeface="+mj-lt"/>
                        </a:rPr>
                        <a:t>sơ</a:t>
                      </a:r>
                      <a:endParaRPr lang="en-US" sz="1800" dirty="0">
                        <a:effectLst/>
                        <a:latin typeface="+mj-lt"/>
                        <a:ea typeface="Times New Roman"/>
                        <a:cs typeface="Times New Roman"/>
                      </a:endParaRPr>
                    </a:p>
                  </a:txBody>
                  <a:tcPr marL="0" marR="0" marT="0" marB="0" anchor="ctr"/>
                </a:tc>
                <a:tc>
                  <a:txBody>
                    <a:bodyPr/>
                    <a:lstStyle/>
                    <a:p>
                      <a:pPr indent="89535" algn="ctr">
                        <a:lnSpc>
                          <a:spcPct val="115000"/>
                        </a:lnSpc>
                        <a:spcAft>
                          <a:spcPts val="0"/>
                        </a:spcAft>
                      </a:pPr>
                      <a:r>
                        <a:rPr lang="vi-VN" sz="1800" dirty="0">
                          <a:effectLst/>
                          <a:latin typeface="+mj-lt"/>
                        </a:rPr>
                        <a:t>Các đối tượng dự thi THPT</a:t>
                      </a:r>
                      <a:endParaRPr lang="en-US" sz="1800" dirty="0">
                        <a:effectLst/>
                        <a:latin typeface="+mj-lt"/>
                        <a:ea typeface="Times New Roman"/>
                        <a:cs typeface="Times New Roman"/>
                      </a:endParaRPr>
                    </a:p>
                  </a:txBody>
                  <a:tcPr marL="0" marR="0" marT="0" marB="0" anchor="ctr"/>
                </a:tc>
                <a:tc>
                  <a:txBody>
                    <a:bodyPr/>
                    <a:lstStyle/>
                    <a:p>
                      <a:pPr indent="60960" algn="ctr">
                        <a:lnSpc>
                          <a:spcPct val="115000"/>
                        </a:lnSpc>
                        <a:spcAft>
                          <a:spcPts val="0"/>
                        </a:spcAft>
                      </a:pPr>
                      <a:r>
                        <a:rPr lang="vi-VN" sz="1800" dirty="0">
                          <a:effectLst/>
                          <a:latin typeface="+mj-lt"/>
                        </a:rPr>
                        <a:t>Từ 1/4 đến 20/4</a:t>
                      </a:r>
                      <a:endParaRPr lang="en-US" sz="1800" dirty="0">
                        <a:effectLst/>
                        <a:latin typeface="+mj-lt"/>
                        <a:ea typeface="Times New Roman"/>
                        <a:cs typeface="Times New Roman"/>
                      </a:endParaRPr>
                    </a:p>
                  </a:txBody>
                  <a:tcPr marL="0" marR="0" marT="0" marB="0" anchor="ctr"/>
                </a:tc>
              </a:tr>
              <a:tr h="965694">
                <a:tc>
                  <a:txBody>
                    <a:bodyPr/>
                    <a:lstStyle/>
                    <a:p>
                      <a:pPr algn="ctr">
                        <a:lnSpc>
                          <a:spcPct val="115000"/>
                        </a:lnSpc>
                        <a:spcAft>
                          <a:spcPts val="0"/>
                        </a:spcAft>
                      </a:pPr>
                      <a:r>
                        <a:rPr lang="vi-VN" sz="1800" dirty="0">
                          <a:effectLst/>
                          <a:latin typeface="+mj-lt"/>
                        </a:rPr>
                        <a:t> </a:t>
                      </a:r>
                      <a:endParaRPr lang="en-US" sz="1800" dirty="0">
                        <a:effectLst/>
                        <a:latin typeface="+mj-lt"/>
                      </a:endParaRPr>
                    </a:p>
                    <a:p>
                      <a:pPr algn="ctr">
                        <a:lnSpc>
                          <a:spcPct val="115000"/>
                        </a:lnSpc>
                        <a:spcAft>
                          <a:spcPts val="0"/>
                        </a:spcAft>
                      </a:pPr>
                      <a:r>
                        <a:rPr lang="en-US" sz="1800" b="1" dirty="0">
                          <a:solidFill>
                            <a:srgbClr val="FF0000"/>
                          </a:solidFill>
                          <a:effectLst/>
                          <a:latin typeface="+mj-lt"/>
                        </a:rPr>
                        <a:t>3</a:t>
                      </a:r>
                      <a:endParaRPr lang="en-US" sz="1800" b="1" dirty="0">
                        <a:solidFill>
                          <a:srgbClr val="FF0000"/>
                        </a:solidFill>
                        <a:effectLst/>
                        <a:latin typeface="+mj-lt"/>
                        <a:ea typeface="Times New Roman"/>
                        <a:cs typeface="Times New Roman"/>
                      </a:endParaRPr>
                    </a:p>
                  </a:txBody>
                  <a:tcPr marL="0" marR="0" marT="0" marB="0" anchor="ctr"/>
                </a:tc>
                <a:tc>
                  <a:txBody>
                    <a:bodyPr/>
                    <a:lstStyle/>
                    <a:p>
                      <a:pPr marR="90170" indent="132715" algn="just">
                        <a:lnSpc>
                          <a:spcPct val="115000"/>
                        </a:lnSpc>
                        <a:spcAft>
                          <a:spcPts val="0"/>
                        </a:spcAft>
                      </a:pPr>
                      <a:r>
                        <a:rPr lang="vi-VN" sz="1800" dirty="0">
                          <a:effectLst/>
                          <a:latin typeface="+mj-lt"/>
                        </a:rPr>
                        <a:t>Thí sinh gửi Hồ sơ xét tuyển</a:t>
                      </a:r>
                      <a:endParaRPr lang="en-US" sz="1800" dirty="0">
                        <a:effectLst/>
                        <a:latin typeface="+mj-lt"/>
                      </a:endParaRPr>
                    </a:p>
                    <a:p>
                      <a:pPr marR="90170" indent="132715" algn="just">
                        <a:lnSpc>
                          <a:spcPct val="115000"/>
                        </a:lnSpc>
                        <a:spcAft>
                          <a:spcPts val="0"/>
                        </a:spcAft>
                      </a:pPr>
                      <a:r>
                        <a:rPr lang="vi-VN" sz="1800" dirty="0">
                          <a:effectLst/>
                          <a:latin typeface="+mj-lt"/>
                        </a:rPr>
                        <a:t>thẳng và ưu tiên xét tuyển về sở GDĐT</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Thí sinh</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a:effectLst/>
                          <a:latin typeface="+mj-lt"/>
                        </a:rPr>
                        <a:t> </a:t>
                      </a:r>
                      <a:endParaRPr lang="en-US" sz="1800">
                        <a:effectLst/>
                        <a:latin typeface="+mj-lt"/>
                      </a:endParaRPr>
                    </a:p>
                    <a:p>
                      <a:pPr algn="ctr">
                        <a:lnSpc>
                          <a:spcPct val="115000"/>
                        </a:lnSpc>
                        <a:spcAft>
                          <a:spcPts val="0"/>
                        </a:spcAft>
                      </a:pPr>
                      <a:r>
                        <a:rPr lang="vi-VN" sz="1800">
                          <a:effectLst/>
                          <a:latin typeface="+mj-lt"/>
                        </a:rPr>
                        <a:t>Sở GDĐT</a:t>
                      </a:r>
                      <a:endParaRPr lang="en-US" sz="1800">
                        <a:effectLst/>
                        <a:latin typeface="+mj-lt"/>
                        <a:ea typeface="Times New Roman"/>
                        <a:cs typeface="Times New Roman"/>
                      </a:endParaRPr>
                    </a:p>
                  </a:txBody>
                  <a:tcPr marL="0" marR="0" marT="0" marB="0" anchor="ctr"/>
                </a:tc>
                <a:tc>
                  <a:txBody>
                    <a:bodyPr/>
                    <a:lstStyle/>
                    <a:p>
                      <a:pPr indent="134620" algn="ctr">
                        <a:lnSpc>
                          <a:spcPct val="115000"/>
                        </a:lnSpc>
                        <a:spcAft>
                          <a:spcPts val="0"/>
                        </a:spcAft>
                      </a:pPr>
                      <a:r>
                        <a:rPr lang="vi-VN" sz="1800" dirty="0">
                          <a:effectLst/>
                          <a:latin typeface="+mj-lt"/>
                        </a:rPr>
                        <a:t>Trước ngày 20/5</a:t>
                      </a:r>
                      <a:endParaRPr lang="en-US" sz="1800" dirty="0">
                        <a:effectLst/>
                        <a:latin typeface="+mj-lt"/>
                        <a:ea typeface="Times New Roman"/>
                        <a:cs typeface="Times New Roman"/>
                      </a:endParaRPr>
                    </a:p>
                  </a:txBody>
                  <a:tcPr marL="0" marR="0" marT="0" marB="0" anchor="ctr"/>
                </a:tc>
              </a:tr>
              <a:tr h="989633">
                <a:tc>
                  <a:txBody>
                    <a:bodyPr/>
                    <a:lstStyle/>
                    <a:p>
                      <a:pPr algn="ctr">
                        <a:lnSpc>
                          <a:spcPct val="115000"/>
                        </a:lnSpc>
                        <a:spcAft>
                          <a:spcPts val="0"/>
                        </a:spcAft>
                      </a:pPr>
                      <a:r>
                        <a:rPr lang="vi-VN" sz="1800">
                          <a:effectLst/>
                          <a:latin typeface="+mj-lt"/>
                        </a:rPr>
                        <a:t> </a:t>
                      </a:r>
                      <a:endParaRPr lang="en-US" sz="1800">
                        <a:effectLst/>
                        <a:latin typeface="+mj-lt"/>
                      </a:endParaRPr>
                    </a:p>
                    <a:p>
                      <a:pPr algn="ctr">
                        <a:lnSpc>
                          <a:spcPct val="115000"/>
                        </a:lnSpc>
                        <a:spcAft>
                          <a:spcPts val="0"/>
                        </a:spcAft>
                      </a:pPr>
                      <a:r>
                        <a:rPr lang="en-US" sz="1800">
                          <a:effectLst/>
                          <a:latin typeface="+mj-lt"/>
                        </a:rPr>
                        <a:t>4</a:t>
                      </a:r>
                      <a:endParaRPr lang="en-US" sz="1800">
                        <a:effectLst/>
                        <a:latin typeface="+mj-lt"/>
                        <a:ea typeface="Times New Roman"/>
                        <a:cs typeface="Times New Roman"/>
                      </a:endParaRPr>
                    </a:p>
                  </a:txBody>
                  <a:tcPr marL="0" marR="0" marT="0" marB="0" anchor="ctr"/>
                </a:tc>
                <a:tc>
                  <a:txBody>
                    <a:bodyPr/>
                    <a:lstStyle/>
                    <a:p>
                      <a:pPr marR="90170" indent="132715" algn="just">
                        <a:lnSpc>
                          <a:spcPct val="115000"/>
                        </a:lnSpc>
                        <a:spcAft>
                          <a:spcPts val="0"/>
                        </a:spcAft>
                      </a:pPr>
                      <a:r>
                        <a:rPr lang="vi-VN" sz="1800" dirty="0">
                          <a:effectLst/>
                          <a:latin typeface="+mj-lt"/>
                        </a:rPr>
                        <a:t>Sở GDĐT gửi Hồ sơ xét tuyển thẳng và ưu tiên xét tuyển đến</a:t>
                      </a:r>
                      <a:endParaRPr lang="en-US" sz="1800" dirty="0">
                        <a:effectLst/>
                        <a:latin typeface="+mj-lt"/>
                      </a:endParaRPr>
                    </a:p>
                    <a:p>
                      <a:pPr marR="90170" indent="132715" algn="just">
                        <a:lnSpc>
                          <a:spcPct val="115000"/>
                        </a:lnSpc>
                        <a:spcAft>
                          <a:spcPts val="0"/>
                        </a:spcAft>
                      </a:pPr>
                      <a:r>
                        <a:rPr lang="vi-VN" sz="1800" dirty="0">
                          <a:effectLst/>
                          <a:latin typeface="+mj-lt"/>
                        </a:rPr>
                        <a:t>các trường ĐH, CĐSP, TCSP</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 </a:t>
                      </a:r>
                      <a:endParaRPr lang="en-US" sz="1800" dirty="0">
                        <a:effectLst/>
                        <a:latin typeface="+mj-lt"/>
                      </a:endParaRPr>
                    </a:p>
                    <a:p>
                      <a:pPr algn="ctr">
                        <a:lnSpc>
                          <a:spcPct val="115000"/>
                        </a:lnSpc>
                        <a:spcAft>
                          <a:spcPts val="0"/>
                        </a:spcAft>
                      </a:pPr>
                      <a:r>
                        <a:rPr lang="vi-VN" sz="1800" dirty="0">
                          <a:effectLst/>
                          <a:latin typeface="+mj-lt"/>
                        </a:rPr>
                        <a:t>Sở GDĐT</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Trường</a:t>
                      </a:r>
                      <a:endParaRPr lang="en-US" sz="1800" dirty="0">
                        <a:effectLst/>
                        <a:latin typeface="+mj-lt"/>
                      </a:endParaRPr>
                    </a:p>
                    <a:p>
                      <a:pPr algn="ctr">
                        <a:lnSpc>
                          <a:spcPct val="115000"/>
                        </a:lnSpc>
                        <a:spcAft>
                          <a:spcPts val="0"/>
                        </a:spcAft>
                      </a:pPr>
                      <a:r>
                        <a:rPr lang="vi-VN" sz="1800" dirty="0">
                          <a:effectLst/>
                          <a:latin typeface="+mj-lt"/>
                        </a:rPr>
                        <a:t>ĐH, CĐSP, TCSP</a:t>
                      </a:r>
                      <a:endParaRPr lang="en-US" sz="1800" dirty="0">
                        <a:effectLst/>
                        <a:latin typeface="+mj-lt"/>
                        <a:ea typeface="Times New Roman"/>
                        <a:cs typeface="Times New Roman"/>
                      </a:endParaRPr>
                    </a:p>
                  </a:txBody>
                  <a:tcPr marL="0" marR="0" marT="0" marB="0" anchor="ctr"/>
                </a:tc>
                <a:tc>
                  <a:txBody>
                    <a:bodyPr/>
                    <a:lstStyle/>
                    <a:p>
                      <a:pPr indent="134620" algn="ctr">
                        <a:lnSpc>
                          <a:spcPct val="115000"/>
                        </a:lnSpc>
                        <a:spcAft>
                          <a:spcPts val="0"/>
                        </a:spcAft>
                      </a:pPr>
                      <a:r>
                        <a:rPr lang="vi-VN" sz="1800" dirty="0">
                          <a:effectLst/>
                          <a:latin typeface="+mj-lt"/>
                        </a:rPr>
                        <a:t>Trước ngày 01/6</a:t>
                      </a:r>
                      <a:endParaRPr lang="en-US" sz="1800" dirty="0">
                        <a:effectLst/>
                        <a:latin typeface="+mj-lt"/>
                        <a:ea typeface="Times New Roman"/>
                        <a:cs typeface="Times New Roman"/>
                      </a:endParaRPr>
                    </a:p>
                  </a:txBody>
                  <a:tcPr marL="0" marR="0" marT="0" marB="0" anchor="ctr"/>
                </a:tc>
              </a:tr>
              <a:tr h="2938782">
                <a:tc>
                  <a:txBody>
                    <a:bodyPr/>
                    <a:lstStyle/>
                    <a:p>
                      <a:pPr algn="ctr">
                        <a:lnSpc>
                          <a:spcPct val="115000"/>
                        </a:lnSpc>
                        <a:spcAft>
                          <a:spcPts val="0"/>
                        </a:spcAft>
                      </a:pPr>
                      <a:r>
                        <a:rPr lang="vi-VN" sz="1800" dirty="0">
                          <a:effectLst/>
                          <a:latin typeface="+mj-lt"/>
                        </a:rPr>
                        <a:t> </a:t>
                      </a:r>
                      <a:endParaRPr lang="en-US" sz="1800" dirty="0">
                        <a:effectLst/>
                        <a:latin typeface="+mj-lt"/>
                      </a:endParaRPr>
                    </a:p>
                    <a:p>
                      <a:pPr algn="ctr">
                        <a:lnSpc>
                          <a:spcPct val="115000"/>
                        </a:lnSpc>
                        <a:spcAft>
                          <a:spcPts val="0"/>
                        </a:spcAft>
                      </a:pPr>
                      <a:r>
                        <a:rPr lang="vi-VN" sz="1800" dirty="0">
                          <a:effectLst/>
                          <a:latin typeface="+mj-lt"/>
                        </a:rPr>
                        <a:t> </a:t>
                      </a:r>
                      <a:endParaRPr lang="en-US" sz="1800" dirty="0">
                        <a:effectLst/>
                        <a:latin typeface="+mj-lt"/>
                      </a:endParaRPr>
                    </a:p>
                    <a:p>
                      <a:pPr algn="ctr">
                        <a:lnSpc>
                          <a:spcPct val="115000"/>
                        </a:lnSpc>
                        <a:spcAft>
                          <a:spcPts val="0"/>
                        </a:spcAft>
                      </a:pPr>
                      <a:r>
                        <a:rPr lang="vi-VN" sz="1800" dirty="0">
                          <a:effectLst/>
                          <a:latin typeface="+mj-lt"/>
                        </a:rPr>
                        <a:t> </a:t>
                      </a:r>
                      <a:endParaRPr lang="en-US" sz="1800" dirty="0">
                        <a:effectLst/>
                        <a:latin typeface="+mj-lt"/>
                      </a:endParaRPr>
                    </a:p>
                    <a:p>
                      <a:pPr algn="ctr">
                        <a:lnSpc>
                          <a:spcPct val="115000"/>
                        </a:lnSpc>
                        <a:spcAft>
                          <a:spcPts val="0"/>
                        </a:spcAft>
                      </a:pPr>
                      <a:r>
                        <a:rPr lang="en-US" sz="1800" dirty="0">
                          <a:effectLst/>
                          <a:latin typeface="+mj-lt"/>
                        </a:rPr>
                        <a:t>5</a:t>
                      </a:r>
                      <a:endParaRPr lang="en-US" sz="1800" dirty="0">
                        <a:effectLst/>
                        <a:latin typeface="+mj-lt"/>
                        <a:ea typeface="Times New Roman"/>
                        <a:cs typeface="Times New Roman"/>
                      </a:endParaRPr>
                    </a:p>
                  </a:txBody>
                  <a:tcPr marL="0" marR="0" marT="0" marB="0" anchor="ctr"/>
                </a:tc>
                <a:tc>
                  <a:txBody>
                    <a:bodyPr/>
                    <a:lstStyle/>
                    <a:p>
                      <a:pPr marR="90170" indent="132715" algn="just">
                        <a:lnSpc>
                          <a:spcPct val="115000"/>
                        </a:lnSpc>
                        <a:spcAft>
                          <a:spcPts val="0"/>
                        </a:spcAft>
                      </a:pPr>
                      <a:r>
                        <a:rPr lang="vi-VN" sz="1800" dirty="0">
                          <a:effectLst/>
                          <a:latin typeface="+mj-lt"/>
                        </a:rPr>
                        <a:t>Các trường ĐH, CĐSP, TCSP tổ chức xét tuyển thẳng thí sinh theo quy định, cập nhật danh sách trúng tuyển vào cơ sở dữ liệu của Cổng thông tin tuyển sinh của Bộ GDĐT và gửi kết quả xét tuyển thẳng cho các sở GDĐT để thông</a:t>
                      </a:r>
                      <a:endParaRPr lang="en-US" sz="1800" dirty="0">
                        <a:effectLst/>
                        <a:latin typeface="+mj-lt"/>
                      </a:endParaRPr>
                    </a:p>
                    <a:p>
                      <a:pPr marR="90170" indent="132715" algn="just">
                        <a:lnSpc>
                          <a:spcPct val="115000"/>
                        </a:lnSpc>
                        <a:spcAft>
                          <a:spcPts val="0"/>
                        </a:spcAft>
                      </a:pPr>
                      <a:r>
                        <a:rPr lang="vi-VN" sz="1800" dirty="0">
                          <a:effectLst/>
                          <a:latin typeface="+mj-lt"/>
                        </a:rPr>
                        <a:t>báo cho thí sinh</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 </a:t>
                      </a:r>
                      <a:endParaRPr lang="en-US" sz="1800" dirty="0">
                        <a:effectLst/>
                        <a:latin typeface="+mj-lt"/>
                      </a:endParaRPr>
                    </a:p>
                    <a:p>
                      <a:pPr algn="ctr">
                        <a:lnSpc>
                          <a:spcPct val="115000"/>
                        </a:lnSpc>
                        <a:spcAft>
                          <a:spcPts val="0"/>
                        </a:spcAft>
                      </a:pPr>
                      <a:r>
                        <a:rPr lang="vi-VN" sz="1800" dirty="0">
                          <a:effectLst/>
                          <a:latin typeface="+mj-lt"/>
                        </a:rPr>
                        <a:t> </a:t>
                      </a:r>
                      <a:endParaRPr lang="en-US" sz="1800" dirty="0">
                        <a:effectLst/>
                        <a:latin typeface="+mj-lt"/>
                      </a:endParaRPr>
                    </a:p>
                    <a:p>
                      <a:pPr algn="ctr">
                        <a:lnSpc>
                          <a:spcPct val="115000"/>
                        </a:lnSpc>
                        <a:spcAft>
                          <a:spcPts val="0"/>
                        </a:spcAft>
                      </a:pPr>
                      <a:r>
                        <a:rPr lang="vi-VN" sz="1800" dirty="0">
                          <a:effectLst/>
                          <a:latin typeface="+mj-lt"/>
                        </a:rPr>
                        <a:t>Trường ĐH, CĐSP, TCSP</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Thí sinh Sở GDĐT</a:t>
                      </a:r>
                      <a:endParaRPr lang="en-US" sz="1800" dirty="0">
                        <a:effectLst/>
                        <a:latin typeface="+mj-lt"/>
                        <a:ea typeface="Times New Roman"/>
                        <a:cs typeface="Times New Roman"/>
                      </a:endParaRPr>
                    </a:p>
                  </a:txBody>
                  <a:tcPr marL="0" marR="0" marT="0" marB="0" anchor="ctr"/>
                </a:tc>
                <a:tc>
                  <a:txBody>
                    <a:bodyPr/>
                    <a:lstStyle/>
                    <a:p>
                      <a:pPr marR="135255" indent="134620" algn="ctr">
                        <a:lnSpc>
                          <a:spcPct val="115000"/>
                        </a:lnSpc>
                        <a:spcAft>
                          <a:spcPts val="0"/>
                        </a:spcAft>
                      </a:pPr>
                      <a:r>
                        <a:rPr lang="vi-VN" sz="1800" dirty="0">
                          <a:effectLst/>
                          <a:latin typeface="+mj-lt"/>
                        </a:rPr>
                        <a:t>Trước 17 giờ 00 ngày 18/7</a:t>
                      </a:r>
                      <a:endParaRPr lang="en-US" sz="1800" dirty="0">
                        <a:effectLst/>
                        <a:latin typeface="+mj-lt"/>
                        <a:ea typeface="Times New Roman"/>
                        <a:cs typeface="Times New Roman"/>
                      </a:endParaRPr>
                    </a:p>
                  </a:txBody>
                  <a:tcPr marL="0" marR="0" marT="0" marB="0" anchor="ctr"/>
                </a:tc>
              </a:tr>
            </a:tbl>
          </a:graphicData>
        </a:graphic>
      </p:graphicFrame>
    </p:spTree>
    <p:extLst>
      <p:ext uri="{BB962C8B-B14F-4D97-AF65-F5344CB8AC3E}">
        <p14:creationId xmlns:p14="http://schemas.microsoft.com/office/powerpoint/2010/main" val="424573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en-US"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865857749"/>
              </p:ext>
            </p:extLst>
          </p:nvPr>
        </p:nvGraphicFramePr>
        <p:xfrm>
          <a:off x="0" y="0"/>
          <a:ext cx="9143999" cy="6857999"/>
        </p:xfrm>
        <a:graphic>
          <a:graphicData uri="http://schemas.openxmlformats.org/drawingml/2006/table">
            <a:tbl>
              <a:tblPr firstRow="1" firstCol="1" lastRow="1" lastCol="1" bandRow="1" bandCol="1">
                <a:tableStyleId>{5C22544A-7EE6-4342-B048-85BDC9FD1C3A}</a:tableStyleId>
              </a:tblPr>
              <a:tblGrid>
                <a:gridCol w="508872"/>
                <a:gridCol w="3204693"/>
                <a:gridCol w="1439803"/>
                <a:gridCol w="1898805"/>
                <a:gridCol w="2091826"/>
              </a:tblGrid>
              <a:tr h="638477">
                <a:tc>
                  <a:txBody>
                    <a:bodyPr/>
                    <a:lstStyle/>
                    <a:p>
                      <a:pPr algn="ctr">
                        <a:lnSpc>
                          <a:spcPct val="115000"/>
                        </a:lnSpc>
                        <a:spcAft>
                          <a:spcPts val="0"/>
                        </a:spcAft>
                      </a:pPr>
                      <a:r>
                        <a:rPr lang="vi-VN" sz="1600" dirty="0">
                          <a:effectLst/>
                          <a:latin typeface="Times New Roman" pitchFamily="18" charset="0"/>
                          <a:cs typeface="Times New Roman" pitchFamily="18" charset="0"/>
                        </a:rPr>
                        <a:t>TT</a:t>
                      </a:r>
                      <a:endParaRPr lang="en-US" sz="1600" dirty="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vi-VN" sz="1600" dirty="0">
                          <a:effectLst/>
                          <a:latin typeface="Times New Roman" pitchFamily="18" charset="0"/>
                          <a:cs typeface="Times New Roman" pitchFamily="18" charset="0"/>
                        </a:rPr>
                        <a:t>Nội dung công tác</a:t>
                      </a:r>
                      <a:endParaRPr lang="en-US" sz="1600" dirty="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vi-VN" sz="1600">
                          <a:effectLst/>
                          <a:latin typeface="Times New Roman" pitchFamily="18" charset="0"/>
                          <a:cs typeface="Times New Roman" pitchFamily="18" charset="0"/>
                        </a:rPr>
                        <a:t>Đơn vị chủ trì</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vi-VN" sz="1600">
                          <a:effectLst/>
                          <a:latin typeface="Times New Roman" pitchFamily="18" charset="0"/>
                          <a:cs typeface="Times New Roman" pitchFamily="18" charset="0"/>
                        </a:rPr>
                        <a:t>Đơn vị tham gia</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indent="-9525" algn="ctr">
                        <a:lnSpc>
                          <a:spcPct val="115000"/>
                        </a:lnSpc>
                        <a:spcAft>
                          <a:spcPts val="0"/>
                        </a:spcAft>
                      </a:pPr>
                      <a:r>
                        <a:rPr lang="vi-VN" sz="1600">
                          <a:effectLst/>
                          <a:latin typeface="Times New Roman" pitchFamily="18" charset="0"/>
                          <a:cs typeface="Times New Roman" pitchFamily="18" charset="0"/>
                        </a:rPr>
                        <a:t>Thời gian thực hiện</a:t>
                      </a:r>
                      <a:endParaRPr lang="en-US" sz="1600">
                        <a:effectLst/>
                        <a:latin typeface="Times New Roman" pitchFamily="18" charset="0"/>
                        <a:ea typeface="Times New Roman"/>
                        <a:cs typeface="Times New Roman" pitchFamily="18" charset="0"/>
                      </a:endParaRPr>
                    </a:p>
                  </a:txBody>
                  <a:tcPr marL="0" marR="0" marT="0" marB="0" anchor="ctr"/>
                </a:tc>
              </a:tr>
              <a:tr h="1243905">
                <a:tc>
                  <a:txBody>
                    <a:bodyPr/>
                    <a:lstStyle/>
                    <a:p>
                      <a:pPr algn="ctr">
                        <a:lnSpc>
                          <a:spcPct val="115000"/>
                        </a:lnSpc>
                        <a:spcAft>
                          <a:spcPts val="0"/>
                        </a:spcAft>
                      </a:pPr>
                      <a:r>
                        <a:rPr lang="vi-VN" sz="1600">
                          <a:effectLst/>
                          <a:latin typeface="Times New Roman" pitchFamily="18" charset="0"/>
                          <a:cs typeface="Times New Roman" pitchFamily="18" charset="0"/>
                        </a:rPr>
                        <a:t> </a:t>
                      </a:r>
                      <a:endParaRPr lang="en-US" sz="1600">
                        <a:effectLst/>
                        <a:latin typeface="Times New Roman" pitchFamily="18" charset="0"/>
                        <a:cs typeface="Times New Roman" pitchFamily="18" charset="0"/>
                      </a:endParaRPr>
                    </a:p>
                    <a:p>
                      <a:pPr algn="ctr">
                        <a:lnSpc>
                          <a:spcPct val="115000"/>
                        </a:lnSpc>
                        <a:spcAft>
                          <a:spcPts val="0"/>
                        </a:spcAft>
                      </a:pPr>
                      <a:r>
                        <a:rPr lang="en-US" sz="1600">
                          <a:effectLst/>
                          <a:latin typeface="Times New Roman" pitchFamily="18" charset="0"/>
                          <a:cs typeface="Times New Roman" pitchFamily="18" charset="0"/>
                        </a:rPr>
                        <a:t>6</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marR="90170" indent="132715" algn="just">
                        <a:lnSpc>
                          <a:spcPct val="115000"/>
                        </a:lnSpc>
                        <a:spcAft>
                          <a:spcPts val="0"/>
                        </a:spcAft>
                      </a:pPr>
                      <a:r>
                        <a:rPr lang="vi-VN" sz="1600" dirty="0">
                          <a:effectLst/>
                          <a:latin typeface="Times New Roman" pitchFamily="18" charset="0"/>
                          <a:cs typeface="Times New Roman" pitchFamily="18" charset="0"/>
                        </a:rPr>
                        <a:t>Thí sinh trúng tuyển thẳng gửi Hồ sơ và xác nhận nhập học tại các trường</a:t>
                      </a:r>
                      <a:endParaRPr lang="en-US" sz="1600" dirty="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vi-VN" sz="1600">
                          <a:effectLst/>
                          <a:latin typeface="Times New Roman" pitchFamily="18" charset="0"/>
                          <a:cs typeface="Times New Roman" pitchFamily="18" charset="0"/>
                        </a:rPr>
                        <a:t> </a:t>
                      </a:r>
                      <a:endParaRPr lang="en-US" sz="1600">
                        <a:effectLst/>
                        <a:latin typeface="Times New Roman" pitchFamily="18" charset="0"/>
                        <a:cs typeface="Times New Roman" pitchFamily="18" charset="0"/>
                      </a:endParaRPr>
                    </a:p>
                    <a:p>
                      <a:pPr algn="ctr">
                        <a:lnSpc>
                          <a:spcPct val="115000"/>
                        </a:lnSpc>
                        <a:spcAft>
                          <a:spcPts val="0"/>
                        </a:spcAft>
                      </a:pPr>
                      <a:r>
                        <a:rPr lang="vi-VN" sz="1600">
                          <a:effectLst/>
                          <a:latin typeface="Times New Roman" pitchFamily="18" charset="0"/>
                          <a:cs typeface="Times New Roman" pitchFamily="18" charset="0"/>
                        </a:rPr>
                        <a:t>Thí sinh</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vi-VN" sz="1600">
                          <a:effectLst/>
                          <a:latin typeface="Times New Roman" pitchFamily="18" charset="0"/>
                          <a:cs typeface="Times New Roman" pitchFamily="18" charset="0"/>
                        </a:rPr>
                        <a:t>Trường</a:t>
                      </a:r>
                      <a:endParaRPr lang="en-US" sz="1600">
                        <a:effectLst/>
                        <a:latin typeface="Times New Roman" pitchFamily="18" charset="0"/>
                        <a:cs typeface="Times New Roman" pitchFamily="18" charset="0"/>
                      </a:endParaRPr>
                    </a:p>
                    <a:p>
                      <a:pPr algn="ctr">
                        <a:lnSpc>
                          <a:spcPct val="115000"/>
                        </a:lnSpc>
                        <a:spcAft>
                          <a:spcPts val="0"/>
                        </a:spcAft>
                      </a:pPr>
                      <a:r>
                        <a:rPr lang="vi-VN" sz="1600">
                          <a:effectLst/>
                          <a:latin typeface="Times New Roman" pitchFamily="18" charset="0"/>
                          <a:cs typeface="Times New Roman" pitchFamily="18" charset="0"/>
                        </a:rPr>
                        <a:t>ĐH, CĐSP, TCSP</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marR="135255" indent="134620" algn="ctr">
                        <a:lnSpc>
                          <a:spcPct val="115000"/>
                        </a:lnSpc>
                        <a:spcAft>
                          <a:spcPts val="0"/>
                        </a:spcAft>
                      </a:pPr>
                      <a:r>
                        <a:rPr lang="vi-VN" sz="1600">
                          <a:effectLst/>
                          <a:latin typeface="Times New Roman" pitchFamily="18" charset="0"/>
                          <a:cs typeface="Times New Roman" pitchFamily="18" charset="0"/>
                        </a:rPr>
                        <a:t>Trước ngày 23/7</a:t>
                      </a:r>
                      <a:endParaRPr lang="en-US" sz="1600">
                        <a:effectLst/>
                        <a:latin typeface="Times New Roman" pitchFamily="18" charset="0"/>
                        <a:ea typeface="Times New Roman"/>
                        <a:cs typeface="Times New Roman" pitchFamily="18" charset="0"/>
                      </a:endParaRPr>
                    </a:p>
                  </a:txBody>
                  <a:tcPr marL="0" marR="0" marT="0" marB="0" anchor="ctr"/>
                </a:tc>
              </a:tr>
              <a:tr h="1243905">
                <a:tc>
                  <a:txBody>
                    <a:bodyPr/>
                    <a:lstStyle/>
                    <a:p>
                      <a:pPr algn="ctr">
                        <a:lnSpc>
                          <a:spcPct val="115000"/>
                        </a:lnSpc>
                        <a:spcAft>
                          <a:spcPts val="0"/>
                        </a:spcAft>
                      </a:pPr>
                      <a:r>
                        <a:rPr lang="vi-VN" sz="1600">
                          <a:effectLst/>
                          <a:latin typeface="Times New Roman" pitchFamily="18" charset="0"/>
                          <a:cs typeface="Times New Roman" pitchFamily="18" charset="0"/>
                        </a:rPr>
                        <a:t> </a:t>
                      </a:r>
                      <a:endParaRPr lang="en-US" sz="1600">
                        <a:effectLst/>
                        <a:latin typeface="Times New Roman" pitchFamily="18" charset="0"/>
                        <a:cs typeface="Times New Roman" pitchFamily="18" charset="0"/>
                      </a:endParaRPr>
                    </a:p>
                    <a:p>
                      <a:pPr algn="ctr">
                        <a:lnSpc>
                          <a:spcPct val="115000"/>
                        </a:lnSpc>
                        <a:spcAft>
                          <a:spcPts val="0"/>
                        </a:spcAft>
                      </a:pPr>
                      <a:r>
                        <a:rPr lang="en-US" sz="1600">
                          <a:effectLst/>
                          <a:latin typeface="Times New Roman" pitchFamily="18" charset="0"/>
                          <a:cs typeface="Times New Roman" pitchFamily="18" charset="0"/>
                        </a:rPr>
                        <a:t>7</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marR="90170" indent="132715" algn="just">
                        <a:lnSpc>
                          <a:spcPct val="115000"/>
                        </a:lnSpc>
                        <a:spcAft>
                          <a:spcPts val="0"/>
                        </a:spcAft>
                      </a:pPr>
                      <a:r>
                        <a:rPr lang="vi-VN" sz="1600" dirty="0">
                          <a:effectLst/>
                          <a:latin typeface="Times New Roman" pitchFamily="18" charset="0"/>
                          <a:cs typeface="Times New Roman" pitchFamily="18" charset="0"/>
                        </a:rPr>
                        <a:t>Thí sinh thực hiện điều chỉnh nguyện vọng ĐKXT theo phương thức trực tuyến</a:t>
                      </a:r>
                      <a:endParaRPr lang="en-US" sz="1600" dirty="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vi-VN" sz="1600" dirty="0">
                          <a:effectLst/>
                          <a:latin typeface="Times New Roman" pitchFamily="18" charset="0"/>
                          <a:cs typeface="Times New Roman" pitchFamily="18" charset="0"/>
                        </a:rPr>
                        <a:t> </a:t>
                      </a:r>
                      <a:endParaRPr lang="en-US" sz="1600" dirty="0">
                        <a:effectLst/>
                        <a:latin typeface="Times New Roman" pitchFamily="18" charset="0"/>
                        <a:cs typeface="Times New Roman" pitchFamily="18" charset="0"/>
                      </a:endParaRPr>
                    </a:p>
                    <a:p>
                      <a:pPr algn="ctr">
                        <a:lnSpc>
                          <a:spcPct val="115000"/>
                        </a:lnSpc>
                        <a:spcAft>
                          <a:spcPts val="0"/>
                        </a:spcAft>
                      </a:pPr>
                      <a:r>
                        <a:rPr lang="vi-VN" sz="1600" dirty="0">
                          <a:effectLst/>
                          <a:latin typeface="Times New Roman" pitchFamily="18" charset="0"/>
                          <a:cs typeface="Times New Roman" pitchFamily="18" charset="0"/>
                        </a:rPr>
                        <a:t>Thí sinh, Điểm thu nhận hồ sơ</a:t>
                      </a:r>
                      <a:endParaRPr lang="en-US" sz="1600" dirty="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vi-VN" sz="1600">
                          <a:effectLst/>
                          <a:latin typeface="Times New Roman" pitchFamily="18" charset="0"/>
                          <a:cs typeface="Times New Roman" pitchFamily="18" charset="0"/>
                        </a:rPr>
                        <a:t>Vụ GDĐH Cục CNTT Sở GDĐT</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marR="135255" indent="134620" algn="ctr">
                        <a:lnSpc>
                          <a:spcPct val="115000"/>
                        </a:lnSpc>
                        <a:spcAft>
                          <a:spcPts val="0"/>
                        </a:spcAft>
                      </a:pPr>
                      <a:r>
                        <a:rPr lang="vi-VN" sz="1600">
                          <a:effectLst/>
                          <a:latin typeface="Times New Roman" pitchFamily="18" charset="0"/>
                          <a:cs typeface="Times New Roman" pitchFamily="18" charset="0"/>
                        </a:rPr>
                        <a:t>Dự kiến từ 22/7</a:t>
                      </a:r>
                      <a:endParaRPr lang="en-US" sz="1600">
                        <a:effectLst/>
                        <a:latin typeface="Times New Roman" pitchFamily="18" charset="0"/>
                        <a:cs typeface="Times New Roman" pitchFamily="18" charset="0"/>
                      </a:endParaRPr>
                    </a:p>
                    <a:p>
                      <a:pPr marR="135255" indent="134620" algn="ctr">
                        <a:lnSpc>
                          <a:spcPct val="115000"/>
                        </a:lnSpc>
                        <a:spcAft>
                          <a:spcPts val="0"/>
                        </a:spcAft>
                      </a:pPr>
                      <a:r>
                        <a:rPr lang="vi-VN" sz="1600">
                          <a:effectLst/>
                          <a:latin typeface="Times New Roman" pitchFamily="18" charset="0"/>
                          <a:cs typeface="Times New Roman" pitchFamily="18" charset="0"/>
                        </a:rPr>
                        <a:t>đến 17 giờ 00 ngày 29/7</a:t>
                      </a:r>
                      <a:endParaRPr lang="en-US" sz="1600">
                        <a:effectLst/>
                        <a:latin typeface="Times New Roman" pitchFamily="18" charset="0"/>
                        <a:ea typeface="Times New Roman"/>
                        <a:cs typeface="Times New Roman" pitchFamily="18" charset="0"/>
                      </a:endParaRPr>
                    </a:p>
                  </a:txBody>
                  <a:tcPr marL="0" marR="0" marT="0" marB="0" anchor="ctr"/>
                </a:tc>
              </a:tr>
              <a:tr h="1243905">
                <a:tc>
                  <a:txBody>
                    <a:bodyPr/>
                    <a:lstStyle/>
                    <a:p>
                      <a:pPr algn="ctr">
                        <a:lnSpc>
                          <a:spcPct val="115000"/>
                        </a:lnSpc>
                        <a:spcAft>
                          <a:spcPts val="0"/>
                        </a:spcAft>
                      </a:pPr>
                      <a:r>
                        <a:rPr lang="vi-VN" sz="1600">
                          <a:effectLst/>
                          <a:latin typeface="Times New Roman" pitchFamily="18" charset="0"/>
                          <a:cs typeface="Times New Roman" pitchFamily="18" charset="0"/>
                        </a:rPr>
                        <a:t> </a:t>
                      </a:r>
                      <a:endParaRPr lang="en-US" sz="1600">
                        <a:effectLst/>
                        <a:latin typeface="Times New Roman" pitchFamily="18" charset="0"/>
                        <a:cs typeface="Times New Roman" pitchFamily="18" charset="0"/>
                      </a:endParaRPr>
                    </a:p>
                    <a:p>
                      <a:pPr algn="ctr">
                        <a:lnSpc>
                          <a:spcPct val="115000"/>
                        </a:lnSpc>
                        <a:spcAft>
                          <a:spcPts val="0"/>
                        </a:spcAft>
                      </a:pPr>
                      <a:r>
                        <a:rPr lang="en-US" sz="1600">
                          <a:effectLst/>
                          <a:latin typeface="Times New Roman" pitchFamily="18" charset="0"/>
                          <a:cs typeface="Times New Roman" pitchFamily="18" charset="0"/>
                        </a:rPr>
                        <a:t>8</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marR="90170" indent="132715" algn="just">
                        <a:lnSpc>
                          <a:spcPct val="115000"/>
                        </a:lnSpc>
                        <a:spcAft>
                          <a:spcPts val="0"/>
                        </a:spcAft>
                      </a:pPr>
                      <a:r>
                        <a:rPr lang="vi-VN" sz="1600">
                          <a:effectLst/>
                          <a:latin typeface="Times New Roman" pitchFamily="18" charset="0"/>
                          <a:cs typeface="Times New Roman" pitchFamily="18" charset="0"/>
                        </a:rPr>
                        <a:t>Thí sinh thực hiện điều chỉnh nguyện vọng ĐKXT bằng Phiếu ĐKXT</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vi-VN" sz="1600" dirty="0">
                          <a:effectLst/>
                          <a:latin typeface="Times New Roman" pitchFamily="18" charset="0"/>
                          <a:cs typeface="Times New Roman" pitchFamily="18" charset="0"/>
                        </a:rPr>
                        <a:t> </a:t>
                      </a:r>
                      <a:endParaRPr lang="en-US" sz="1600" dirty="0">
                        <a:effectLst/>
                        <a:latin typeface="Times New Roman" pitchFamily="18" charset="0"/>
                        <a:cs typeface="Times New Roman" pitchFamily="18" charset="0"/>
                      </a:endParaRPr>
                    </a:p>
                    <a:p>
                      <a:pPr algn="ctr">
                        <a:lnSpc>
                          <a:spcPct val="115000"/>
                        </a:lnSpc>
                        <a:spcAft>
                          <a:spcPts val="0"/>
                        </a:spcAft>
                      </a:pPr>
                      <a:r>
                        <a:rPr lang="vi-VN" sz="1600" dirty="0">
                          <a:effectLst/>
                          <a:latin typeface="Times New Roman" pitchFamily="18" charset="0"/>
                          <a:cs typeface="Times New Roman" pitchFamily="18" charset="0"/>
                        </a:rPr>
                        <a:t>Thí sinh, Điểm thu nhận hồ sơ</a:t>
                      </a:r>
                      <a:endParaRPr lang="en-US" sz="1600" dirty="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vi-VN" sz="1600">
                          <a:effectLst/>
                          <a:latin typeface="Times New Roman" pitchFamily="18" charset="0"/>
                          <a:cs typeface="Times New Roman" pitchFamily="18" charset="0"/>
                        </a:rPr>
                        <a:t>Vụ GDĐH Cục CNTT Sở GD ĐT</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marR="135255" indent="134620" algn="ctr">
                        <a:lnSpc>
                          <a:spcPct val="115000"/>
                        </a:lnSpc>
                        <a:spcAft>
                          <a:spcPts val="0"/>
                        </a:spcAft>
                      </a:pPr>
                      <a:r>
                        <a:rPr lang="vi-VN" sz="1600">
                          <a:effectLst/>
                          <a:latin typeface="Times New Roman" pitchFamily="18" charset="0"/>
                          <a:cs typeface="Times New Roman" pitchFamily="18" charset="0"/>
                        </a:rPr>
                        <a:t>Dự kiến từ 22/7</a:t>
                      </a:r>
                      <a:endParaRPr lang="en-US" sz="1600">
                        <a:effectLst/>
                        <a:latin typeface="Times New Roman" pitchFamily="18" charset="0"/>
                        <a:cs typeface="Times New Roman" pitchFamily="18" charset="0"/>
                      </a:endParaRPr>
                    </a:p>
                    <a:p>
                      <a:pPr marR="135255" indent="134620" algn="ctr">
                        <a:lnSpc>
                          <a:spcPct val="115000"/>
                        </a:lnSpc>
                        <a:spcAft>
                          <a:spcPts val="0"/>
                        </a:spcAft>
                      </a:pPr>
                      <a:r>
                        <a:rPr lang="vi-VN" sz="1600">
                          <a:effectLst/>
                          <a:latin typeface="Times New Roman" pitchFamily="18" charset="0"/>
                          <a:cs typeface="Times New Roman" pitchFamily="18" charset="0"/>
                        </a:rPr>
                        <a:t>đến 17 giờ 00 ngày 31/7</a:t>
                      </a:r>
                      <a:endParaRPr lang="en-US" sz="1600">
                        <a:effectLst/>
                        <a:latin typeface="Times New Roman" pitchFamily="18" charset="0"/>
                        <a:ea typeface="Times New Roman"/>
                        <a:cs typeface="Times New Roman" pitchFamily="18" charset="0"/>
                      </a:endParaRPr>
                    </a:p>
                  </a:txBody>
                  <a:tcPr marL="0" marR="0" marT="0" marB="0" anchor="ctr"/>
                </a:tc>
              </a:tr>
              <a:tr h="2487807">
                <a:tc>
                  <a:txBody>
                    <a:bodyPr/>
                    <a:lstStyle/>
                    <a:p>
                      <a:pPr algn="ctr">
                        <a:lnSpc>
                          <a:spcPct val="115000"/>
                        </a:lnSpc>
                        <a:spcAft>
                          <a:spcPts val="0"/>
                        </a:spcAft>
                      </a:pPr>
                      <a:r>
                        <a:rPr lang="vi-VN" sz="1600">
                          <a:effectLst/>
                          <a:latin typeface="Times New Roman" pitchFamily="18" charset="0"/>
                          <a:cs typeface="Times New Roman" pitchFamily="18" charset="0"/>
                        </a:rPr>
                        <a:t> </a:t>
                      </a:r>
                      <a:endParaRPr lang="en-US" sz="1600">
                        <a:effectLst/>
                        <a:latin typeface="Times New Roman" pitchFamily="18" charset="0"/>
                        <a:cs typeface="Times New Roman" pitchFamily="18" charset="0"/>
                      </a:endParaRPr>
                    </a:p>
                    <a:p>
                      <a:pPr algn="ctr">
                        <a:lnSpc>
                          <a:spcPct val="115000"/>
                        </a:lnSpc>
                        <a:spcAft>
                          <a:spcPts val="0"/>
                        </a:spcAft>
                      </a:pPr>
                      <a:r>
                        <a:rPr lang="vi-VN" sz="1600">
                          <a:effectLst/>
                          <a:latin typeface="Times New Roman" pitchFamily="18" charset="0"/>
                          <a:cs typeface="Times New Roman" pitchFamily="18" charset="0"/>
                        </a:rPr>
                        <a:t> </a:t>
                      </a:r>
                      <a:endParaRPr lang="en-US" sz="1600">
                        <a:effectLst/>
                        <a:latin typeface="Times New Roman" pitchFamily="18" charset="0"/>
                        <a:cs typeface="Times New Roman" pitchFamily="18" charset="0"/>
                      </a:endParaRPr>
                    </a:p>
                    <a:p>
                      <a:pPr algn="ctr">
                        <a:lnSpc>
                          <a:spcPct val="115000"/>
                        </a:lnSpc>
                        <a:spcAft>
                          <a:spcPts val="0"/>
                        </a:spcAft>
                      </a:pPr>
                      <a:r>
                        <a:rPr lang="en-US" sz="1600">
                          <a:effectLst/>
                          <a:latin typeface="Times New Roman" pitchFamily="18" charset="0"/>
                          <a:cs typeface="Times New Roman" pitchFamily="18" charset="0"/>
                        </a:rPr>
                        <a:t>9</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marR="90170" indent="132715" algn="just">
                        <a:lnSpc>
                          <a:spcPct val="115000"/>
                        </a:lnSpc>
                        <a:spcAft>
                          <a:spcPts val="0"/>
                        </a:spcAft>
                      </a:pPr>
                      <a:r>
                        <a:rPr lang="vi-VN" sz="1600">
                          <a:effectLst/>
                          <a:latin typeface="Times New Roman" pitchFamily="18" charset="0"/>
                          <a:cs typeface="Times New Roman" pitchFamily="18" charset="0"/>
                        </a:rPr>
                        <a:t>Thí sinh kiểm tra kết quả điều chỉnh nguyện vọng ĐKXT và đề nghị điều chỉnh sai sót nếu có </a:t>
                      </a:r>
                      <a:endParaRPr lang="en-US" sz="1600">
                        <a:effectLst/>
                        <a:latin typeface="Times New Roman" pitchFamily="18" charset="0"/>
                        <a:cs typeface="Times New Roman" pitchFamily="18" charset="0"/>
                      </a:endParaRPr>
                    </a:p>
                    <a:p>
                      <a:pPr marR="90170" indent="132715" algn="just">
                        <a:lnSpc>
                          <a:spcPct val="115000"/>
                        </a:lnSpc>
                        <a:spcAft>
                          <a:spcPts val="0"/>
                        </a:spcAft>
                      </a:pPr>
                      <a:r>
                        <a:rPr lang="vi-VN" sz="1600">
                          <a:effectLst/>
                          <a:latin typeface="Times New Roman" pitchFamily="18" charset="0"/>
                          <a:cs typeface="Times New Roman" pitchFamily="18" charset="0"/>
                        </a:rPr>
                        <a:t>(chỉ áp dụng đối với thí sinh điều chỉnh nguyện vọng ĐKXT bằng phiếu)</a:t>
                      </a:r>
                      <a:endParaRPr lang="en-US" sz="160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vi-VN" sz="1600" dirty="0">
                          <a:effectLst/>
                          <a:latin typeface="Times New Roman" pitchFamily="18" charset="0"/>
                          <a:cs typeface="Times New Roman" pitchFamily="18" charset="0"/>
                        </a:rPr>
                        <a:t>Thí sinh</a:t>
                      </a:r>
                      <a:endParaRPr lang="en-US" sz="1600" dirty="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vi-VN" sz="1600" dirty="0">
                          <a:effectLst/>
                          <a:latin typeface="Times New Roman" pitchFamily="18" charset="0"/>
                          <a:cs typeface="Times New Roman" pitchFamily="18" charset="0"/>
                        </a:rPr>
                        <a:t>Điểm thu nhận hồ sơ</a:t>
                      </a:r>
                      <a:endParaRPr lang="en-US" sz="1600" dirty="0">
                        <a:effectLst/>
                        <a:latin typeface="Times New Roman" pitchFamily="18" charset="0"/>
                        <a:ea typeface="Times New Roman"/>
                        <a:cs typeface="Times New Roman" pitchFamily="18" charset="0"/>
                      </a:endParaRPr>
                    </a:p>
                  </a:txBody>
                  <a:tcPr marL="0" marR="0" marT="0" marB="0" anchor="ctr"/>
                </a:tc>
                <a:tc>
                  <a:txBody>
                    <a:bodyPr/>
                    <a:lstStyle/>
                    <a:p>
                      <a:pPr marR="135255" indent="134620" algn="ctr">
                        <a:lnSpc>
                          <a:spcPct val="115000"/>
                        </a:lnSpc>
                        <a:spcAft>
                          <a:spcPts val="0"/>
                        </a:spcAft>
                      </a:pPr>
                      <a:r>
                        <a:rPr lang="vi-VN" sz="1600" dirty="0">
                          <a:effectLst/>
                          <a:latin typeface="Times New Roman" pitchFamily="18" charset="0"/>
                          <a:cs typeface="Times New Roman" pitchFamily="18" charset="0"/>
                        </a:rPr>
                        <a:t>Dự kiến trước 17 giờ 00 ngày 2/8</a:t>
                      </a:r>
                      <a:endParaRPr lang="en-US" sz="1600" dirty="0">
                        <a:effectLst/>
                        <a:latin typeface="Times New Roman" pitchFamily="18" charset="0"/>
                        <a:ea typeface="Times New Roman"/>
                        <a:cs typeface="Times New Roman" pitchFamily="18" charset="0"/>
                      </a:endParaRPr>
                    </a:p>
                  </a:txBody>
                  <a:tcPr marL="0" marR="0" marT="0" marB="0" anchor="ctr"/>
                </a:tc>
              </a:tr>
            </a:tbl>
          </a:graphicData>
        </a:graphic>
      </p:graphicFrame>
    </p:spTree>
    <p:extLst>
      <p:ext uri="{BB962C8B-B14F-4D97-AF65-F5344CB8AC3E}">
        <p14:creationId xmlns:p14="http://schemas.microsoft.com/office/powerpoint/2010/main" val="27630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graphicFrame>
        <p:nvGraphicFramePr>
          <p:cNvPr id="5" name="Table 4"/>
          <p:cNvGraphicFramePr>
            <a:graphicFrameLocks noGrp="1"/>
          </p:cNvGraphicFramePr>
          <p:nvPr>
            <p:extLst>
              <p:ext uri="{D42A27DB-BD31-4B8C-83A1-F6EECF244321}">
                <p14:modId xmlns:p14="http://schemas.microsoft.com/office/powerpoint/2010/main" val="1723640522"/>
              </p:ext>
            </p:extLst>
          </p:nvPr>
        </p:nvGraphicFramePr>
        <p:xfrm>
          <a:off x="1" y="0"/>
          <a:ext cx="9144000" cy="6858000"/>
        </p:xfrm>
        <a:graphic>
          <a:graphicData uri="http://schemas.openxmlformats.org/drawingml/2006/table">
            <a:tbl>
              <a:tblPr firstRow="1" firstCol="1" lastRow="1" lastCol="1" bandRow="1" bandCol="1">
                <a:tableStyleId>{5C22544A-7EE6-4342-B048-85BDC9FD1C3A}</a:tableStyleId>
              </a:tblPr>
              <a:tblGrid>
                <a:gridCol w="508872"/>
                <a:gridCol w="3204694"/>
                <a:gridCol w="1439804"/>
                <a:gridCol w="1898804"/>
                <a:gridCol w="2091826"/>
              </a:tblGrid>
              <a:tr h="839483">
                <a:tc>
                  <a:txBody>
                    <a:bodyPr/>
                    <a:lstStyle/>
                    <a:p>
                      <a:pPr algn="ctr">
                        <a:lnSpc>
                          <a:spcPct val="115000"/>
                        </a:lnSpc>
                        <a:spcAft>
                          <a:spcPts val="0"/>
                        </a:spcAft>
                      </a:pPr>
                      <a:r>
                        <a:rPr lang="vi-VN" sz="1800" dirty="0">
                          <a:effectLst/>
                          <a:latin typeface="+mj-lt"/>
                        </a:rPr>
                        <a:t>TT</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Nội dung công tác</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a:effectLst/>
                          <a:latin typeface="+mj-lt"/>
                        </a:rPr>
                        <a:t>Đơn vị chủ trì</a:t>
                      </a:r>
                      <a:endParaRPr lang="en-US" sz="180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a:effectLst/>
                          <a:latin typeface="+mj-lt"/>
                        </a:rPr>
                        <a:t>Đơn vị tham gia</a:t>
                      </a:r>
                      <a:endParaRPr lang="en-US" sz="1800">
                        <a:effectLst/>
                        <a:latin typeface="+mj-lt"/>
                        <a:ea typeface="Times New Roman"/>
                        <a:cs typeface="Times New Roman"/>
                      </a:endParaRPr>
                    </a:p>
                  </a:txBody>
                  <a:tcPr marL="0" marR="0" marT="0" marB="0" anchor="ctr"/>
                </a:tc>
                <a:tc>
                  <a:txBody>
                    <a:bodyPr/>
                    <a:lstStyle/>
                    <a:p>
                      <a:pPr indent="-9525" algn="ctr">
                        <a:lnSpc>
                          <a:spcPct val="115000"/>
                        </a:lnSpc>
                        <a:spcAft>
                          <a:spcPts val="0"/>
                        </a:spcAft>
                      </a:pPr>
                      <a:r>
                        <a:rPr lang="vi-VN" sz="1800" dirty="0">
                          <a:effectLst/>
                          <a:latin typeface="+mj-lt"/>
                        </a:rPr>
                        <a:t>Thời gian thực hiện</a:t>
                      </a:r>
                      <a:endParaRPr lang="en-US" sz="1800" dirty="0">
                        <a:effectLst/>
                        <a:latin typeface="+mj-lt"/>
                        <a:ea typeface="Times New Roman"/>
                        <a:cs typeface="Times New Roman"/>
                      </a:endParaRPr>
                    </a:p>
                  </a:txBody>
                  <a:tcPr marL="0" marR="0" marT="0" marB="0" anchor="ctr"/>
                </a:tc>
              </a:tr>
              <a:tr h="2589517">
                <a:tc>
                  <a:txBody>
                    <a:bodyPr/>
                    <a:lstStyle/>
                    <a:p>
                      <a:pPr algn="ctr">
                        <a:lnSpc>
                          <a:spcPct val="115000"/>
                        </a:lnSpc>
                        <a:spcAft>
                          <a:spcPts val="0"/>
                        </a:spcAft>
                      </a:pPr>
                      <a:r>
                        <a:rPr lang="vi-VN" sz="1800">
                          <a:effectLst/>
                          <a:latin typeface="+mj-lt"/>
                        </a:rPr>
                        <a:t> </a:t>
                      </a:r>
                      <a:endParaRPr lang="en-US" sz="1800">
                        <a:effectLst/>
                        <a:latin typeface="+mj-lt"/>
                      </a:endParaRPr>
                    </a:p>
                    <a:p>
                      <a:pPr algn="ctr">
                        <a:lnSpc>
                          <a:spcPct val="115000"/>
                        </a:lnSpc>
                        <a:spcAft>
                          <a:spcPts val="0"/>
                        </a:spcAft>
                      </a:pPr>
                      <a:r>
                        <a:rPr lang="vi-VN" sz="1800">
                          <a:effectLst/>
                          <a:latin typeface="+mj-lt"/>
                        </a:rPr>
                        <a:t> </a:t>
                      </a:r>
                      <a:endParaRPr lang="en-US" sz="1800">
                        <a:effectLst/>
                        <a:latin typeface="+mj-lt"/>
                      </a:endParaRPr>
                    </a:p>
                    <a:p>
                      <a:pPr algn="ctr">
                        <a:lnSpc>
                          <a:spcPct val="115000"/>
                        </a:lnSpc>
                        <a:spcAft>
                          <a:spcPts val="0"/>
                        </a:spcAft>
                      </a:pPr>
                      <a:r>
                        <a:rPr lang="en-US" sz="1800">
                          <a:effectLst/>
                          <a:latin typeface="+mj-lt"/>
                        </a:rPr>
                        <a:t>10</a:t>
                      </a:r>
                      <a:endParaRPr lang="en-US" sz="1800">
                        <a:effectLst/>
                        <a:latin typeface="+mj-lt"/>
                        <a:ea typeface="Times New Roman"/>
                        <a:cs typeface="Times New Roman"/>
                      </a:endParaRPr>
                    </a:p>
                  </a:txBody>
                  <a:tcPr marL="0" marR="0" marT="0" marB="0" anchor="ctr"/>
                </a:tc>
                <a:tc>
                  <a:txBody>
                    <a:bodyPr/>
                    <a:lstStyle/>
                    <a:p>
                      <a:pPr marR="90170" indent="132715" algn="just">
                        <a:lnSpc>
                          <a:spcPct val="115000"/>
                        </a:lnSpc>
                        <a:spcAft>
                          <a:spcPts val="0"/>
                        </a:spcAft>
                      </a:pPr>
                      <a:r>
                        <a:rPr lang="vi-VN" sz="1800" dirty="0">
                          <a:effectLst/>
                          <a:latin typeface="+mj-lt"/>
                        </a:rPr>
                        <a:t>Điểm thu nhận hồ sơ hoàn thành việc cập nhật thông tin về điều chỉnh nguyện vọng ĐKXT của tất cả thí sinh vào cơ sở dữ liệu của Cổng thông tin tuyển sinh của Bộ GDĐT</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Sở GDĐT,</a:t>
                      </a:r>
                      <a:endParaRPr lang="en-US" sz="1800" dirty="0">
                        <a:effectLst/>
                        <a:latin typeface="+mj-lt"/>
                      </a:endParaRPr>
                    </a:p>
                    <a:p>
                      <a:pPr algn="ctr">
                        <a:lnSpc>
                          <a:spcPct val="115000"/>
                        </a:lnSpc>
                        <a:spcAft>
                          <a:spcPts val="0"/>
                        </a:spcAft>
                      </a:pPr>
                      <a:r>
                        <a:rPr lang="vi-VN" sz="1800" dirty="0">
                          <a:effectLst/>
                          <a:latin typeface="+mj-lt"/>
                        </a:rPr>
                        <a:t>Điểm thu nhận hồ sơ</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a:effectLst/>
                          <a:latin typeface="+mj-lt"/>
                        </a:rPr>
                        <a:t>Thí sinh</a:t>
                      </a:r>
                      <a:endParaRPr lang="en-US" sz="1800">
                        <a:effectLst/>
                        <a:latin typeface="+mj-lt"/>
                        <a:ea typeface="Times New Roman"/>
                        <a:cs typeface="Times New Roman"/>
                      </a:endParaRPr>
                    </a:p>
                  </a:txBody>
                  <a:tcPr marL="0" marR="0" marT="0" marB="0" anchor="ctr"/>
                </a:tc>
                <a:tc>
                  <a:txBody>
                    <a:bodyPr/>
                    <a:lstStyle/>
                    <a:p>
                      <a:pPr marR="135255" indent="134620" algn="ctr">
                        <a:lnSpc>
                          <a:spcPct val="115000"/>
                        </a:lnSpc>
                        <a:spcAft>
                          <a:spcPts val="0"/>
                        </a:spcAft>
                      </a:pPr>
                      <a:r>
                        <a:rPr lang="vi-VN" sz="1800">
                          <a:effectLst/>
                          <a:latin typeface="+mj-lt"/>
                        </a:rPr>
                        <a:t> </a:t>
                      </a:r>
                      <a:endParaRPr lang="en-US" sz="1800">
                        <a:effectLst/>
                        <a:latin typeface="+mj-lt"/>
                      </a:endParaRPr>
                    </a:p>
                    <a:p>
                      <a:pPr marR="135255" indent="134620" algn="ctr">
                        <a:lnSpc>
                          <a:spcPct val="115000"/>
                        </a:lnSpc>
                        <a:spcAft>
                          <a:spcPts val="0"/>
                        </a:spcAft>
                      </a:pPr>
                      <a:r>
                        <a:rPr lang="vi-VN" sz="1800">
                          <a:effectLst/>
                          <a:latin typeface="+mj-lt"/>
                        </a:rPr>
                        <a:t>Dự kiến trước 17 giờ</a:t>
                      </a:r>
                      <a:endParaRPr lang="en-US" sz="1800">
                        <a:effectLst/>
                        <a:latin typeface="+mj-lt"/>
                      </a:endParaRPr>
                    </a:p>
                    <a:p>
                      <a:pPr marR="135255" indent="134620" algn="ctr">
                        <a:lnSpc>
                          <a:spcPct val="115000"/>
                        </a:lnSpc>
                        <a:spcAft>
                          <a:spcPts val="0"/>
                        </a:spcAft>
                      </a:pPr>
                      <a:r>
                        <a:rPr lang="vi-VN" sz="1800">
                          <a:effectLst/>
                          <a:latin typeface="+mj-lt"/>
                        </a:rPr>
                        <a:t>00 ngày 3/8</a:t>
                      </a:r>
                      <a:endParaRPr lang="en-US" sz="1800">
                        <a:effectLst/>
                        <a:latin typeface="+mj-lt"/>
                        <a:ea typeface="Times New Roman"/>
                        <a:cs typeface="Times New Roman"/>
                      </a:endParaRPr>
                    </a:p>
                  </a:txBody>
                  <a:tcPr marL="0" marR="0" marT="0" marB="0" anchor="ctr"/>
                </a:tc>
              </a:tr>
              <a:tr h="1276992">
                <a:tc>
                  <a:txBody>
                    <a:bodyPr/>
                    <a:lstStyle/>
                    <a:p>
                      <a:pPr algn="ctr">
                        <a:lnSpc>
                          <a:spcPct val="115000"/>
                        </a:lnSpc>
                        <a:spcAft>
                          <a:spcPts val="0"/>
                        </a:spcAft>
                      </a:pPr>
                      <a:r>
                        <a:rPr lang="vi-VN" sz="1800">
                          <a:effectLst/>
                          <a:latin typeface="+mj-lt"/>
                        </a:rPr>
                        <a:t> </a:t>
                      </a:r>
                      <a:endParaRPr lang="en-US" sz="1800">
                        <a:effectLst/>
                        <a:latin typeface="+mj-lt"/>
                      </a:endParaRPr>
                    </a:p>
                    <a:p>
                      <a:pPr algn="ctr">
                        <a:lnSpc>
                          <a:spcPct val="115000"/>
                        </a:lnSpc>
                        <a:spcAft>
                          <a:spcPts val="0"/>
                        </a:spcAft>
                      </a:pPr>
                      <a:r>
                        <a:rPr lang="en-US" sz="1800">
                          <a:effectLst/>
                          <a:latin typeface="+mj-lt"/>
                        </a:rPr>
                        <a:t>11</a:t>
                      </a:r>
                      <a:endParaRPr lang="en-US" sz="1800">
                        <a:effectLst/>
                        <a:latin typeface="+mj-lt"/>
                        <a:ea typeface="Times New Roman"/>
                        <a:cs typeface="Times New Roman"/>
                      </a:endParaRPr>
                    </a:p>
                  </a:txBody>
                  <a:tcPr marL="0" marR="0" marT="0" marB="0" anchor="ctr"/>
                </a:tc>
                <a:tc>
                  <a:txBody>
                    <a:bodyPr/>
                    <a:lstStyle/>
                    <a:p>
                      <a:pPr marR="90170" indent="132715" algn="just">
                        <a:lnSpc>
                          <a:spcPct val="115000"/>
                        </a:lnSpc>
                        <a:spcAft>
                          <a:spcPts val="0"/>
                        </a:spcAft>
                      </a:pPr>
                      <a:r>
                        <a:rPr lang="vi-VN" sz="1800">
                          <a:effectLst/>
                          <a:latin typeface="+mj-lt"/>
                        </a:rPr>
                        <a:t>Các trường ĐH, CĐSP, TCSP công bố kết quả trúng tuyển đợt 1</a:t>
                      </a:r>
                      <a:endParaRPr lang="en-US" sz="180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Trường ĐH, CĐSP, TCSP</a:t>
                      </a:r>
                      <a:endParaRPr lang="en-US" sz="1800" dirty="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Thí sinh Vụ GDĐH</a:t>
                      </a:r>
                      <a:endParaRPr lang="en-US" sz="1800" dirty="0">
                        <a:effectLst/>
                        <a:latin typeface="+mj-lt"/>
                        <a:ea typeface="Times New Roman"/>
                        <a:cs typeface="Times New Roman"/>
                      </a:endParaRPr>
                    </a:p>
                  </a:txBody>
                  <a:tcPr marL="0" marR="0" marT="0" marB="0" anchor="ctr"/>
                </a:tc>
                <a:tc>
                  <a:txBody>
                    <a:bodyPr/>
                    <a:lstStyle/>
                    <a:p>
                      <a:pPr marR="135255" indent="134620" algn="ctr">
                        <a:lnSpc>
                          <a:spcPct val="115000"/>
                        </a:lnSpc>
                        <a:spcAft>
                          <a:spcPts val="0"/>
                        </a:spcAft>
                      </a:pPr>
                      <a:r>
                        <a:rPr lang="vi-VN" sz="1800">
                          <a:effectLst/>
                          <a:latin typeface="+mj-lt"/>
                        </a:rPr>
                        <a:t>Dự kiến trước 17 giờ</a:t>
                      </a:r>
                      <a:endParaRPr lang="en-US" sz="1800">
                        <a:effectLst/>
                        <a:latin typeface="+mj-lt"/>
                      </a:endParaRPr>
                    </a:p>
                    <a:p>
                      <a:pPr marR="135255" indent="134620" algn="ctr">
                        <a:lnSpc>
                          <a:spcPct val="115000"/>
                        </a:lnSpc>
                        <a:spcAft>
                          <a:spcPts val="0"/>
                        </a:spcAft>
                      </a:pPr>
                      <a:r>
                        <a:rPr lang="vi-VN" sz="1800">
                          <a:effectLst/>
                          <a:latin typeface="+mj-lt"/>
                        </a:rPr>
                        <a:t>00 ngày 9/8</a:t>
                      </a:r>
                      <a:endParaRPr lang="en-US" sz="1800">
                        <a:effectLst/>
                        <a:latin typeface="+mj-lt"/>
                        <a:ea typeface="Times New Roman"/>
                        <a:cs typeface="Times New Roman"/>
                      </a:endParaRPr>
                    </a:p>
                  </a:txBody>
                  <a:tcPr marL="0" marR="0" marT="0" marB="0" anchor="ctr"/>
                </a:tc>
              </a:tr>
              <a:tr h="2152008">
                <a:tc>
                  <a:txBody>
                    <a:bodyPr/>
                    <a:lstStyle/>
                    <a:p>
                      <a:pPr algn="ctr">
                        <a:lnSpc>
                          <a:spcPct val="115000"/>
                        </a:lnSpc>
                        <a:spcAft>
                          <a:spcPts val="0"/>
                        </a:spcAft>
                      </a:pPr>
                      <a:r>
                        <a:rPr lang="vi-VN" sz="1800">
                          <a:effectLst/>
                          <a:latin typeface="+mj-lt"/>
                        </a:rPr>
                        <a:t> </a:t>
                      </a:r>
                      <a:endParaRPr lang="en-US" sz="1800">
                        <a:effectLst/>
                        <a:latin typeface="+mj-lt"/>
                      </a:endParaRPr>
                    </a:p>
                    <a:p>
                      <a:pPr algn="ctr">
                        <a:lnSpc>
                          <a:spcPct val="115000"/>
                        </a:lnSpc>
                        <a:spcAft>
                          <a:spcPts val="0"/>
                        </a:spcAft>
                      </a:pPr>
                      <a:r>
                        <a:rPr lang="vi-VN" sz="1800">
                          <a:effectLst/>
                          <a:latin typeface="+mj-lt"/>
                        </a:rPr>
                        <a:t> </a:t>
                      </a:r>
                      <a:endParaRPr lang="en-US" sz="1800">
                        <a:effectLst/>
                        <a:latin typeface="+mj-lt"/>
                      </a:endParaRPr>
                    </a:p>
                    <a:p>
                      <a:pPr algn="ctr">
                        <a:lnSpc>
                          <a:spcPct val="115000"/>
                        </a:lnSpc>
                        <a:spcAft>
                          <a:spcPts val="0"/>
                        </a:spcAft>
                      </a:pPr>
                      <a:r>
                        <a:rPr lang="en-US" sz="1800">
                          <a:effectLst/>
                          <a:latin typeface="+mj-lt"/>
                        </a:rPr>
                        <a:t>12</a:t>
                      </a:r>
                      <a:endParaRPr lang="en-US" sz="1800">
                        <a:effectLst/>
                        <a:latin typeface="+mj-lt"/>
                        <a:ea typeface="Times New Roman"/>
                        <a:cs typeface="Times New Roman"/>
                      </a:endParaRPr>
                    </a:p>
                  </a:txBody>
                  <a:tcPr marL="0" marR="0" marT="0" marB="0" anchor="ctr"/>
                </a:tc>
                <a:tc>
                  <a:txBody>
                    <a:bodyPr/>
                    <a:lstStyle/>
                    <a:p>
                      <a:pPr marR="90170" indent="132715" algn="just">
                        <a:lnSpc>
                          <a:spcPct val="115000"/>
                        </a:lnSpc>
                        <a:spcAft>
                          <a:spcPts val="0"/>
                        </a:spcAft>
                      </a:pPr>
                      <a:r>
                        <a:rPr lang="vi-VN" sz="1800">
                          <a:effectLst/>
                          <a:latin typeface="+mj-lt"/>
                        </a:rPr>
                        <a:t>Thí sinh xác nhận nhập học đợt1</a:t>
                      </a:r>
                      <a:endParaRPr lang="en-US" sz="180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a:effectLst/>
                          <a:latin typeface="+mj-lt"/>
                        </a:rPr>
                        <a:t>Thí sinh Trường ĐH, CĐSP, TCSP</a:t>
                      </a:r>
                      <a:endParaRPr lang="en-US" sz="1800">
                        <a:effectLst/>
                        <a:latin typeface="+mj-lt"/>
                        <a:ea typeface="Times New Roman"/>
                        <a:cs typeface="Times New Roman"/>
                      </a:endParaRPr>
                    </a:p>
                  </a:txBody>
                  <a:tcPr marL="0" marR="0" marT="0" marB="0" anchor="ctr"/>
                </a:tc>
                <a:tc>
                  <a:txBody>
                    <a:bodyPr/>
                    <a:lstStyle/>
                    <a:p>
                      <a:pPr algn="ctr">
                        <a:lnSpc>
                          <a:spcPct val="115000"/>
                        </a:lnSpc>
                        <a:spcAft>
                          <a:spcPts val="0"/>
                        </a:spcAft>
                      </a:pPr>
                      <a:r>
                        <a:rPr lang="vi-VN" sz="1800" dirty="0">
                          <a:effectLst/>
                          <a:latin typeface="+mj-lt"/>
                        </a:rPr>
                        <a:t>Vụ GDĐH</a:t>
                      </a:r>
                      <a:endParaRPr lang="en-US" sz="1800" dirty="0">
                        <a:effectLst/>
                        <a:latin typeface="+mj-lt"/>
                        <a:ea typeface="Times New Roman"/>
                        <a:cs typeface="Times New Roman"/>
                      </a:endParaRPr>
                    </a:p>
                  </a:txBody>
                  <a:tcPr marL="0" marR="0" marT="0" marB="0" anchor="ctr"/>
                </a:tc>
                <a:tc>
                  <a:txBody>
                    <a:bodyPr/>
                    <a:lstStyle/>
                    <a:p>
                      <a:pPr marR="135255" indent="134620" algn="ctr">
                        <a:lnSpc>
                          <a:spcPct val="115000"/>
                        </a:lnSpc>
                        <a:spcAft>
                          <a:spcPts val="0"/>
                        </a:spcAft>
                      </a:pPr>
                      <a:r>
                        <a:rPr lang="vi-VN" sz="1800" dirty="0">
                          <a:effectLst/>
                          <a:latin typeface="+mj-lt"/>
                        </a:rPr>
                        <a:t>Dự kiến trước 17 giờ</a:t>
                      </a:r>
                      <a:endParaRPr lang="en-US" sz="1800" dirty="0">
                        <a:effectLst/>
                        <a:latin typeface="+mj-lt"/>
                      </a:endParaRPr>
                    </a:p>
                    <a:p>
                      <a:pPr marR="135255" indent="134620" algn="ctr">
                        <a:lnSpc>
                          <a:spcPct val="115000"/>
                        </a:lnSpc>
                        <a:spcAft>
                          <a:spcPts val="0"/>
                        </a:spcAft>
                      </a:pPr>
                      <a:r>
                        <a:rPr lang="vi-VN" sz="1800" dirty="0">
                          <a:effectLst/>
                          <a:latin typeface="+mj-lt"/>
                        </a:rPr>
                        <a:t>00 ngày 15/8 (tính theo dấu bưu điện)</a:t>
                      </a:r>
                      <a:endParaRPr lang="en-US" sz="1800" dirty="0">
                        <a:effectLst/>
                        <a:latin typeface="+mj-lt"/>
                        <a:ea typeface="Times New Roman"/>
                        <a:cs typeface="Times New Roman"/>
                      </a:endParaRPr>
                    </a:p>
                  </a:txBody>
                  <a:tcPr marL="0" marR="0" marT="0" marB="0" anchor="ctr"/>
                </a:tc>
              </a:tr>
            </a:tbl>
          </a:graphicData>
        </a:graphic>
      </p:graphicFrame>
    </p:spTree>
    <p:extLst>
      <p:ext uri="{BB962C8B-B14F-4D97-AF65-F5344CB8AC3E}">
        <p14:creationId xmlns:p14="http://schemas.microsoft.com/office/powerpoint/2010/main" val="83762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599" y="1142972"/>
            <a:ext cx="5326779" cy="646331"/>
          </a:xfrm>
          <a:prstGeom prst="rect">
            <a:avLst/>
          </a:prstGeom>
        </p:spPr>
        <p:txBody>
          <a:bodyPr wrap="none">
            <a:spAutoFit/>
          </a:bodyPr>
          <a:lstStyle/>
          <a:p>
            <a:r>
              <a:rPr lang="en-US" sz="3600" b="1" smtClean="0">
                <a:latin typeface="Times New Roman" pitchFamily="18" charset="0"/>
                <a:cs typeface="Times New Roman" pitchFamily="18" charset="0"/>
              </a:rPr>
              <a:t>TỔ CHỨC TUYỂN SINH</a:t>
            </a:r>
            <a:endParaRPr lang="en-US" sz="3600" b="1">
              <a:latin typeface="Times New Roman" pitchFamily="18" charset="0"/>
              <a:cs typeface="Times New Roman" pitchFamily="18" charset="0"/>
            </a:endParaRPr>
          </a:p>
        </p:txBody>
      </p:sp>
      <p:sp>
        <p:nvSpPr>
          <p:cNvPr id="6" name="Rectangle 5"/>
          <p:cNvSpPr/>
          <p:nvPr/>
        </p:nvSpPr>
        <p:spPr>
          <a:xfrm>
            <a:off x="228600" y="1870786"/>
            <a:ext cx="8610600" cy="4401205"/>
          </a:xfrm>
          <a:prstGeom prst="rect">
            <a:avLst/>
          </a:prstGeom>
        </p:spPr>
        <p:txBody>
          <a:bodyPr wrap="square">
            <a:spAutoFit/>
          </a:bodyPr>
          <a:lstStyle/>
          <a:p>
            <a:pPr algn="just"/>
            <a:r>
              <a:rPr lang="en-US" sz="2800" dirty="0">
                <a:latin typeface="Times New Roman" pitchFamily="18" charset="0"/>
                <a:cs typeface="Times New Roman" pitchFamily="18" charset="0"/>
              </a:rPr>
              <a:t>1. </a:t>
            </a:r>
            <a:r>
              <a:rPr lang="en-US" sz="2800" dirty="0" err="1">
                <a:latin typeface="Times New Roman" pitchFamily="18" charset="0"/>
                <a:cs typeface="Times New Roman" pitchFamily="18" charset="0"/>
              </a:rPr>
              <a:t>Mỗi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lập</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hồ</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đăng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THPT </a:t>
            </a:r>
            <a:r>
              <a:rPr lang="en-US" sz="2800" dirty="0" err="1">
                <a:latin typeface="Times New Roman" pitchFamily="18" charset="0"/>
                <a:cs typeface="Times New Roman" pitchFamily="18" charset="0"/>
              </a:rPr>
              <a:t>Quốc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xét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nghiệp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tuyển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đẳng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2019 </a:t>
            </a:r>
            <a:r>
              <a:rPr lang="en-US" sz="2800" dirty="0">
                <a:latin typeface="Times New Roman" pitchFamily="18" charset="0"/>
                <a:cs typeface="Times New Roman" pitchFamily="18" charset="0"/>
              </a:rPr>
              <a:t>do </a:t>
            </a:r>
            <a:r>
              <a:rPr lang="en-US" sz="2800" dirty="0" err="1">
                <a:latin typeface="Times New Roman" pitchFamily="18" charset="0"/>
                <a:cs typeface="Times New Roman" pitchFamily="18" charset="0"/>
              </a:rPr>
              <a:t>Hiệu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trưởng</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Giám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đốc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tổ</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trưởng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hồ</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sơ</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2.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tiếp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đúng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Phiếu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hướng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dẫn</a:t>
            </a:r>
            <a:r>
              <a:rPr lang="en-US" sz="2800" dirty="0">
                <a:latin typeface="Times New Roman" pitchFamily="18" charset="0"/>
                <a:cs typeface="Times New Roman" pitchFamily="18" charset="0"/>
              </a:rPr>
              <a:t>; In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ký</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Hệ</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máy</a:t>
            </a:r>
            <a:r>
              <a:rPr lang="en-US" sz="2800" dirty="0">
                <a:latin typeface="Times New Roman" pitchFamily="18" charset="0"/>
                <a:cs typeface="Times New Roman" pitchFamily="18" charset="0"/>
              </a:rPr>
              <a:t> in,...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ngay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Phiếu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Hệ</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tồn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đọng</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15889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1074683"/>
            <a:ext cx="7793038" cy="830317"/>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altLang="en-US" sz="2800" b="1" dirty="0">
                <a:latin typeface="Times New Roman" pitchFamily="18" charset="0"/>
                <a:cs typeface="Times New Roman" pitchFamily="18" charset="0"/>
              </a:rPr>
              <a:t>LƯU Ý </a:t>
            </a:r>
            <a:r>
              <a:rPr lang="en-US" altLang="en-US" sz="2800" b="1" dirty="0">
                <a:latin typeface="Times New Roman" pitchFamily="18" charset="0"/>
              </a:rPr>
              <a:t>KHI </a:t>
            </a:r>
            <a:r>
              <a:rPr lang="en-US" altLang="en-US" sz="2800" b="1" dirty="0" smtClean="0">
                <a:latin typeface="Times New Roman" pitchFamily="18" charset="0"/>
              </a:rPr>
              <a:t>ĐKXT CỦA THÍ SINH</a:t>
            </a:r>
          </a:p>
        </p:txBody>
      </p:sp>
      <p:sp>
        <p:nvSpPr>
          <p:cNvPr id="3" name="Content Placeholder 2"/>
          <p:cNvSpPr txBox="1">
            <a:spLocks/>
          </p:cNvSpPr>
          <p:nvPr/>
        </p:nvSpPr>
        <p:spPr>
          <a:xfrm>
            <a:off x="-685800" y="1752600"/>
            <a:ext cx="9601200"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lvl="2" indent="0" algn="just" eaLnBrk="1" hangingPunct="1">
              <a:buNone/>
            </a:pPr>
            <a:r>
              <a:rPr lang="en-US" sz="2800" dirty="0" smtClean="0">
                <a:latin typeface="Times New Roman" pitchFamily="18" charset="0"/>
                <a:cs typeface="Times New Roman" pitchFamily="18" charset="0"/>
              </a:rPr>
              <a:t>1. </a:t>
            </a:r>
            <a:r>
              <a:rPr lang="vi-VN" sz="2800" dirty="0" smtClean="0">
                <a:latin typeface="Times New Roman" pitchFamily="18" charset="0"/>
                <a:cs typeface="Times New Roman" pitchFamily="18" charset="0"/>
              </a:rPr>
              <a:t>Tìm hiểu kỹ thông tin tuyển sinh trong Đề án tuyển sinh của từng trường đã được công bố tại Cổng thông tin Tuyển sinh của Bộ GD - ĐT (địa chỉ </a:t>
            </a:r>
            <a:r>
              <a:rPr lang="vi-VN" sz="2800" dirty="0" smtClean="0">
                <a:latin typeface="Times New Roman" pitchFamily="18" charset="0"/>
                <a:cs typeface="Times New Roman" pitchFamily="18" charset="0"/>
                <a:hlinkClick r:id="rId2"/>
              </a:rPr>
              <a:t>thituyensinh.vn</a:t>
            </a:r>
            <a:r>
              <a:rPr lang="vi-VN" sz="2800" dirty="0" smtClean="0">
                <a:latin typeface="Times New Roman" pitchFamily="18" charset="0"/>
                <a:cs typeface="Times New Roman" pitchFamily="18" charset="0"/>
              </a:rPr>
              <a:t>). </a:t>
            </a:r>
          </a:p>
          <a:p>
            <a:pPr marL="914400" lvl="2" indent="0" algn="just" eaLnBrk="1" hangingPunct="1">
              <a:buNone/>
            </a:pPr>
            <a:r>
              <a:rPr lang="en-US" sz="2800" dirty="0" smtClean="0">
                <a:latin typeface="Times New Roman" pitchFamily="18" charset="0"/>
                <a:cs typeface="Times New Roman" pitchFamily="18" charset="0"/>
              </a:rPr>
              <a:t>2. </a:t>
            </a:r>
            <a:r>
              <a:rPr lang="vi-VN" sz="2800" dirty="0" smtClean="0">
                <a:latin typeface="Times New Roman" pitchFamily="18" charset="0"/>
                <a:cs typeface="Times New Roman" pitchFamily="18" charset="0"/>
              </a:rPr>
              <a:t>Phải ghi đúng mã trường, mã ngành, mã tổ hợp xét tuyển. </a:t>
            </a:r>
          </a:p>
          <a:p>
            <a:pPr marL="914400" lvl="2" indent="0" algn="just" eaLnBrk="1" hangingPunct="1">
              <a:buNone/>
            </a:pPr>
            <a:r>
              <a:rPr lang="en-US" sz="2800" dirty="0" smtClean="0">
                <a:latin typeface="Times New Roman" pitchFamily="18" charset="0"/>
                <a:cs typeface="Times New Roman" pitchFamily="18" charset="0"/>
              </a:rPr>
              <a:t>3. </a:t>
            </a:r>
            <a:r>
              <a:rPr lang="vi-VN" sz="2800" dirty="0" smtClean="0">
                <a:latin typeface="Times New Roman" pitchFamily="18" charset="0"/>
                <a:cs typeface="Times New Roman" pitchFamily="18" charset="0"/>
              </a:rPr>
              <a:t>Đối với thí sinh đăng ký ngành có môn năng khiếu, cần liên hệ với các trường để thực hiện đăng ký và dự thi môn năng khiếu.</a:t>
            </a:r>
            <a:endParaRPr lang="en-US" sz="2800" dirty="0" smtClean="0">
              <a:latin typeface="Times New Roman" pitchFamily="18" charset="0"/>
              <a:cs typeface="Times New Roman" pitchFamily="18" charset="0"/>
            </a:endParaRPr>
          </a:p>
          <a:p>
            <a:pPr marL="914400" lvl="2" indent="0" algn="just" eaLnBrk="1" hangingPunct="1">
              <a:buNone/>
            </a:pPr>
            <a:r>
              <a:rPr lang="en-US" sz="2800" dirty="0" smtClean="0">
                <a:latin typeface="Times New Roman" pitchFamily="18" charset="0"/>
                <a:cs typeface="Times New Roman" pitchFamily="18" charset="0"/>
              </a:rPr>
              <a:t>4. </a:t>
            </a:r>
            <a:r>
              <a:rPr lang="en-US" altLang="en-US" sz="2800" dirty="0" err="1" smtClean="0">
                <a:latin typeface="Times New Roman" pitchFamily="18" charset="0"/>
                <a:cs typeface="Times New Roman" pitchFamily="18" charset="0"/>
              </a:rPr>
              <a:t>Đăng</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nhập</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vào</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hệ</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thống</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để</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kiểm</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tra</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thông</a:t>
            </a:r>
            <a:r>
              <a:rPr lang="en-US" altLang="en-US" sz="2800" dirty="0" smtClean="0">
                <a:latin typeface="Times New Roman" pitchFamily="18" charset="0"/>
                <a:cs typeface="Times New Roman" pitchFamily="18" charset="0"/>
              </a:rPr>
              <a:t> tin ĐKXT.</a:t>
            </a:r>
          </a:p>
          <a:p>
            <a:pPr marL="914400" lvl="2" indent="0" algn="just" eaLnBrk="1" hangingPunct="1">
              <a:buNone/>
            </a:pPr>
            <a:r>
              <a:rPr lang="en-US" altLang="en-US" sz="2800" dirty="0" smtClean="0">
                <a:latin typeface="Times New Roman" pitchFamily="18" charset="0"/>
                <a:cs typeface="Times New Roman" pitchFamily="18" charset="0"/>
              </a:rPr>
              <a:t>5. </a:t>
            </a:r>
            <a:r>
              <a:rPr lang="en-US" altLang="en-US" sz="2800" dirty="0" err="1" smtClean="0">
                <a:latin typeface="Times New Roman" pitchFamily="18" charset="0"/>
                <a:cs typeface="Times New Roman" pitchFamily="18" charset="0"/>
              </a:rPr>
              <a:t>Tiếp</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nhận</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thay</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đổi</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và</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bảo</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quản</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mật</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khẩu</a:t>
            </a:r>
            <a:r>
              <a:rPr lang="en-US" altLang="en-US" sz="2800" dirty="0" smtClean="0">
                <a:latin typeface="Times New Roman" pitchFamily="18" charset="0"/>
                <a:cs typeface="Times New Roman" pitchFamily="18" charset="0"/>
              </a:rPr>
              <a:t>.</a:t>
            </a:r>
          </a:p>
          <a:p>
            <a:pPr lvl="3" algn="just" eaLnBrk="1" hangingPunct="1"/>
            <a:endParaRPr lang="en-US" altLang="en-US" dirty="0" smtClean="0"/>
          </a:p>
        </p:txBody>
      </p:sp>
    </p:spTree>
    <p:extLst>
      <p:ext uri="{BB962C8B-B14F-4D97-AF65-F5344CB8AC3E}">
        <p14:creationId xmlns:p14="http://schemas.microsoft.com/office/powerpoint/2010/main" val="378852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1074683"/>
            <a:ext cx="7793038" cy="830317"/>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altLang="en-US" sz="2800" b="1" dirty="0">
                <a:latin typeface="Times New Roman" pitchFamily="18" charset="0"/>
                <a:cs typeface="Times New Roman" pitchFamily="18" charset="0"/>
              </a:rPr>
              <a:t>LƯU Ý </a:t>
            </a:r>
            <a:r>
              <a:rPr lang="en-US" altLang="en-US" sz="2800" b="1" dirty="0">
                <a:latin typeface="Times New Roman" pitchFamily="18" charset="0"/>
              </a:rPr>
              <a:t>KHI </a:t>
            </a:r>
            <a:r>
              <a:rPr lang="en-US" altLang="en-US" sz="2800" b="1" dirty="0" smtClean="0">
                <a:latin typeface="Times New Roman" pitchFamily="18" charset="0"/>
              </a:rPr>
              <a:t>ĐKXT CỦA THÍ SINH</a:t>
            </a:r>
          </a:p>
        </p:txBody>
      </p:sp>
      <p:sp>
        <p:nvSpPr>
          <p:cNvPr id="4" name="Content Placeholder 2"/>
          <p:cNvSpPr txBox="1">
            <a:spLocks/>
          </p:cNvSpPr>
          <p:nvPr/>
        </p:nvSpPr>
        <p:spPr>
          <a:xfrm>
            <a:off x="152400" y="1981200"/>
            <a:ext cx="8839200" cy="41148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lgn="just" eaLnBrk="1" hangingPunct="1">
              <a:spcBef>
                <a:spcPct val="0"/>
              </a:spcBef>
              <a:buNone/>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Thí</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sinh</a:t>
            </a:r>
            <a:r>
              <a:rPr lang="en-US" sz="2600" dirty="0" smtClean="0">
                <a:latin typeface="Times New Roman" pitchFamily="18" charset="0"/>
                <a:cs typeface="Times New Roman" pitchFamily="18" charset="0"/>
              </a:rPr>
              <a:t> ĐKXT </a:t>
            </a:r>
            <a:r>
              <a:rPr lang="en-US" sz="2600" dirty="0" err="1" smtClean="0">
                <a:latin typeface="Times New Roman" pitchFamily="18" charset="0"/>
                <a:cs typeface="Times New Roman" pitchFamily="18" charset="0"/>
              </a:rPr>
              <a:t>vào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trường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thuộc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Bộ</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Công</a:t>
            </a:r>
            <a:r>
              <a:rPr lang="en-US" sz="2600" dirty="0" smtClean="0">
                <a:latin typeface="Times New Roman" pitchFamily="18" charset="0"/>
                <a:cs typeface="Times New Roman" pitchFamily="18" charset="0"/>
              </a:rPr>
              <a:t> an, </a:t>
            </a:r>
            <a:r>
              <a:rPr lang="en-US" sz="2600" dirty="0" err="1" smtClean="0">
                <a:latin typeface="Times New Roman" pitchFamily="18" charset="0"/>
                <a:cs typeface="Times New Roman" pitchFamily="18" charset="0"/>
              </a:rPr>
              <a:t>Bộ</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Quốc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phòng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ngoài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định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trong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chế</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tuyển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sinh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còn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phải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thực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hiện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định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hướng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dẫn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của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Bộ</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liên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quan</a:t>
            </a:r>
            <a:r>
              <a:rPr lang="en-US" sz="2600" dirty="0" smtClean="0">
                <a:latin typeface="Times New Roman" pitchFamily="18" charset="0"/>
                <a:cs typeface="Times New Roman" pitchFamily="18" charset="0"/>
              </a:rPr>
              <a:t>.</a:t>
            </a:r>
          </a:p>
          <a:p>
            <a:pPr lvl="2" algn="just" eaLnBrk="1" hangingPunct="1">
              <a:spcBef>
                <a:spcPct val="0"/>
              </a:spcBef>
            </a:pPr>
            <a:r>
              <a:rPr lang="en-US" altLang="en-US" sz="2600" dirty="0" err="1" smtClean="0">
                <a:latin typeface="Times New Roman" pitchFamily="18" charset="0"/>
                <a:cs typeface="Times New Roman" pitchFamily="18" charset="0"/>
              </a:rPr>
              <a:t>Đăng</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ký</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dự</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thi</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theo</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quy</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định</a:t>
            </a:r>
            <a:r>
              <a:rPr lang="en-US" altLang="en-US" sz="2600" dirty="0" smtClean="0">
                <a:latin typeface="Times New Roman" pitchFamily="18" charset="0"/>
                <a:cs typeface="Times New Roman" pitchFamily="18" charset="0"/>
              </a:rPr>
              <a:t>.</a:t>
            </a:r>
          </a:p>
          <a:p>
            <a:pPr lvl="2" algn="just" eaLnBrk="1" hangingPunct="1">
              <a:spcBef>
                <a:spcPct val="0"/>
              </a:spcBef>
            </a:pPr>
            <a:r>
              <a:rPr lang="en-US" altLang="en-US" sz="2600" dirty="0" err="1" smtClean="0">
                <a:latin typeface="Times New Roman" pitchFamily="18" charset="0"/>
                <a:cs typeface="Times New Roman" pitchFamily="18" charset="0"/>
              </a:rPr>
              <a:t>Đăng</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ký</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sơ</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tuyển</a:t>
            </a:r>
            <a:r>
              <a:rPr lang="en-US" altLang="en-US" sz="2600" dirty="0" smtClean="0">
                <a:latin typeface="Times New Roman" pitchFamily="18" charset="0"/>
                <a:cs typeface="Times New Roman" pitchFamily="18" charset="0"/>
              </a:rPr>
              <a:t>.</a:t>
            </a:r>
          </a:p>
          <a:p>
            <a:pPr marL="457200" lvl="1" indent="0" algn="just" eaLnBrk="1" hangingPunct="1">
              <a:spcBef>
                <a:spcPct val="0"/>
              </a:spcBef>
              <a:buNone/>
            </a:pP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Thí</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sinh</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có</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nguyện</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vọng</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học</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các</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ngành</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năng</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khiếu</a:t>
            </a:r>
            <a:endParaRPr lang="en-US" altLang="en-US" sz="2600" dirty="0" smtClean="0">
              <a:latin typeface="Times New Roman" pitchFamily="18" charset="0"/>
              <a:cs typeface="Times New Roman" pitchFamily="18" charset="0"/>
            </a:endParaRPr>
          </a:p>
          <a:p>
            <a:pPr lvl="2" algn="just" eaLnBrk="1" hangingPunct="1">
              <a:spcBef>
                <a:spcPct val="0"/>
              </a:spcBef>
            </a:pPr>
            <a:r>
              <a:rPr lang="en-US" altLang="en-US" sz="2600" dirty="0" err="1" smtClean="0">
                <a:latin typeface="Times New Roman" pitchFamily="18" charset="0"/>
                <a:cs typeface="Times New Roman" pitchFamily="18" charset="0"/>
              </a:rPr>
              <a:t>Đăng</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ký</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dự</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thi</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theo</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quy</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định</a:t>
            </a:r>
            <a:r>
              <a:rPr lang="en-US" altLang="en-US" sz="2600" dirty="0" smtClean="0">
                <a:latin typeface="Times New Roman" pitchFamily="18" charset="0"/>
                <a:cs typeface="Times New Roman" pitchFamily="18" charset="0"/>
              </a:rPr>
              <a:t>;</a:t>
            </a:r>
          </a:p>
          <a:p>
            <a:pPr lvl="2" algn="just" eaLnBrk="1" hangingPunct="1">
              <a:spcBef>
                <a:spcPct val="0"/>
              </a:spcBef>
            </a:pPr>
            <a:r>
              <a:rPr lang="en-US" altLang="en-US" sz="2600" dirty="0" err="1" smtClean="0">
                <a:latin typeface="Times New Roman" pitchFamily="18" charset="0"/>
                <a:cs typeface="Times New Roman" pitchFamily="18" charset="0"/>
              </a:rPr>
              <a:t>Đăng</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ký</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dự</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thi</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môn</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năng</a:t>
            </a:r>
            <a:r>
              <a:rPr lang="en-US" altLang="en-US" sz="2600" dirty="0" smtClean="0">
                <a:latin typeface="Times New Roman" pitchFamily="18" charset="0"/>
                <a:cs typeface="Times New Roman" pitchFamily="18" charset="0"/>
              </a:rPr>
              <a:t> </a:t>
            </a:r>
            <a:r>
              <a:rPr lang="en-US" altLang="en-US" sz="2600" dirty="0" err="1" smtClean="0">
                <a:latin typeface="Times New Roman" pitchFamily="18" charset="0"/>
                <a:cs typeface="Times New Roman" pitchFamily="18" charset="0"/>
              </a:rPr>
              <a:t>khiếu</a:t>
            </a:r>
            <a:r>
              <a:rPr lang="en-US" altLang="en-US" sz="2600" dirty="0" smtClean="0">
                <a:latin typeface="Times New Roman" pitchFamily="18" charset="0"/>
                <a:cs typeface="Times New Roman" pitchFamily="18" charset="0"/>
              </a:rPr>
              <a:t>.</a:t>
            </a:r>
          </a:p>
          <a:p>
            <a:pPr lvl="1" eaLnBrk="1" hangingPunct="1">
              <a:lnSpc>
                <a:spcPct val="80000"/>
              </a:lnSpc>
            </a:pPr>
            <a:endParaRPr lang="en-US" sz="2400" dirty="0" smtClean="0">
              <a:latin typeface="Times New Roman" pitchFamily="18" charset="0"/>
              <a:cs typeface="Times New Roman" pitchFamily="18" charset="0"/>
            </a:endParaRPr>
          </a:p>
          <a:p>
            <a:pPr lvl="2" eaLnBrk="1" hangingPunct="1">
              <a:lnSpc>
                <a:spcPct val="80000"/>
              </a:lnSpc>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5540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3622</TotalTime>
  <Words>1837</Words>
  <Application>Microsoft Office PowerPoint</Application>
  <PresentationFormat>On-screen Show (4:3)</PresentationFormat>
  <Paragraphs>217</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Phan Khanh</dc:creator>
  <cp:lastModifiedBy>NP-COMPUTER</cp:lastModifiedBy>
  <cp:revision>756</cp:revision>
  <cp:lastPrinted>2019-03-28T07:38:32Z</cp:lastPrinted>
  <dcterms:created xsi:type="dcterms:W3CDTF">2008-12-01T15:30:33Z</dcterms:created>
  <dcterms:modified xsi:type="dcterms:W3CDTF">2019-03-28T07:40:40Z</dcterms:modified>
</cp:coreProperties>
</file>