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 id="2147483701" r:id="rId4"/>
  </p:sldMasterIdLst>
  <p:notesMasterIdLst>
    <p:notesMasterId r:id="rId72"/>
  </p:notesMasterIdLst>
  <p:sldIdLst>
    <p:sldId id="256" r:id="rId5"/>
    <p:sldId id="365" r:id="rId6"/>
    <p:sldId id="265" r:id="rId7"/>
    <p:sldId id="267" r:id="rId8"/>
    <p:sldId id="268" r:id="rId9"/>
    <p:sldId id="269" r:id="rId10"/>
    <p:sldId id="271" r:id="rId11"/>
    <p:sldId id="273" r:id="rId12"/>
    <p:sldId id="380" r:id="rId13"/>
    <p:sldId id="381" r:id="rId14"/>
    <p:sldId id="382" r:id="rId15"/>
    <p:sldId id="369" r:id="rId16"/>
    <p:sldId id="370" r:id="rId17"/>
    <p:sldId id="371" r:id="rId18"/>
    <p:sldId id="372" r:id="rId19"/>
    <p:sldId id="373" r:id="rId20"/>
    <p:sldId id="375" r:id="rId21"/>
    <p:sldId id="376" r:id="rId22"/>
    <p:sldId id="379" r:id="rId23"/>
    <p:sldId id="280" r:id="rId24"/>
    <p:sldId id="285" r:id="rId25"/>
    <p:sldId id="286" r:id="rId26"/>
    <p:sldId id="287" r:id="rId27"/>
    <p:sldId id="288" r:id="rId28"/>
    <p:sldId id="289" r:id="rId29"/>
    <p:sldId id="296" r:id="rId30"/>
    <p:sldId id="297" r:id="rId31"/>
    <p:sldId id="383" r:id="rId32"/>
    <p:sldId id="395" r:id="rId33"/>
    <p:sldId id="386" r:id="rId34"/>
    <p:sldId id="387" r:id="rId35"/>
    <p:sldId id="399" r:id="rId36"/>
    <p:sldId id="400" r:id="rId37"/>
    <p:sldId id="401" r:id="rId38"/>
    <p:sldId id="398" r:id="rId39"/>
    <p:sldId id="388" r:id="rId40"/>
    <p:sldId id="389" r:id="rId41"/>
    <p:sldId id="390" r:id="rId42"/>
    <p:sldId id="391" r:id="rId43"/>
    <p:sldId id="392" r:id="rId44"/>
    <p:sldId id="393" r:id="rId45"/>
    <p:sldId id="396" r:id="rId46"/>
    <p:sldId id="397" r:id="rId47"/>
    <p:sldId id="314" r:id="rId48"/>
    <p:sldId id="316" r:id="rId49"/>
    <p:sldId id="317" r:id="rId50"/>
    <p:sldId id="318" r:id="rId51"/>
    <p:sldId id="320" r:id="rId52"/>
    <p:sldId id="322" r:id="rId53"/>
    <p:sldId id="325" r:id="rId54"/>
    <p:sldId id="340" r:id="rId55"/>
    <p:sldId id="342" r:id="rId56"/>
    <p:sldId id="343" r:id="rId57"/>
    <p:sldId id="352" r:id="rId58"/>
    <p:sldId id="353" r:id="rId59"/>
    <p:sldId id="348" r:id="rId60"/>
    <p:sldId id="349" r:id="rId61"/>
    <p:sldId id="350" r:id="rId62"/>
    <p:sldId id="351" r:id="rId63"/>
    <p:sldId id="354" r:id="rId64"/>
    <p:sldId id="355" r:id="rId65"/>
    <p:sldId id="356" r:id="rId66"/>
    <p:sldId id="357" r:id="rId67"/>
    <p:sldId id="359" r:id="rId68"/>
    <p:sldId id="360" r:id="rId69"/>
    <p:sldId id="363" r:id="rId70"/>
    <p:sldId id="362"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D1DD0-31AD-43A8-8F1A-E7F0FE283C3C}" type="doc">
      <dgm:prSet loTypeId="urn:microsoft.com/office/officeart/2005/8/layout/arrow3" loCatId="relationship" qsTypeId="urn:microsoft.com/office/officeart/2005/8/quickstyle/simple1" qsCatId="simple" csTypeId="urn:microsoft.com/office/officeart/2005/8/colors/colorful1#1" csCatId="colorful" phldr="1"/>
      <dgm:spPr/>
      <dgm:t>
        <a:bodyPr/>
        <a:lstStyle/>
        <a:p>
          <a:endParaRPr lang="en-GB"/>
        </a:p>
      </dgm:t>
    </dgm:pt>
    <dgm:pt modelId="{CA9EC80A-6114-4FC2-B527-893735CE34C1}">
      <dgm:prSet phldrT="[Text]"/>
      <dgm:spPr/>
      <dgm:t>
        <a:bodyPr/>
        <a:lstStyle/>
        <a:p>
          <a:r>
            <a:rPr lang="en-GB" dirty="0" err="1" smtClean="0"/>
            <a:t>Câu</a:t>
          </a:r>
          <a:r>
            <a:rPr lang="en-GB" dirty="0" smtClean="0"/>
            <a:t> </a:t>
          </a:r>
          <a:r>
            <a:rPr lang="en-GB" dirty="0" err="1" smtClean="0"/>
            <a:t>hỏi</a:t>
          </a:r>
          <a:r>
            <a:rPr lang="en-GB" dirty="0" smtClean="0"/>
            <a:t> </a:t>
          </a:r>
          <a:r>
            <a:rPr lang="en-GB" dirty="0" err="1" smtClean="0"/>
            <a:t>đóng</a:t>
          </a:r>
          <a:endParaRPr lang="en-GB" dirty="0"/>
        </a:p>
      </dgm:t>
    </dgm:pt>
    <dgm:pt modelId="{4BD11055-1F78-4DAE-9A19-34D6308AE3F6}" type="parTrans" cxnId="{EB81CA5B-A58D-40C7-9260-63E38BFE7743}">
      <dgm:prSet/>
      <dgm:spPr/>
      <dgm:t>
        <a:bodyPr/>
        <a:lstStyle/>
        <a:p>
          <a:endParaRPr lang="en-GB"/>
        </a:p>
      </dgm:t>
    </dgm:pt>
    <dgm:pt modelId="{0212583A-C5C3-426D-8D91-5256EA9D2BF6}" type="sibTrans" cxnId="{EB81CA5B-A58D-40C7-9260-63E38BFE7743}">
      <dgm:prSet/>
      <dgm:spPr/>
      <dgm:t>
        <a:bodyPr/>
        <a:lstStyle/>
        <a:p>
          <a:endParaRPr lang="en-GB"/>
        </a:p>
      </dgm:t>
    </dgm:pt>
    <dgm:pt modelId="{E32AC149-A1E7-451E-9809-B55DD834A679}">
      <dgm:prSet phldrT="[Text]"/>
      <dgm:spPr/>
      <dgm:t>
        <a:bodyPr/>
        <a:lstStyle/>
        <a:p>
          <a:r>
            <a:rPr lang="en-GB" dirty="0" err="1" smtClean="0"/>
            <a:t>Câu</a:t>
          </a:r>
          <a:r>
            <a:rPr lang="en-GB" dirty="0" smtClean="0"/>
            <a:t> </a:t>
          </a:r>
          <a:r>
            <a:rPr lang="en-GB" dirty="0" err="1" smtClean="0"/>
            <a:t>hỏi</a:t>
          </a:r>
          <a:r>
            <a:rPr lang="en-GB" dirty="0" smtClean="0"/>
            <a:t> </a:t>
          </a:r>
          <a:r>
            <a:rPr lang="en-GB" dirty="0" err="1" smtClean="0"/>
            <a:t>mở</a:t>
          </a:r>
          <a:endParaRPr lang="en-GB" dirty="0"/>
        </a:p>
      </dgm:t>
    </dgm:pt>
    <dgm:pt modelId="{38121721-20F1-4199-9322-65D07E92FE79}" type="parTrans" cxnId="{994C36BF-45BF-4025-8C5A-CD3765961C14}">
      <dgm:prSet/>
      <dgm:spPr/>
      <dgm:t>
        <a:bodyPr/>
        <a:lstStyle/>
        <a:p>
          <a:endParaRPr lang="en-GB"/>
        </a:p>
      </dgm:t>
    </dgm:pt>
    <dgm:pt modelId="{89D40A62-68CC-4C46-BCD6-ABE7E88719DC}" type="sibTrans" cxnId="{994C36BF-45BF-4025-8C5A-CD3765961C14}">
      <dgm:prSet/>
      <dgm:spPr/>
      <dgm:t>
        <a:bodyPr/>
        <a:lstStyle/>
        <a:p>
          <a:endParaRPr lang="en-GB"/>
        </a:p>
      </dgm:t>
    </dgm:pt>
    <dgm:pt modelId="{CFD63F46-1885-408F-86D9-776FEDB338FC}" type="pres">
      <dgm:prSet presAssocID="{B7FD1DD0-31AD-43A8-8F1A-E7F0FE283C3C}" presName="compositeShape" presStyleCnt="0">
        <dgm:presLayoutVars>
          <dgm:chMax val="2"/>
          <dgm:dir/>
          <dgm:resizeHandles val="exact"/>
        </dgm:presLayoutVars>
      </dgm:prSet>
      <dgm:spPr/>
      <dgm:t>
        <a:bodyPr/>
        <a:lstStyle/>
        <a:p>
          <a:endParaRPr lang="en-GB"/>
        </a:p>
      </dgm:t>
    </dgm:pt>
    <dgm:pt modelId="{5013AC1B-CBD7-4B04-BFD6-B1A7F089A372}" type="pres">
      <dgm:prSet presAssocID="{B7FD1DD0-31AD-43A8-8F1A-E7F0FE283C3C}" presName="divider" presStyleLbl="fgShp" presStyleIdx="0" presStyleCnt="1"/>
      <dgm:spPr/>
    </dgm:pt>
    <dgm:pt modelId="{63BE3BBF-3FD4-4C25-90FB-7FB27CEDA66C}" type="pres">
      <dgm:prSet presAssocID="{CA9EC80A-6114-4FC2-B527-893735CE34C1}" presName="downArrow" presStyleLbl="node1" presStyleIdx="0" presStyleCnt="2"/>
      <dgm:spPr/>
    </dgm:pt>
    <dgm:pt modelId="{A8466AD1-EB50-4243-8B62-03E440CF1C33}" type="pres">
      <dgm:prSet presAssocID="{CA9EC80A-6114-4FC2-B527-893735CE34C1}" presName="downArrowText" presStyleLbl="revTx" presStyleIdx="0" presStyleCnt="2">
        <dgm:presLayoutVars>
          <dgm:bulletEnabled val="1"/>
        </dgm:presLayoutVars>
      </dgm:prSet>
      <dgm:spPr/>
      <dgm:t>
        <a:bodyPr/>
        <a:lstStyle/>
        <a:p>
          <a:endParaRPr lang="en-GB"/>
        </a:p>
      </dgm:t>
    </dgm:pt>
    <dgm:pt modelId="{0B10BD7A-291F-476B-A8EA-44B48CC95985}" type="pres">
      <dgm:prSet presAssocID="{E32AC149-A1E7-451E-9809-B55DD834A679}" presName="upArrow" presStyleLbl="node1" presStyleIdx="1" presStyleCnt="2"/>
      <dgm:spPr/>
    </dgm:pt>
    <dgm:pt modelId="{C285BBC8-1A77-4284-978B-594720AD45D7}" type="pres">
      <dgm:prSet presAssocID="{E32AC149-A1E7-451E-9809-B55DD834A679}" presName="upArrowText" presStyleLbl="revTx" presStyleIdx="1" presStyleCnt="2">
        <dgm:presLayoutVars>
          <dgm:bulletEnabled val="1"/>
        </dgm:presLayoutVars>
      </dgm:prSet>
      <dgm:spPr/>
      <dgm:t>
        <a:bodyPr/>
        <a:lstStyle/>
        <a:p>
          <a:endParaRPr lang="en-GB"/>
        </a:p>
      </dgm:t>
    </dgm:pt>
  </dgm:ptLst>
  <dgm:cxnLst>
    <dgm:cxn modelId="{CB927E56-5EBA-45A6-96AF-5D166234AA8D}" type="presOf" srcId="{CA9EC80A-6114-4FC2-B527-893735CE34C1}" destId="{A8466AD1-EB50-4243-8B62-03E440CF1C33}" srcOrd="0" destOrd="0" presId="urn:microsoft.com/office/officeart/2005/8/layout/arrow3"/>
    <dgm:cxn modelId="{5547BD3C-C228-4CD7-9C60-847C90AD4CDD}" type="presOf" srcId="{B7FD1DD0-31AD-43A8-8F1A-E7F0FE283C3C}" destId="{CFD63F46-1885-408F-86D9-776FEDB338FC}" srcOrd="0" destOrd="0" presId="urn:microsoft.com/office/officeart/2005/8/layout/arrow3"/>
    <dgm:cxn modelId="{F6DF76B8-4F43-46DD-8347-E8D992DDC6C6}" type="presOf" srcId="{E32AC149-A1E7-451E-9809-B55DD834A679}" destId="{C285BBC8-1A77-4284-978B-594720AD45D7}" srcOrd="0" destOrd="0" presId="urn:microsoft.com/office/officeart/2005/8/layout/arrow3"/>
    <dgm:cxn modelId="{994C36BF-45BF-4025-8C5A-CD3765961C14}" srcId="{B7FD1DD0-31AD-43A8-8F1A-E7F0FE283C3C}" destId="{E32AC149-A1E7-451E-9809-B55DD834A679}" srcOrd="1" destOrd="0" parTransId="{38121721-20F1-4199-9322-65D07E92FE79}" sibTransId="{89D40A62-68CC-4C46-BCD6-ABE7E88719DC}"/>
    <dgm:cxn modelId="{EB81CA5B-A58D-40C7-9260-63E38BFE7743}" srcId="{B7FD1DD0-31AD-43A8-8F1A-E7F0FE283C3C}" destId="{CA9EC80A-6114-4FC2-B527-893735CE34C1}" srcOrd="0" destOrd="0" parTransId="{4BD11055-1F78-4DAE-9A19-34D6308AE3F6}" sibTransId="{0212583A-C5C3-426D-8D91-5256EA9D2BF6}"/>
    <dgm:cxn modelId="{6692F6A0-8035-4956-9DF3-DEA30C7C9EC4}" type="presParOf" srcId="{CFD63F46-1885-408F-86D9-776FEDB338FC}" destId="{5013AC1B-CBD7-4B04-BFD6-B1A7F089A372}" srcOrd="0" destOrd="0" presId="urn:microsoft.com/office/officeart/2005/8/layout/arrow3"/>
    <dgm:cxn modelId="{404F0A0D-1FE6-4FB7-B8D1-1652A9904465}" type="presParOf" srcId="{CFD63F46-1885-408F-86D9-776FEDB338FC}" destId="{63BE3BBF-3FD4-4C25-90FB-7FB27CEDA66C}" srcOrd="1" destOrd="0" presId="urn:microsoft.com/office/officeart/2005/8/layout/arrow3"/>
    <dgm:cxn modelId="{31FA9119-86C0-4E27-9195-B201FA81BE71}" type="presParOf" srcId="{CFD63F46-1885-408F-86D9-776FEDB338FC}" destId="{A8466AD1-EB50-4243-8B62-03E440CF1C33}" srcOrd="2" destOrd="0" presId="urn:microsoft.com/office/officeart/2005/8/layout/arrow3"/>
    <dgm:cxn modelId="{F18A0263-F911-4389-89BF-C6EBE91CC298}" type="presParOf" srcId="{CFD63F46-1885-408F-86D9-776FEDB338FC}" destId="{0B10BD7A-291F-476B-A8EA-44B48CC95985}" srcOrd="3" destOrd="0" presId="urn:microsoft.com/office/officeart/2005/8/layout/arrow3"/>
    <dgm:cxn modelId="{7123E258-B9F7-4471-A62E-BC5B81A5BC38}" type="presParOf" srcId="{CFD63F46-1885-408F-86D9-776FEDB338FC}" destId="{C285BBC8-1A77-4284-978B-594720AD45D7}"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7A96C7-A02A-428D-8CBF-2FF8238F1674}" type="datetimeFigureOut">
              <a:rPr lang="en-US" smtClean="0"/>
              <a:t>8/22/2018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820BC-9CCB-42A0-9770-E9AB7FF86207}" type="slidenum">
              <a:rPr lang="en-GB" smtClean="0"/>
              <a:t>‹#›</a:t>
            </a:fld>
            <a:endParaRPr lang="en-GB"/>
          </a:p>
        </p:txBody>
      </p:sp>
    </p:spTree>
    <p:extLst>
      <p:ext uri="{BB962C8B-B14F-4D97-AF65-F5344CB8AC3E}">
        <p14:creationId xmlns:p14="http://schemas.microsoft.com/office/powerpoint/2010/main" val="3640548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57399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2917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anchor="b"/>
          <a:lstStyle/>
          <a:p>
            <a:pPr algn="r"/>
            <a:fld id="{F7F73349-B88F-422C-B0A7-C2BE59DCE0CC}" type="slidenum">
              <a:rPr lang="en-US" sz="1200">
                <a:solidFill>
                  <a:prstClr val="black"/>
                </a:solidFill>
              </a:rPr>
              <a:pPr algn="r"/>
              <a:t>16</a:t>
            </a:fld>
            <a:endParaRPr lang="en-US" sz="1200">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marL="228600" indent="-228600" eaLnBrk="1" hangingPunct="1"/>
            <a:r>
              <a:rPr lang="en-US" smtClean="0"/>
              <a:t>Model good listening  -  teams of 5 people to discuss -  ring bell and share points.  </a:t>
            </a:r>
          </a:p>
          <a:p>
            <a:pPr marL="228600" indent="-228600" eaLnBrk="1" hangingPunct="1"/>
            <a:r>
              <a:rPr lang="en-US" smtClean="0"/>
              <a:t>Repeat the same for bad listening. – give the groups candy as a reward – then give to all later.</a:t>
            </a:r>
          </a:p>
          <a:p>
            <a:pPr marL="228600" indent="-228600" eaLnBrk="1" hangingPunct="1">
              <a:buFontTx/>
              <a:buAutoNum type="arabicPeriod"/>
            </a:pPr>
            <a:r>
              <a:rPr lang="en-US" smtClean="0"/>
              <a:t>Eye contact         arms</a:t>
            </a:r>
          </a:p>
          <a:p>
            <a:pPr marL="228600" indent="-228600" eaLnBrk="1" hangingPunct="1">
              <a:buFontTx/>
              <a:buAutoNum type="arabicPeriod"/>
            </a:pPr>
            <a:r>
              <a:rPr lang="en-US" smtClean="0"/>
              <a:t>Body lang            advice</a:t>
            </a:r>
          </a:p>
          <a:p>
            <a:pPr marL="228600" indent="-228600" eaLnBrk="1" hangingPunct="1">
              <a:buFontTx/>
              <a:buAutoNum type="arabicPeriod"/>
            </a:pPr>
            <a:r>
              <a:rPr lang="en-US" smtClean="0"/>
              <a:t>Heart	               blaming</a:t>
            </a:r>
          </a:p>
          <a:p>
            <a:pPr marL="228600" indent="-228600" eaLnBrk="1" hangingPunct="1">
              <a:buFontTx/>
              <a:buAutoNum type="arabicPeriod"/>
            </a:pPr>
            <a:r>
              <a:rPr lang="en-US" smtClean="0"/>
              <a:t>Fully		      disturbing</a:t>
            </a:r>
          </a:p>
          <a:p>
            <a:pPr marL="228600" indent="-228600" eaLnBrk="1" hangingPunct="1">
              <a:buFontTx/>
              <a:buAutoNum type="arabicPeriod"/>
            </a:pPr>
            <a:r>
              <a:rPr lang="en-US" smtClean="0"/>
              <a:t>Repeat	               ignoring</a:t>
            </a:r>
          </a:p>
          <a:p>
            <a:pPr marL="228600" indent="-228600" eaLnBrk="1" hangingPunct="1">
              <a:buFontTx/>
              <a:buAutoNum type="arabicPeriod"/>
            </a:pPr>
            <a:r>
              <a:rPr lang="en-US" smtClean="0"/>
              <a:t>In shoes</a:t>
            </a:r>
          </a:p>
        </p:txBody>
      </p:sp>
    </p:spTree>
    <p:extLst>
      <p:ext uri="{BB962C8B-B14F-4D97-AF65-F5344CB8AC3E}">
        <p14:creationId xmlns:p14="http://schemas.microsoft.com/office/powerpoint/2010/main" val="2102205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14763" y="9371172"/>
            <a:ext cx="2919412" cy="4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298A5E1-EED9-420C-9EE7-EEC302B88D22}" type="slidenum">
              <a:rPr lang="en-US" sz="1200">
                <a:solidFill>
                  <a:prstClr val="black"/>
                </a:solidFill>
              </a:rPr>
              <a:pPr algn="r" eaLnBrk="1" hangingPunct="1"/>
              <a:t>19</a:t>
            </a:fld>
            <a:endParaRPr lang="en-US" sz="1200">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Blind Fold exercise before this slide – groups of 3 pairs – each pair blindfolded and guided through the room.  After finish – quick questions – how did you feel during the exercise?  What would of happened if you hadn’t listened to the guide?  How much do we usually listen?  Then continue this slide?</a:t>
            </a:r>
          </a:p>
          <a:p>
            <a:pPr marL="228600" indent="-228600" eaLnBrk="1" hangingPunct="1"/>
            <a:endParaRPr lang="en-US" smtClean="0"/>
          </a:p>
          <a:p>
            <a:pPr marL="228600" indent="-228600" eaLnBrk="1" hangingPunct="1">
              <a:buFontTx/>
              <a:buAutoNum type="arabicPeriod"/>
            </a:pPr>
            <a:r>
              <a:rPr lang="en-US" smtClean="0"/>
              <a:t>How many % do you really listen</a:t>
            </a:r>
          </a:p>
          <a:p>
            <a:pPr marL="228600" indent="-228600" eaLnBrk="1" hangingPunct="1">
              <a:buFontTx/>
              <a:buAutoNum type="arabicPeriod"/>
            </a:pPr>
            <a:r>
              <a:rPr lang="en-US" smtClean="0"/>
              <a:t>2. Average only 25%-50%</a:t>
            </a:r>
          </a:p>
        </p:txBody>
      </p:sp>
    </p:spTree>
    <p:extLst>
      <p:ext uri="{BB962C8B-B14F-4D97-AF65-F5344CB8AC3E}">
        <p14:creationId xmlns:p14="http://schemas.microsoft.com/office/powerpoint/2010/main" val="894929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Thay tại</a:t>
            </a:r>
            <a:r>
              <a:rPr lang="en-US" baseline="0" smtClean="0"/>
              <a:t> sao thành “điều gì”</a:t>
            </a:r>
            <a:endParaRPr lang="vi-VN"/>
          </a:p>
        </p:txBody>
      </p:sp>
      <p:sp>
        <p:nvSpPr>
          <p:cNvPr id="4" name="Slide Number Placeholder 3"/>
          <p:cNvSpPr>
            <a:spLocks noGrp="1"/>
          </p:cNvSpPr>
          <p:nvPr>
            <p:ph type="sldNum" sz="quarter" idx="10"/>
          </p:nvPr>
        </p:nvSpPr>
        <p:spPr/>
        <p:txBody>
          <a:bodyPr/>
          <a:lstStyle/>
          <a:p>
            <a:fld id="{24F6F84B-CBD9-426D-B2A7-0DFC876C8821}"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43564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lvl="1"/>
            <a:r>
              <a:rPr lang="en-US" smtClean="0"/>
              <a:t>Cô đã từng yêu chưa?</a:t>
            </a:r>
          </a:p>
          <a:p>
            <a:pPr lvl="1"/>
            <a:r>
              <a:rPr lang="en-US" smtClean="0"/>
              <a:t>Cô đã bao giờ chia tay người mình yêu?</a:t>
            </a:r>
          </a:p>
        </p:txBody>
      </p:sp>
      <p:sp>
        <p:nvSpPr>
          <p:cNvPr id="89092" name="Slide Number Placeholder 3"/>
          <p:cNvSpPr>
            <a:spLocks noGrp="1"/>
          </p:cNvSpPr>
          <p:nvPr>
            <p:ph type="sldNum" sz="quarter" idx="5"/>
          </p:nvPr>
        </p:nvSpPr>
        <p:spPr>
          <a:noFill/>
        </p:spPr>
        <p:txBody>
          <a:bodyPr/>
          <a:lstStyle/>
          <a:p>
            <a:fld id="{920E3D87-6E95-4D54-A160-D680BF5E6B3D}" type="slidenum">
              <a:rPr lang="en-US" smtClean="0">
                <a:solidFill>
                  <a:prstClr val="black"/>
                </a:solidFill>
              </a:rPr>
              <a:pPr/>
              <a:t>38</a:t>
            </a:fld>
            <a:endParaRPr lang="en-US" smtClean="0">
              <a:solidFill>
                <a:prstClr val="black"/>
              </a:solidFill>
            </a:endParaRPr>
          </a:p>
        </p:txBody>
      </p:sp>
    </p:spTree>
    <p:extLst>
      <p:ext uri="{BB962C8B-B14F-4D97-AF65-F5344CB8AC3E}">
        <p14:creationId xmlns:p14="http://schemas.microsoft.com/office/powerpoint/2010/main" val="393409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Cặp 1- ngồi,</a:t>
            </a:r>
            <a:r>
              <a:rPr lang="en-US" baseline="0" smtClean="0"/>
              <a:t> nói, cử chỉ không phù hợp</a:t>
            </a:r>
          </a:p>
          <a:p>
            <a:endParaRPr lang="en-US" baseline="0" smtClean="0"/>
          </a:p>
          <a:p>
            <a:r>
              <a:rPr lang="en-US" baseline="0" smtClean="0"/>
              <a:t>Cặp 2- ngát lời, phán xét, hạ thấp, đe rọa..…</a:t>
            </a:r>
          </a:p>
          <a:p>
            <a:endParaRPr lang="en-US" baseline="0" smtClean="0"/>
          </a:p>
          <a:p>
            <a:r>
              <a:rPr lang="en-US" baseline="0" smtClean="0"/>
              <a:t>Cặp 3- tuyệt vời- hình mẫu</a:t>
            </a:r>
            <a:endParaRPr lang="vi-VN"/>
          </a:p>
        </p:txBody>
      </p:sp>
      <p:sp>
        <p:nvSpPr>
          <p:cNvPr id="4" name="Slide Number Placeholder 3"/>
          <p:cNvSpPr>
            <a:spLocks noGrp="1"/>
          </p:cNvSpPr>
          <p:nvPr>
            <p:ph type="sldNum" sz="quarter" idx="10"/>
          </p:nvPr>
        </p:nvSpPr>
        <p:spPr/>
        <p:txBody>
          <a:bodyPr/>
          <a:lstStyle/>
          <a:p>
            <a:fld id="{24F6F84B-CBD9-426D-B2A7-0DFC876C8821}"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910758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68F96B0-E7F9-4B81-90C5-A16E99B7F5CF}" type="datetimeFigureOut">
              <a:rPr lang="en-US" smtClean="0"/>
              <a:t>8/22/2018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53FD6AD-7E6A-4730-8411-A121A01ED3D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8F96B0-E7F9-4B81-90C5-A16E99B7F5CF}" type="datetimeFigureOut">
              <a:rPr lang="en-US" smtClean="0"/>
              <a:t>8/22/2018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53FD6AD-7E6A-4730-8411-A121A01ED3D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8F96B0-E7F9-4B81-90C5-A16E99B7F5CF}" type="datetimeFigureOut">
              <a:rPr lang="en-US" smtClean="0"/>
              <a:t>8/22/2018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53FD6AD-7E6A-4730-8411-A121A01ED3DE}"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 1 column">
    <p:spTree>
      <p:nvGrpSpPr>
        <p:cNvPr id="1" name="Shape 61"/>
        <p:cNvGrpSpPr/>
        <p:nvPr/>
      </p:nvGrpSpPr>
      <p:grpSpPr>
        <a:xfrm>
          <a:off x="0" y="0"/>
          <a:ext cx="0" cy="0"/>
          <a:chOff x="0" y="0"/>
          <a:chExt cx="0" cy="0"/>
        </a:xfrm>
      </p:grpSpPr>
      <p:grpSp>
        <p:nvGrpSpPr>
          <p:cNvPr id="2" name="Shape 62"/>
          <p:cNvGrpSpPr/>
          <p:nvPr/>
        </p:nvGrpSpPr>
        <p:grpSpPr>
          <a:xfrm>
            <a:off x="-4" y="54"/>
            <a:ext cx="7072430" cy="1769753"/>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nvGrpSpPr>
            <p:cNvPr id="3"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4"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grpSp>
        <p:nvGrpSpPr>
          <p:cNvPr id="5" name="Shape 70"/>
          <p:cNvGrpSpPr/>
          <p:nvPr/>
        </p:nvGrpSpPr>
        <p:grpSpPr>
          <a:xfrm>
            <a:off x="6946842" y="5963632"/>
            <a:ext cx="2202830" cy="894393"/>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marL="0" lvl="0" indent="0">
                <a:spcBef>
                  <a:spcPts val="0"/>
                </a:spcBef>
                <a:buNone/>
              </a:pPr>
              <a:endParaRPr/>
            </a:p>
          </p:txBody>
        </p:sp>
        <p:grpSp>
          <p:nvGrpSpPr>
            <p:cNvPr id="6"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buNone/>
                </a:pPr>
                <a:endParaRPr/>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7"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p>
            </p:txBody>
          </p:sp>
          <p:sp>
            <p:nvSpPr>
              <p:cNvPr id="77" name="Shape 7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marL="0" lvl="0" indent="0">
                  <a:spcBef>
                    <a:spcPts val="0"/>
                  </a:spcBef>
                  <a:buNone/>
                </a:pPr>
                <a:endParaRPr/>
              </a:p>
            </p:txBody>
          </p:sp>
        </p:grpSp>
      </p:grpSp>
      <p:sp>
        <p:nvSpPr>
          <p:cNvPr id="78" name="Shape 78"/>
          <p:cNvSpPr txBox="1">
            <a:spLocks noGrp="1"/>
          </p:cNvSpPr>
          <p:nvPr>
            <p:ph type="title"/>
          </p:nvPr>
        </p:nvSpPr>
        <p:spPr>
          <a:xfrm>
            <a:off x="814275" y="523433"/>
            <a:ext cx="5492400" cy="10216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79" name="Shape 79"/>
          <p:cNvSpPr txBox="1">
            <a:spLocks noGrp="1"/>
          </p:cNvSpPr>
          <p:nvPr>
            <p:ph type="body" idx="1"/>
          </p:nvPr>
        </p:nvSpPr>
        <p:spPr>
          <a:xfrm>
            <a:off x="814275" y="1769800"/>
            <a:ext cx="6132600" cy="4194000"/>
          </a:xfrm>
          <a:prstGeom prst="rect">
            <a:avLst/>
          </a:prstGeom>
        </p:spPr>
        <p:txBody>
          <a:bodyPr wrap="square" lIns="91425" tIns="91425" rIns="91425" bIns="91425" anchor="ctr" anchorCtr="0"/>
          <a:lstStyle>
            <a:lvl1pPr lvl="0">
              <a:spcBef>
                <a:spcPts val="0"/>
              </a:spcBef>
              <a:buSzPts val="2400"/>
              <a:buChar char="▰"/>
              <a:defRPr/>
            </a:lvl1pPr>
            <a:lvl2pPr lvl="1">
              <a:spcBef>
                <a:spcPts val="0"/>
              </a:spcBef>
              <a:buSzPts val="2400"/>
              <a:buChar char="▻"/>
              <a:defRPr/>
            </a:lvl2pPr>
            <a:lvl3pPr lvl="2">
              <a:spcBef>
                <a:spcPts val="0"/>
              </a:spcBef>
              <a:buSzPts val="2400"/>
              <a:buChar char="▻"/>
              <a:defRPr/>
            </a:lvl3pPr>
            <a:lvl4pPr lvl="3">
              <a:spcBef>
                <a:spcPts val="0"/>
              </a:spcBef>
              <a:buSzPts val="2400"/>
              <a:buChar char="▻"/>
              <a:defRPr/>
            </a:lvl4pPr>
            <a:lvl5pPr lvl="4">
              <a:spcBef>
                <a:spcPts val="0"/>
              </a:spcBef>
              <a:buSzPts val="2400"/>
              <a:buChar char="▻"/>
              <a:defRPr/>
            </a:lvl5pPr>
            <a:lvl6pPr lvl="5">
              <a:spcBef>
                <a:spcPts val="0"/>
              </a:spcBef>
              <a:buSzPts val="2400"/>
              <a:buChar char="▻"/>
              <a:defRPr/>
            </a:lvl6pPr>
            <a:lvl7pPr lvl="6">
              <a:spcBef>
                <a:spcPts val="0"/>
              </a:spcBef>
              <a:buSzPts val="2400"/>
              <a:buChar char="▻"/>
              <a:defRPr/>
            </a:lvl7pPr>
            <a:lvl8pPr lvl="7">
              <a:spcBef>
                <a:spcPts val="0"/>
              </a:spcBef>
              <a:buSzPts val="2400"/>
              <a:buChar char="▻"/>
              <a:defRPr/>
            </a:lvl8pPr>
            <a:lvl9pPr lvl="8">
              <a:spcBef>
                <a:spcPts val="0"/>
              </a:spcBef>
              <a:buSzPts val="2400"/>
              <a:buChar char="▻"/>
              <a:defRPr/>
            </a:lvl9pPr>
          </a:lstStyle>
          <a:p>
            <a:endParaRPr/>
          </a:p>
        </p:txBody>
      </p:sp>
      <p:sp>
        <p:nvSpPr>
          <p:cNvPr id="80" name="Shape 80"/>
          <p:cNvSpPr txBox="1">
            <a:spLocks noGrp="1"/>
          </p:cNvSpPr>
          <p:nvPr>
            <p:ph type="sldNum" idx="12"/>
          </p:nvPr>
        </p:nvSpPr>
        <p:spPr>
          <a:xfrm>
            <a:off x="7618000" y="6182000"/>
            <a:ext cx="1487400" cy="4208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
        <p:cNvGrpSpPr/>
        <p:nvPr/>
      </p:nvGrpSpPr>
      <p:grpSpPr>
        <a:xfrm>
          <a:off x="0" y="0"/>
          <a:ext cx="0" cy="0"/>
          <a:chOff x="0" y="0"/>
          <a:chExt cx="0" cy="0"/>
        </a:xfrm>
      </p:grpSpPr>
      <p:sp>
        <p:nvSpPr>
          <p:cNvPr id="10" name="Shape 10"/>
          <p:cNvSpPr/>
          <p:nvPr/>
        </p:nvSpPr>
        <p:spPr>
          <a:xfrm>
            <a:off x="7544483" y="877033"/>
            <a:ext cx="1299300" cy="577200"/>
          </a:xfrm>
          <a:prstGeom prst="triangle">
            <a:avLst>
              <a:gd name="adj" fmla="val 32425"/>
            </a:avLst>
          </a:prstGeom>
          <a:solidFill>
            <a:srgbClr val="26324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nvGrpSpPr>
          <p:cNvPr id="2" name="Shape 11"/>
          <p:cNvGrpSpPr/>
          <p:nvPr/>
        </p:nvGrpSpPr>
        <p:grpSpPr>
          <a:xfrm>
            <a:off x="0" y="-9451"/>
            <a:ext cx="8661398"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marL="0" lvl="0" indent="0">
                <a:spcBef>
                  <a:spcPts val="0"/>
                </a:spcBef>
                <a:buNone/>
              </a:pPr>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3" name="Shape 14"/>
          <p:cNvGrpSpPr/>
          <p:nvPr/>
        </p:nvGrpSpPr>
        <p:grpSpPr>
          <a:xfrm rot="10800000" flipH="1">
            <a:off x="1" y="1454351"/>
            <a:ext cx="8847502" cy="3949300"/>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4" name="Shape 17"/>
          <p:cNvGrpSpPr/>
          <p:nvPr/>
        </p:nvGrpSpPr>
        <p:grpSpPr>
          <a:xfrm>
            <a:off x="3677237" y="5704465"/>
            <a:ext cx="5480829" cy="577328"/>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marL="0" lvl="0" indent="0">
                <a:spcBef>
                  <a:spcPts val="0"/>
                </a:spcBef>
                <a:buNone/>
              </a:pPr>
              <a:endParaRPr/>
            </a:p>
          </p:txBody>
        </p:sp>
        <p:grpSp>
          <p:nvGrpSpPr>
            <p:cNvPr id="5"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p>
            </p:txBody>
          </p:sp>
          <p:sp>
            <p:nvSpPr>
              <p:cNvPr id="21" name="Shape 21"/>
              <p:cNvSpPr/>
              <p:nvPr/>
            </p:nvSpPr>
            <p:spPr>
              <a:xfrm>
                <a:off x="4710175" y="330075"/>
                <a:ext cx="1699500" cy="1699500"/>
              </a:xfrm>
              <a:prstGeom prst="rtTriangle">
                <a:avLst/>
              </a:prstGeom>
              <a:solidFill>
                <a:srgbClr val="FF9800"/>
              </a:solidFill>
              <a:ln>
                <a:noFill/>
              </a:ln>
            </p:spPr>
            <p:txBody>
              <a:bodyPr wrap="square" lIns="91425" tIns="91425" rIns="91425" bIns="91425" anchor="ctr" anchorCtr="0">
                <a:noAutofit/>
              </a:bodyPr>
              <a:lstStyle/>
              <a:p>
                <a:pPr marL="0" lvl="0" indent="0">
                  <a:spcBef>
                    <a:spcPts val="0"/>
                  </a:spcBef>
                  <a:buNone/>
                </a:pPr>
                <a:endParaRPr/>
              </a:p>
            </p:txBody>
          </p:sp>
        </p:grpSp>
      </p:grpSp>
      <p:sp>
        <p:nvSpPr>
          <p:cNvPr id="22" name="Shape 22"/>
          <p:cNvSpPr txBox="1">
            <a:spLocks noGrp="1"/>
          </p:cNvSpPr>
          <p:nvPr>
            <p:ph type="ctrTitle"/>
          </p:nvPr>
        </p:nvSpPr>
        <p:spPr>
          <a:xfrm>
            <a:off x="685800" y="1454333"/>
            <a:ext cx="5367900" cy="3949200"/>
          </a:xfrm>
          <a:prstGeom prst="rect">
            <a:avLst/>
          </a:prstGeom>
        </p:spPr>
        <p:txBody>
          <a:bodyPr wrap="square" lIns="91425" tIns="91425" rIns="91425" bIns="91425" anchor="ctr" anchorCtr="0"/>
          <a:lstStyle>
            <a:lvl1pPr lvl="0">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Caption">
    <p:spTree>
      <p:nvGrpSpPr>
        <p:cNvPr id="1" name="Shape 143"/>
        <p:cNvGrpSpPr/>
        <p:nvPr/>
      </p:nvGrpSpPr>
      <p:grpSpPr>
        <a:xfrm>
          <a:off x="0" y="0"/>
          <a:ext cx="0" cy="0"/>
          <a:chOff x="0" y="0"/>
          <a:chExt cx="0" cy="0"/>
        </a:xfrm>
      </p:grpSpPr>
      <p:grpSp>
        <p:nvGrpSpPr>
          <p:cNvPr id="2" name="Shape 144"/>
          <p:cNvGrpSpPr/>
          <p:nvPr/>
        </p:nvGrpSpPr>
        <p:grpSpPr>
          <a:xfrm>
            <a:off x="2466139" y="5963632"/>
            <a:ext cx="6686825" cy="894393"/>
            <a:chOff x="5589288" y="4472723"/>
            <a:chExt cx="6686825" cy="670795"/>
          </a:xfrm>
        </p:grpSpPr>
        <p:sp>
          <p:nvSpPr>
            <p:cNvPr id="145" name="Shape 145"/>
            <p:cNvSpPr/>
            <p:nvPr/>
          </p:nvSpPr>
          <p:spPr>
            <a:xfrm rot="10800000">
              <a:off x="5589288"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marL="0" lvl="0" indent="0">
                <a:spcBef>
                  <a:spcPts val="0"/>
                </a:spcBef>
                <a:buNone/>
              </a:pPr>
              <a:endParaRPr/>
            </a:p>
          </p:txBody>
        </p:sp>
        <p:grpSp>
          <p:nvGrpSpPr>
            <p:cNvPr id="3" name="Shape 146"/>
            <p:cNvGrpSpPr/>
            <p:nvPr/>
          </p:nvGrpSpPr>
          <p:grpSpPr>
            <a:xfrm flipH="1">
              <a:off x="5748896" y="4472723"/>
              <a:ext cx="6527217" cy="670795"/>
              <a:chOff x="-10101302" y="330075"/>
              <a:chExt cx="16532971" cy="1699506"/>
            </a:xfrm>
          </p:grpSpPr>
          <p:sp>
            <p:nvSpPr>
              <p:cNvPr id="147" name="Shape 147"/>
              <p:cNvSpPr/>
              <p:nvPr/>
            </p:nvSpPr>
            <p:spPr>
              <a:xfrm>
                <a:off x="-10101302" y="330081"/>
                <a:ext cx="148464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buNone/>
                </a:pPr>
                <a:endParaRPr/>
              </a:p>
            </p:txBody>
          </p:sp>
          <p:sp>
            <p:nvSpPr>
              <p:cNvPr id="148" name="Shape 148"/>
              <p:cNvSpPr/>
              <p:nvPr/>
            </p:nvSpPr>
            <p:spPr>
              <a:xfrm>
                <a:off x="4732169"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4" name="Shape 149"/>
            <p:cNvGrpSpPr/>
            <p:nvPr/>
          </p:nvGrpSpPr>
          <p:grpSpPr>
            <a:xfrm flipH="1">
              <a:off x="5592255" y="4646738"/>
              <a:ext cx="6682918" cy="304563"/>
              <a:chOff x="-30922586" y="330075"/>
              <a:chExt cx="37293070" cy="1699569"/>
            </a:xfrm>
          </p:grpSpPr>
          <p:sp>
            <p:nvSpPr>
              <p:cNvPr id="150" name="Shape 150"/>
              <p:cNvSpPr/>
              <p:nvPr/>
            </p:nvSpPr>
            <p:spPr>
              <a:xfrm>
                <a:off x="-30922586" y="330144"/>
                <a:ext cx="35588100" cy="16995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p>
            </p:txBody>
          </p:sp>
          <p:sp>
            <p:nvSpPr>
              <p:cNvPr id="151" name="Shape 151"/>
              <p:cNvSpPr/>
              <p:nvPr/>
            </p:nvSpPr>
            <p:spPr>
              <a:xfrm>
                <a:off x="4670984" y="330075"/>
                <a:ext cx="1699500" cy="1699500"/>
              </a:xfrm>
              <a:prstGeom prst="rtTriangle">
                <a:avLst/>
              </a:prstGeom>
              <a:solidFill>
                <a:srgbClr val="FF9800"/>
              </a:solidFill>
              <a:ln>
                <a:noFill/>
              </a:ln>
            </p:spPr>
            <p:txBody>
              <a:bodyPr wrap="square" lIns="91425" tIns="91425" rIns="91425" bIns="91425" anchor="ctr" anchorCtr="0">
                <a:noAutofit/>
              </a:bodyPr>
              <a:lstStyle/>
              <a:p>
                <a:pPr marL="0" lvl="0" indent="0">
                  <a:spcBef>
                    <a:spcPts val="0"/>
                  </a:spcBef>
                  <a:buNone/>
                </a:pPr>
                <a:endParaRPr/>
              </a:p>
            </p:txBody>
          </p:sp>
        </p:grpSp>
      </p:grpSp>
      <p:sp>
        <p:nvSpPr>
          <p:cNvPr id="152" name="Shape 152"/>
          <p:cNvSpPr txBox="1">
            <a:spLocks noGrp="1"/>
          </p:cNvSpPr>
          <p:nvPr>
            <p:ph type="body" idx="1"/>
          </p:nvPr>
        </p:nvSpPr>
        <p:spPr>
          <a:xfrm>
            <a:off x="2682800" y="6182000"/>
            <a:ext cx="6004200" cy="420800"/>
          </a:xfrm>
          <a:prstGeom prst="rect">
            <a:avLst/>
          </a:prstGeom>
        </p:spPr>
        <p:txBody>
          <a:bodyPr wrap="square" lIns="91425" tIns="91425" rIns="91425" bIns="91425" anchor="ctr" anchorCtr="0"/>
          <a:lstStyle>
            <a:lvl1pPr lvl="0">
              <a:spcBef>
                <a:spcPts val="0"/>
              </a:spcBef>
              <a:spcAft>
                <a:spcPts val="0"/>
              </a:spcAft>
              <a:buSzPts val="1300"/>
              <a:buNone/>
              <a:defRPr sz="1300"/>
            </a:lvl1pPr>
          </a:lstStyle>
          <a:p>
            <a:endParaRPr/>
          </a:p>
        </p:txBody>
      </p:sp>
      <p:sp>
        <p:nvSpPr>
          <p:cNvPr id="153" name="Shape 153"/>
          <p:cNvSpPr txBox="1">
            <a:spLocks noGrp="1"/>
          </p:cNvSpPr>
          <p:nvPr>
            <p:ph type="sldNum" idx="12"/>
          </p:nvPr>
        </p:nvSpPr>
        <p:spPr>
          <a:xfrm>
            <a:off x="7618000" y="6182000"/>
            <a:ext cx="1487400" cy="4208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a:t>
            </a:fld>
            <a:endParaRPr lang="en"/>
          </a:p>
        </p:txBody>
      </p:sp>
      <p:grpSp>
        <p:nvGrpSpPr>
          <p:cNvPr id="5" name="Shape 154"/>
          <p:cNvGrpSpPr/>
          <p:nvPr/>
        </p:nvGrpSpPr>
        <p:grpSpPr>
          <a:xfrm rot="10800000">
            <a:off x="-8" y="-2"/>
            <a:ext cx="2202830" cy="894393"/>
            <a:chOff x="5575242" y="4472723"/>
            <a:chExt cx="2202830" cy="670795"/>
          </a:xfrm>
        </p:grpSpPr>
        <p:sp>
          <p:nvSpPr>
            <p:cNvPr id="155" name="Shape 155"/>
            <p:cNvSpPr/>
            <p:nvPr/>
          </p:nvSpPr>
          <p:spPr>
            <a:xfrm rot="10800000">
              <a:off x="5575242" y="4948334"/>
              <a:ext cx="394200" cy="131400"/>
            </a:xfrm>
            <a:prstGeom prst="triangle">
              <a:avLst>
                <a:gd name="adj" fmla="val 32425"/>
              </a:avLst>
            </a:prstGeom>
            <a:solidFill>
              <a:srgbClr val="263248"/>
            </a:solidFill>
            <a:ln>
              <a:noFill/>
            </a:ln>
          </p:spPr>
          <p:txBody>
            <a:bodyPr wrap="square" lIns="91425" tIns="91425" rIns="91425" bIns="91425" anchor="ctr" anchorCtr="0">
              <a:noAutofit/>
            </a:bodyPr>
            <a:lstStyle/>
            <a:p>
              <a:pPr marL="0" lvl="0" indent="0">
                <a:spcBef>
                  <a:spcPts val="0"/>
                </a:spcBef>
                <a:buNone/>
              </a:pPr>
              <a:endParaRPr/>
            </a:p>
          </p:txBody>
        </p:sp>
        <p:grpSp>
          <p:nvGrpSpPr>
            <p:cNvPr id="6" name="Shape 156"/>
            <p:cNvGrpSpPr/>
            <p:nvPr/>
          </p:nvGrpSpPr>
          <p:grpSpPr>
            <a:xfrm flipH="1">
              <a:off x="5734850" y="4472723"/>
              <a:ext cx="2040837" cy="670795"/>
              <a:chOff x="1297954" y="330075"/>
              <a:chExt cx="5169293" cy="1699506"/>
            </a:xfrm>
          </p:grpSpPr>
          <p:sp>
            <p:nvSpPr>
              <p:cNvPr id="157" name="Shape 157"/>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buNone/>
                </a:pPr>
                <a:endParaRPr/>
              </a:p>
            </p:txBody>
          </p:sp>
          <p:sp>
            <p:nvSpPr>
              <p:cNvPr id="158" name="Shape 158"/>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7" name="Shape 159"/>
            <p:cNvGrpSpPr/>
            <p:nvPr/>
          </p:nvGrpSpPr>
          <p:grpSpPr>
            <a:xfrm flipH="1">
              <a:off x="5578209" y="4646738"/>
              <a:ext cx="2199863" cy="304563"/>
              <a:chOff x="-5827153" y="330075"/>
              <a:chExt cx="12276019" cy="1699569"/>
            </a:xfrm>
          </p:grpSpPr>
          <p:sp>
            <p:nvSpPr>
              <p:cNvPr id="160" name="Shape 160"/>
              <p:cNvSpPr/>
              <p:nvPr/>
            </p:nvSpPr>
            <p:spPr>
              <a:xfrm>
                <a:off x="-5827153" y="330144"/>
                <a:ext cx="10612200" cy="1699500"/>
              </a:xfrm>
              <a:prstGeom prst="rect">
                <a:avLst/>
              </a:prstGeom>
              <a:solidFill>
                <a:srgbClr val="3F5378"/>
              </a:solidFill>
              <a:ln>
                <a:noFill/>
              </a:ln>
            </p:spPr>
            <p:txBody>
              <a:bodyPr wrap="square" lIns="91425" tIns="91425" rIns="91425" bIns="91425" anchor="ctr" anchorCtr="0">
                <a:noAutofit/>
              </a:bodyPr>
              <a:lstStyle/>
              <a:p>
                <a:pPr marL="0" lvl="0" indent="0" rtl="0">
                  <a:spcBef>
                    <a:spcPts val="0"/>
                  </a:spcBef>
                  <a:buNone/>
                </a:pPr>
                <a:endParaRPr/>
              </a:p>
            </p:txBody>
          </p:sp>
          <p:sp>
            <p:nvSpPr>
              <p:cNvPr id="161" name="Shape 161"/>
              <p:cNvSpPr/>
              <p:nvPr/>
            </p:nvSpPr>
            <p:spPr>
              <a:xfrm>
                <a:off x="4749366" y="330075"/>
                <a:ext cx="1699500" cy="1699500"/>
              </a:xfrm>
              <a:prstGeom prst="rtTriangle">
                <a:avLst/>
              </a:prstGeom>
              <a:solidFill>
                <a:srgbClr val="3F5378"/>
              </a:solidFill>
              <a:ln>
                <a:noFill/>
              </a:ln>
            </p:spPr>
            <p:txBody>
              <a:bodyPr wrap="square" lIns="91425" tIns="91425" rIns="91425" bIns="91425" anchor="ctr" anchorCtr="0">
                <a:noAutofit/>
              </a:bodyPr>
              <a:lstStyle/>
              <a:p>
                <a:pPr marL="0" lvl="0" indent="0">
                  <a:spcBef>
                    <a:spcPts val="0"/>
                  </a:spcBef>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297D53-1ECB-48F0-958B-7CEB62FEDAD3}" type="datetime1">
              <a:rPr lang="en-US" smtClean="0">
                <a:solidFill>
                  <a:prstClr val="black"/>
                </a:solidFill>
              </a:rPr>
              <a:pPr/>
              <a:t>8/22/2018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426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4730B-249F-40B3-A3FB-DDAB9C851217}" type="datetime1">
              <a:rPr lang="en-US" smtClean="0">
                <a:solidFill>
                  <a:prstClr val="black">
                    <a:tint val="75000"/>
                  </a:prstClr>
                </a:solidFill>
              </a:rPr>
              <a:pPr/>
              <a:t>8/22/2018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BDAA94-F65E-494A-878F-7240E85319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289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086551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202089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4505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8F96B0-E7F9-4B81-90C5-A16E99B7F5CF}" type="datetimeFigureOut">
              <a:rPr lang="en-US" smtClean="0"/>
              <a:t>8/22/2018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53FD6AD-7E6A-4730-8411-A121A01ED3DE}"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43787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CD54705-E2E0-4B23-9B4F-E9BCEE12C0F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8064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710133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293666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99834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334189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297D53-1ECB-48F0-958B-7CEB62FEDAD3}" type="datetime1">
              <a:rPr lang="en-US" smtClean="0">
                <a:solidFill>
                  <a:prstClr val="black"/>
                </a:solidFill>
              </a:rPr>
              <a:pPr/>
              <a:t>8/22/2018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9313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4730B-249F-40B3-A3FB-DDAB9C851217}" type="datetime1">
              <a:rPr lang="en-US" smtClean="0">
                <a:solidFill>
                  <a:prstClr val="black">
                    <a:tint val="75000"/>
                  </a:prstClr>
                </a:solidFill>
              </a:rPr>
              <a:pPr/>
              <a:t>8/22/2018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BDAA94-F65E-494A-878F-7240E85319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8143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900491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875916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68F96B0-E7F9-4B81-90C5-A16E99B7F5CF}" type="datetimeFigureOut">
              <a:rPr lang="en-US" smtClean="0"/>
              <a:t>8/22/2018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53FD6AD-7E6A-4730-8411-A121A01ED3DE}"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789204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813686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CD54705-E2E0-4B23-9B4F-E9BCEE12C0F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5831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340451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2845628"/>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9660739"/>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231517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297D53-1ECB-48F0-958B-7CEB62FEDAD3}" type="datetime1">
              <a:rPr lang="en-US" smtClean="0">
                <a:solidFill>
                  <a:prstClr val="black"/>
                </a:solidFill>
              </a:rPr>
              <a:pPr/>
              <a:t>8/22/2018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5628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4730B-249F-40B3-A3FB-DDAB9C851217}" type="datetime1">
              <a:rPr lang="en-US" smtClean="0">
                <a:solidFill>
                  <a:prstClr val="black">
                    <a:tint val="75000"/>
                  </a:prstClr>
                </a:solidFill>
              </a:rPr>
              <a:pPr/>
              <a:t>8/22/2018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BDAA94-F65E-494A-878F-7240E85319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6788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32693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8F96B0-E7F9-4B81-90C5-A16E99B7F5CF}" type="datetimeFigureOut">
              <a:rPr lang="en-US" smtClean="0"/>
              <a:t>8/22/2018</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53FD6AD-7E6A-4730-8411-A121A01ED3DE}"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168263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8260107"/>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9699047"/>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CD54705-E2E0-4B23-9B4F-E9BCEE12C0F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5579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8205961"/>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3744815"/>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2265822"/>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BC247-9ABA-42FE-897B-012C6E9ACEDB}"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FEA996-E39B-4ACE-A42C-B46A2DD208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646341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68F96B0-E7F9-4B81-90C5-A16E99B7F5CF}" type="datetimeFigureOut">
              <a:rPr lang="en-US" smtClean="0"/>
              <a:t>8/22/2018</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953FD6AD-7E6A-4730-8411-A121A01ED3DE}"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68F96B0-E7F9-4B81-90C5-A16E99B7F5CF}" type="datetimeFigureOut">
              <a:rPr lang="en-US" smtClean="0"/>
              <a:t>8/22/2018</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953FD6AD-7E6A-4730-8411-A121A01ED3DE}"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68F96B0-E7F9-4B81-90C5-A16E99B7F5CF}" type="datetimeFigureOut">
              <a:rPr lang="en-US" smtClean="0"/>
              <a:t>8/22/2018</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953FD6AD-7E6A-4730-8411-A121A01ED3D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68F96B0-E7F9-4B81-90C5-A16E99B7F5CF}" type="datetimeFigureOut">
              <a:rPr lang="en-US" smtClean="0"/>
              <a:t>8/22/2018</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53FD6AD-7E6A-4730-8411-A121A01ED3DE}"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68F96B0-E7F9-4B81-90C5-A16E99B7F5CF}" type="datetimeFigureOut">
              <a:rPr lang="en-US" smtClean="0"/>
              <a:t>8/22/2018</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53FD6AD-7E6A-4730-8411-A121A01ED3DE}"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68F96B0-E7F9-4B81-90C5-A16E99B7F5CF}" type="datetimeFigureOut">
              <a:rPr lang="en-US" smtClean="0"/>
              <a:t>8/22/2018</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53FD6AD-7E6A-4730-8411-A121A01ED3D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CAF3E-D591-4EA7-BB1A-781657115282}" type="datetime1">
              <a:rPr lang="en-US" smtClean="0">
                <a:solidFill>
                  <a:prstClr val="black">
                    <a:tint val="75000"/>
                  </a:prstClr>
                </a:solidFill>
              </a:rPr>
              <a:pPr/>
              <a:t>8/22/2018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87369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CAF3E-D591-4EA7-BB1A-781657115282}" type="datetime1">
              <a:rPr lang="en-US" smtClean="0">
                <a:solidFill>
                  <a:prstClr val="black">
                    <a:tint val="75000"/>
                  </a:prstClr>
                </a:solidFill>
              </a:rPr>
              <a:pPr/>
              <a:t>8/22/2018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0275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CAF3E-D591-4EA7-BB1A-781657115282}" type="datetime1">
              <a:rPr lang="en-US" smtClean="0">
                <a:solidFill>
                  <a:prstClr val="black">
                    <a:tint val="75000"/>
                  </a:prstClr>
                </a:solidFill>
              </a:rPr>
              <a:pPr/>
              <a:t>8/22/2018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9B87A-7972-433F-98CF-938360C9AF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271537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214423"/>
            <a:ext cx="8856984" cy="2934658"/>
          </a:xfrm>
        </p:spPr>
        <p:txBody>
          <a:bodyPr>
            <a:normAutofit/>
          </a:bodyPr>
          <a:lstStyle/>
          <a:p>
            <a:pPr algn="ctr"/>
            <a:r>
              <a:rPr lang="en-GB" dirty="0" smtClean="0">
                <a:solidFill>
                  <a:schemeClr val="tx1"/>
                </a:solidFill>
                <a:latin typeface="Times New Roman" panose="02020603050405020304" pitchFamily="18" charset="0"/>
                <a:cs typeface="Times New Roman" panose="02020603050405020304" pitchFamily="18" charset="0"/>
              </a:rPr>
              <a:t>CHUYÊN ĐỀ: </a:t>
            </a:r>
            <a:br>
              <a:rPr lang="en-GB" dirty="0" smtClean="0">
                <a:solidFill>
                  <a:schemeClr val="tx1"/>
                </a:solidFill>
                <a:latin typeface="Times New Roman" panose="02020603050405020304" pitchFamily="18" charset="0"/>
                <a:cs typeface="Times New Roman" panose="02020603050405020304" pitchFamily="18" charset="0"/>
              </a:rPr>
            </a:br>
            <a:r>
              <a:rPr lang="en-GB" dirty="0" smtClean="0">
                <a:solidFill>
                  <a:schemeClr val="tx1"/>
                </a:solidFill>
                <a:latin typeface="Times New Roman" panose="02020603050405020304" pitchFamily="18" charset="0"/>
                <a:cs typeface="Times New Roman" panose="02020603050405020304" pitchFamily="18" charset="0"/>
              </a:rPr>
              <a:t>CÁC KỸ NĂNG THAM VẤN HỌC ĐƯỜNG CƠ BẢN </a:t>
            </a:r>
            <a:endParaRPr lang="en-GB"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smtClean="0"/>
              <a:t>Tiếp xúc bằng ánh mắt </a:t>
            </a:r>
            <a:br>
              <a:rPr lang="en-US" sz="3600" b="1" smtClean="0"/>
            </a:br>
            <a:endParaRPr lang="vi-VN" sz="3600" b="1"/>
          </a:p>
        </p:txBody>
      </p:sp>
      <p:sp>
        <p:nvSpPr>
          <p:cNvPr id="3" name="Content Placeholder 2"/>
          <p:cNvSpPr>
            <a:spLocks noGrp="1"/>
          </p:cNvSpPr>
          <p:nvPr>
            <p:ph idx="1"/>
          </p:nvPr>
        </p:nvSpPr>
        <p:spPr>
          <a:xfrm>
            <a:off x="533400" y="1295400"/>
            <a:ext cx="8077200" cy="5029200"/>
          </a:xfrm>
        </p:spPr>
        <p:txBody>
          <a:bodyPr>
            <a:normAutofit fontScale="85000" lnSpcReduction="20000"/>
          </a:bodyPr>
          <a:lstStyle/>
          <a:p>
            <a:r>
              <a:rPr lang="en-US" smtClean="0"/>
              <a:t>Nhìn thẳng vào mắt HS, </a:t>
            </a:r>
            <a:r>
              <a:rPr lang="en-US" u="sng" smtClean="0"/>
              <a:t>không nhìn liên tục, xoi mói</a:t>
            </a:r>
            <a:r>
              <a:rPr lang="en-US" smtClean="0"/>
              <a:t>.</a:t>
            </a:r>
          </a:p>
          <a:p>
            <a:endParaRPr lang="en-US" smtClean="0"/>
          </a:p>
          <a:p>
            <a:r>
              <a:rPr lang="en-US" smtClean="0"/>
              <a:t>Thỉnh thoảng có thể nhìn đi chỗ khác,  </a:t>
            </a:r>
            <a:r>
              <a:rPr lang="en-US" u="sng" smtClean="0"/>
              <a:t>không  tránh ánh mắt</a:t>
            </a:r>
            <a:r>
              <a:rPr lang="en-US" smtClean="0"/>
              <a:t> của HS liên tục. </a:t>
            </a:r>
          </a:p>
          <a:p>
            <a:endParaRPr lang="en-US" smtClean="0"/>
          </a:p>
          <a:p>
            <a:r>
              <a:rPr lang="en-US" smtClean="0"/>
              <a:t>Cảm thấy HS không thoải khi nhìn vào mắt, có thể </a:t>
            </a:r>
            <a:r>
              <a:rPr lang="en-US" u="sng" smtClean="0"/>
              <a:t>nhìn xuống một chút </a:t>
            </a:r>
            <a:r>
              <a:rPr lang="en-US" smtClean="0"/>
              <a:t>nhưng vẫn phải thể hiện sự chú ý lắng nghe</a:t>
            </a:r>
          </a:p>
          <a:p>
            <a:endParaRPr lang="en-US" smtClean="0"/>
          </a:p>
          <a:p>
            <a:r>
              <a:rPr lang="en-US" smtClean="0"/>
              <a:t>Lưu ý về </a:t>
            </a:r>
            <a:r>
              <a:rPr lang="en-US" u="sng" smtClean="0"/>
              <a:t>giới tính/văn hoá</a:t>
            </a:r>
            <a:r>
              <a:rPr lang="en-US" smtClean="0"/>
              <a:t> trong khi tiếp xúc bằng ánh mắt với HS.</a:t>
            </a:r>
          </a:p>
          <a:p>
            <a:endParaRPr lang="en-US" smtClean="0"/>
          </a:p>
          <a:p>
            <a:r>
              <a:rPr lang="en-US" u="sng" smtClean="0"/>
              <a:t>Trao đổi </a:t>
            </a:r>
            <a:r>
              <a:rPr lang="en-US" smtClean="0"/>
              <a:t>với HS để tạo nên sự thoải mái.</a:t>
            </a:r>
            <a:endParaRPr lang="vi-VN" smtClean="0"/>
          </a:p>
          <a:p>
            <a:endParaRPr lang="vi-VN"/>
          </a:p>
        </p:txBody>
      </p:sp>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89049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smtClean="0"/>
              <a:t>Vị trí thân thể và khoảng cách</a:t>
            </a:r>
            <a:br>
              <a:rPr lang="en-US" sz="3600" b="1" smtClean="0"/>
            </a:br>
            <a:endParaRPr lang="vi-VN" sz="3600" b="1"/>
          </a:p>
        </p:txBody>
      </p:sp>
      <p:sp>
        <p:nvSpPr>
          <p:cNvPr id="3" name="Content Placeholder 2"/>
          <p:cNvSpPr>
            <a:spLocks noGrp="1"/>
          </p:cNvSpPr>
          <p:nvPr>
            <p:ph idx="1"/>
          </p:nvPr>
        </p:nvSpPr>
        <p:spPr>
          <a:xfrm>
            <a:off x="609600" y="1143000"/>
            <a:ext cx="8001000" cy="5715000"/>
          </a:xfrm>
        </p:spPr>
        <p:txBody>
          <a:bodyPr>
            <a:normAutofit fontScale="85000" lnSpcReduction="20000"/>
          </a:bodyPr>
          <a:lstStyle/>
          <a:p>
            <a:r>
              <a:rPr lang="en-US" smtClean="0"/>
              <a:t>Ngồi thẳng, </a:t>
            </a:r>
            <a:r>
              <a:rPr lang="en-US" u="sng" smtClean="0"/>
              <a:t>đầu</a:t>
            </a:r>
            <a:r>
              <a:rPr lang="en-US" smtClean="0"/>
              <a:t> nghiêng hướng về phía HS. </a:t>
            </a:r>
          </a:p>
          <a:p>
            <a:endParaRPr lang="en-US" smtClean="0"/>
          </a:p>
          <a:p>
            <a:r>
              <a:rPr lang="en-US" smtClean="0"/>
              <a:t>Ngả nhẹ </a:t>
            </a:r>
            <a:r>
              <a:rPr lang="en-US" u="sng" smtClean="0"/>
              <a:t>người</a:t>
            </a:r>
            <a:r>
              <a:rPr lang="en-US" smtClean="0"/>
              <a:t> ra phía sau ghế nhưng không nên ngồi tựa sát vào ghế. </a:t>
            </a:r>
          </a:p>
          <a:p>
            <a:endParaRPr lang="en-US" smtClean="0"/>
          </a:p>
          <a:p>
            <a:r>
              <a:rPr lang="en-US" u="sng" smtClean="0"/>
              <a:t>Hai tay </a:t>
            </a:r>
            <a:r>
              <a:rPr lang="en-US" smtClean="0"/>
              <a:t>để lên đùi, hoặc nắm khẽ vào nhau, hoặc cử động hai tay với tốc độ vừa phải.  </a:t>
            </a:r>
          </a:p>
          <a:p>
            <a:endParaRPr lang="en-US" smtClean="0"/>
          </a:p>
          <a:p>
            <a:r>
              <a:rPr lang="en-US" u="sng" smtClean="0"/>
              <a:t>Không nên khoanh tay trước ngực</a:t>
            </a:r>
            <a:r>
              <a:rPr lang="en-US" smtClean="0"/>
              <a:t>. </a:t>
            </a:r>
          </a:p>
          <a:p>
            <a:endParaRPr lang="en-US" smtClean="0"/>
          </a:p>
          <a:p>
            <a:r>
              <a:rPr lang="en-US" smtClean="0"/>
              <a:t>Nếu cảm thấy không thoải mái: </a:t>
            </a:r>
            <a:r>
              <a:rPr lang="en-US" u="sng" smtClean="0"/>
              <a:t>trao đổi, ra ngoài, chuẩn bị lại</a:t>
            </a:r>
            <a:r>
              <a:rPr lang="en-US" smtClean="0"/>
              <a:t>.</a:t>
            </a:r>
          </a:p>
          <a:p>
            <a:endParaRPr lang="en-US" smtClean="0"/>
          </a:p>
          <a:p>
            <a:r>
              <a:rPr lang="en-US" smtClean="0"/>
              <a:t>…</a:t>
            </a:r>
            <a:endParaRPr lang="vi-VN" smtClean="0"/>
          </a:p>
          <a:p>
            <a:endParaRPr lang="vi-VN"/>
          </a:p>
        </p:txBody>
      </p:sp>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4955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smtClean="0"/>
              <a:t>Va chạm</a:t>
            </a:r>
          </a:p>
        </p:txBody>
      </p:sp>
      <p:sp>
        <p:nvSpPr>
          <p:cNvPr id="3" name="Content Placeholder 2"/>
          <p:cNvSpPr>
            <a:spLocks noGrp="1"/>
          </p:cNvSpPr>
          <p:nvPr>
            <p:ph idx="1"/>
          </p:nvPr>
        </p:nvSpPr>
        <p:spPr/>
        <p:txBody>
          <a:bodyPr>
            <a:normAutofit/>
          </a:bodyPr>
          <a:lstStyle/>
          <a:p>
            <a:r>
              <a:rPr lang="en-US" u="sng" smtClean="0"/>
              <a:t>Có thể nắm tay, vỗ vai HS</a:t>
            </a:r>
            <a:r>
              <a:rPr lang="en-US" smtClean="0"/>
              <a:t>, nhưng </a:t>
            </a:r>
            <a:r>
              <a:rPr lang="en-US" u="sng" smtClean="0"/>
              <a:t>phải chú ý phản ứng </a:t>
            </a:r>
            <a:r>
              <a:rPr lang="en-US" smtClean="0"/>
              <a:t>của HS sau khi va chạm (giới tính, tuổi,…) </a:t>
            </a:r>
          </a:p>
          <a:p>
            <a:endParaRPr lang="en-US" smtClean="0"/>
          </a:p>
          <a:p>
            <a:r>
              <a:rPr lang="en-US" u="sng" smtClean="0"/>
              <a:t>Va chạm- có thể coi như là biểu hiện của thiếu tôn trọng, kích thích những hành vi không mong đợi</a:t>
            </a:r>
            <a:endParaRPr lang="vi-VN" u="sng"/>
          </a:p>
        </p:txBody>
      </p:sp>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321451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smtClean="0"/>
              <a:t>Im lặng tích cực</a:t>
            </a:r>
            <a:br>
              <a:rPr lang="en-US" sz="3600" b="1" smtClean="0"/>
            </a:br>
            <a:endParaRPr lang="vi-VN" sz="3600" b="1"/>
          </a:p>
        </p:txBody>
      </p:sp>
      <p:sp>
        <p:nvSpPr>
          <p:cNvPr id="3" name="Content Placeholder 2"/>
          <p:cNvSpPr>
            <a:spLocks noGrp="1"/>
          </p:cNvSpPr>
          <p:nvPr>
            <p:ph idx="1"/>
          </p:nvPr>
        </p:nvSpPr>
        <p:spPr>
          <a:xfrm>
            <a:off x="762000" y="1600200"/>
            <a:ext cx="7848600" cy="5029200"/>
          </a:xfrm>
        </p:spPr>
        <p:txBody>
          <a:bodyPr>
            <a:normAutofit fontScale="92500" lnSpcReduction="20000"/>
          </a:bodyPr>
          <a:lstStyle/>
          <a:p>
            <a:r>
              <a:rPr lang="en-US" smtClean="0"/>
              <a:t>Những khoảng im lặng trong quá trình trao đổi giữa HS là </a:t>
            </a:r>
            <a:r>
              <a:rPr lang="en-US" u="sng" smtClean="0"/>
              <a:t>cần thiết</a:t>
            </a:r>
            <a:r>
              <a:rPr lang="en-US" smtClean="0"/>
              <a:t>. </a:t>
            </a:r>
          </a:p>
          <a:p>
            <a:endParaRPr lang="en-US" smtClean="0"/>
          </a:p>
          <a:p>
            <a:r>
              <a:rPr lang="en-US" smtClean="0"/>
              <a:t>Đối với HS: Im lặng </a:t>
            </a:r>
            <a:r>
              <a:rPr lang="en-US" u="sng" smtClean="0"/>
              <a:t>để HS tự suy nghĩ, sắp xếp lại những sự kiện</a:t>
            </a:r>
            <a:r>
              <a:rPr lang="en-US" smtClean="0"/>
              <a:t>, vấn đề cần trình bày.</a:t>
            </a:r>
          </a:p>
          <a:p>
            <a:endParaRPr lang="en-US" smtClean="0"/>
          </a:p>
          <a:p>
            <a:r>
              <a:rPr lang="en-US" smtClean="0"/>
              <a:t>Đối với CV TVHĐ: Im lặng  giúp </a:t>
            </a:r>
            <a:r>
              <a:rPr lang="en-US" u="sng" smtClean="0"/>
              <a:t>sắp xếp, tóm tắt lại những vấn đề HS đã nói</a:t>
            </a:r>
            <a:r>
              <a:rPr lang="en-US" smtClean="0"/>
              <a:t>. </a:t>
            </a:r>
          </a:p>
          <a:p>
            <a:endParaRPr lang="en-US" smtClean="0"/>
          </a:p>
          <a:p>
            <a:r>
              <a:rPr lang="en-US" smtClean="0"/>
              <a:t>Khi có sự im lặng  thường </a:t>
            </a:r>
            <a:r>
              <a:rPr lang="en-US" u="sng" smtClean="0"/>
              <a:t>cố gắng để HS bắt đầu trước</a:t>
            </a:r>
            <a:r>
              <a:rPr lang="en-US" smtClean="0"/>
              <a:t>.</a:t>
            </a:r>
            <a:endParaRPr lang="vi-VN" smtClean="0"/>
          </a:p>
          <a:p>
            <a:endParaRPr lang="vi-VN"/>
          </a:p>
        </p:txBody>
      </p:sp>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13</a:t>
            </a:fld>
            <a:endParaRPr lang="en-US" dirty="0">
              <a:solidFill>
                <a:prstClr val="black">
                  <a:tint val="75000"/>
                </a:prstClr>
              </a:solidFill>
            </a:endParaRPr>
          </a:p>
        </p:txBody>
      </p:sp>
      <p:pic>
        <p:nvPicPr>
          <p:cNvPr id="30722" name="Picture 2" descr="http://www.ccmaine.org/images/Substance%20Abuse/counseling-services-2.jpg"/>
          <p:cNvPicPr>
            <a:picLocks noChangeAspect="1" noChangeArrowheads="1"/>
          </p:cNvPicPr>
          <p:nvPr/>
        </p:nvPicPr>
        <p:blipFill>
          <a:blip r:embed="rId2" cstate="print"/>
          <a:srcRect/>
          <a:stretch>
            <a:fillRect/>
          </a:stretch>
        </p:blipFill>
        <p:spPr bwMode="auto">
          <a:xfrm>
            <a:off x="7084686" y="152400"/>
            <a:ext cx="1840286" cy="1371600"/>
          </a:xfrm>
          <a:prstGeom prst="rect">
            <a:avLst/>
          </a:prstGeom>
          <a:noFill/>
        </p:spPr>
      </p:pic>
    </p:spTree>
    <p:extLst>
      <p:ext uri="{BB962C8B-B14F-4D97-AF65-F5344CB8AC3E}">
        <p14:creationId xmlns:p14="http://schemas.microsoft.com/office/powerpoint/2010/main" val="7325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6629400" cy="1143000"/>
          </a:xfrm>
        </p:spPr>
        <p:txBody>
          <a:bodyPr>
            <a:normAutofit/>
          </a:bodyPr>
          <a:lstStyle/>
          <a:p>
            <a:pPr algn="l"/>
            <a:r>
              <a:rPr lang="en-US" sz="4000" b="1" smtClean="0"/>
              <a:t>Giọng nói</a:t>
            </a:r>
          </a:p>
        </p:txBody>
      </p:sp>
      <p:sp>
        <p:nvSpPr>
          <p:cNvPr id="3" name="Content Placeholder 2"/>
          <p:cNvSpPr>
            <a:spLocks noGrp="1"/>
          </p:cNvSpPr>
          <p:nvPr>
            <p:ph idx="1"/>
          </p:nvPr>
        </p:nvSpPr>
        <p:spPr>
          <a:xfrm>
            <a:off x="685800" y="1295400"/>
            <a:ext cx="7924800" cy="5181600"/>
          </a:xfrm>
        </p:spPr>
        <p:txBody>
          <a:bodyPr>
            <a:normAutofit fontScale="92500" lnSpcReduction="10000"/>
          </a:bodyPr>
          <a:lstStyle/>
          <a:p>
            <a:r>
              <a:rPr lang="en-US" smtClean="0"/>
              <a:t>Giọng nói </a:t>
            </a:r>
            <a:r>
              <a:rPr lang="en-US" u="sng" smtClean="0"/>
              <a:t>không quá to, không quá nhỏ</a:t>
            </a:r>
            <a:r>
              <a:rPr lang="en-US" smtClean="0"/>
              <a:t>. </a:t>
            </a:r>
          </a:p>
          <a:p>
            <a:endParaRPr lang="en-US" smtClean="0"/>
          </a:p>
          <a:p>
            <a:r>
              <a:rPr lang="en-US" smtClean="0"/>
              <a:t>Nói </a:t>
            </a:r>
            <a:r>
              <a:rPr lang="en-US" u="sng" smtClean="0"/>
              <a:t>chưa đúng âm/tiếng địa phương </a:t>
            </a:r>
            <a:r>
              <a:rPr lang="en-US" smtClean="0"/>
              <a:t>cần lưu ý chỉnh sửa (ghi lại giọng nói của mình để có những điều chỉnh phù hợp)</a:t>
            </a:r>
          </a:p>
          <a:p>
            <a:endParaRPr lang="en-US" smtClean="0"/>
          </a:p>
          <a:p>
            <a:r>
              <a:rPr lang="en-US" smtClean="0"/>
              <a:t>Khi HS khó nghe: Tăng cao giọng,  trao đổi- chỉnh vị trí, …</a:t>
            </a:r>
          </a:p>
          <a:p>
            <a:endParaRPr lang="en-US" smtClean="0"/>
          </a:p>
          <a:p>
            <a:r>
              <a:rPr lang="en-US" smtClean="0"/>
              <a:t> </a:t>
            </a:r>
            <a:endParaRPr lang="vi-VN" smtClean="0"/>
          </a:p>
          <a:p>
            <a:endParaRPr lang="vi-VN"/>
          </a:p>
        </p:txBody>
      </p:sp>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858142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6629400" cy="1143000"/>
          </a:xfrm>
        </p:spPr>
        <p:txBody>
          <a:bodyPr>
            <a:noAutofit/>
          </a:bodyPr>
          <a:lstStyle/>
          <a:p>
            <a:pPr algn="l"/>
            <a:r>
              <a:rPr lang="en-US" sz="2800" b="1" smtClean="0"/>
              <a:t>Biểu hiện khuôn mặt &amp; các ngữ điệu khác</a:t>
            </a:r>
            <a:br>
              <a:rPr lang="en-US" sz="2800" b="1" smtClean="0"/>
            </a:br>
            <a:endParaRPr lang="vi-VN" sz="2800" b="1"/>
          </a:p>
        </p:txBody>
      </p:sp>
      <p:sp>
        <p:nvSpPr>
          <p:cNvPr id="3" name="Content Placeholder 2"/>
          <p:cNvSpPr>
            <a:spLocks noGrp="1"/>
          </p:cNvSpPr>
          <p:nvPr>
            <p:ph idx="1"/>
          </p:nvPr>
        </p:nvSpPr>
        <p:spPr>
          <a:xfrm>
            <a:off x="685800" y="1143000"/>
            <a:ext cx="7848600" cy="5257800"/>
          </a:xfrm>
        </p:spPr>
        <p:txBody>
          <a:bodyPr>
            <a:noAutofit/>
          </a:bodyPr>
          <a:lstStyle/>
          <a:p>
            <a:pPr algn="just"/>
            <a:r>
              <a:rPr lang="en-US" sz="2800" smtClean="0"/>
              <a:t>Biểu hiện của khuôn mặt là </a:t>
            </a:r>
            <a:r>
              <a:rPr lang="en-US" sz="2800" u="sng" smtClean="0"/>
              <a:t>phương tiện chuyển tải xúc cảm chân thực </a:t>
            </a:r>
            <a:r>
              <a:rPr lang="en-US" sz="2800" smtClean="0"/>
              <a:t>của chuyên viên TVHĐ đến HS</a:t>
            </a:r>
          </a:p>
          <a:p>
            <a:pPr algn="just"/>
            <a:endParaRPr lang="en-US" sz="1400" smtClean="0"/>
          </a:p>
          <a:p>
            <a:pPr algn="just"/>
            <a:r>
              <a:rPr lang="en-US" sz="2800" u="sng" smtClean="0"/>
              <a:t>Khuôn mặt luôn hướng về phía HS</a:t>
            </a:r>
          </a:p>
          <a:p>
            <a:pPr algn="just"/>
            <a:endParaRPr lang="en-US" sz="1400" smtClean="0"/>
          </a:p>
          <a:p>
            <a:pPr algn="just"/>
            <a:r>
              <a:rPr lang="en-US" sz="2800" u="sng" smtClean="0"/>
              <a:t>Thống nhất giữa xúc cảm tình cảm và biểu hiện ra bên ngoài</a:t>
            </a:r>
            <a:r>
              <a:rPr lang="en-US" sz="2800" smtClean="0"/>
              <a:t>. </a:t>
            </a:r>
          </a:p>
          <a:p>
            <a:pPr algn="just"/>
            <a:endParaRPr lang="en-US" sz="1200" smtClean="0"/>
          </a:p>
          <a:p>
            <a:pPr algn="just">
              <a:buNone/>
            </a:pPr>
            <a:r>
              <a:rPr lang="en-US" sz="2800" smtClean="0"/>
              <a:t>	</a:t>
            </a:r>
            <a:r>
              <a:rPr lang="en-US" sz="2400" smtClean="0"/>
              <a:t>Ví dụ: Khi HS nói “Em rất buồn”, chuyên viên TVHĐ đáp lại “Cô biết, ở vào vị trí của em thì ai cũng buồn” nhưng mỉm cười và quay mặt đi chỗ khác.</a:t>
            </a:r>
            <a:endParaRPr lang="vi-VN" sz="2800" smtClean="0"/>
          </a:p>
          <a:p>
            <a:pPr algn="just"/>
            <a:endParaRPr lang="vi-VN" sz="2800"/>
          </a:p>
        </p:txBody>
      </p:sp>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961076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1A4DAAF-9CA9-45BC-AAFA-4829D91D692B}" type="slidenum">
              <a:rPr lang="en-US" sz="1400">
                <a:solidFill>
                  <a:prstClr val="black"/>
                </a:solidFill>
              </a:rPr>
              <a:pPr algn="r"/>
              <a:t>16</a:t>
            </a:fld>
            <a:endParaRPr lang="en-US" sz="1400">
              <a:solidFill>
                <a:prstClr val="black"/>
              </a:solidFill>
            </a:endParaRPr>
          </a:p>
        </p:txBody>
      </p:sp>
      <p:sp>
        <p:nvSpPr>
          <p:cNvPr id="24579" name="Rectangle 2"/>
          <p:cNvSpPr>
            <a:spLocks noGrp="1" noChangeArrowheads="1"/>
          </p:cNvSpPr>
          <p:nvPr>
            <p:ph type="title" idx="4294967295"/>
          </p:nvPr>
        </p:nvSpPr>
        <p:spPr>
          <a:xfrm>
            <a:off x="0" y="0"/>
            <a:ext cx="6858000" cy="1295400"/>
          </a:xfrm>
        </p:spPr>
        <p:txBody>
          <a:bodyPr>
            <a:normAutofit/>
          </a:bodyPr>
          <a:lstStyle/>
          <a:p>
            <a:pPr eaLnBrk="1" hangingPunct="1"/>
            <a:r>
              <a:rPr lang="en-US" sz="4000" b="1" smtClean="0"/>
              <a:t>KHÔNG NÊN</a:t>
            </a:r>
            <a:endParaRPr lang="en-US" sz="4800" b="1" smtClean="0"/>
          </a:p>
        </p:txBody>
      </p:sp>
      <p:sp>
        <p:nvSpPr>
          <p:cNvPr id="180230" name="Text Box 6"/>
          <p:cNvSpPr txBox="1">
            <a:spLocks noChangeArrowheads="1"/>
          </p:cNvSpPr>
          <p:nvPr/>
        </p:nvSpPr>
        <p:spPr bwMode="auto">
          <a:xfrm>
            <a:off x="533400" y="1371600"/>
            <a:ext cx="7696200" cy="5709255"/>
          </a:xfrm>
          <a:prstGeom prst="rect">
            <a:avLst/>
          </a:prstGeom>
          <a:noFill/>
          <a:ln w="9525">
            <a:noFill/>
            <a:miter lim="800000"/>
            <a:headEnd/>
            <a:tailEnd/>
          </a:ln>
        </p:spPr>
        <p:txBody>
          <a:bodyPr wrap="square">
            <a:spAutoFit/>
          </a:bodyPr>
          <a:lstStyle/>
          <a:p>
            <a:pPr marL="457200" indent="-457200">
              <a:buFont typeface="Arial" pitchFamily="34" charset="0"/>
              <a:buChar char="•"/>
            </a:pPr>
            <a:r>
              <a:rPr lang="en-US" sz="2800">
                <a:solidFill>
                  <a:srgbClr val="000066"/>
                </a:solidFill>
                <a:cs typeface="Arial" charset="0"/>
              </a:rPr>
              <a:t>Khoanh </a:t>
            </a:r>
            <a:r>
              <a:rPr lang="en-US" sz="2800" smtClean="0">
                <a:solidFill>
                  <a:srgbClr val="000066"/>
                </a:solidFill>
                <a:cs typeface="Arial" charset="0"/>
              </a:rPr>
              <a:t>tay, ngáp hay tỏ ra thờ ơ, làm việc riêng, xao nhẵng,…</a:t>
            </a:r>
          </a:p>
          <a:p>
            <a:pPr marL="457200" indent="-457200">
              <a:buFont typeface="Arial" pitchFamily="34" charset="0"/>
              <a:buChar char="•"/>
            </a:pPr>
            <a:endParaRPr lang="en-US" sz="2800" smtClean="0">
              <a:solidFill>
                <a:srgbClr val="000066"/>
              </a:solidFill>
              <a:cs typeface="Arial" charset="0"/>
            </a:endParaRPr>
          </a:p>
          <a:p>
            <a:pPr marL="342900" indent="-342900">
              <a:buFont typeface="Arial" pitchFamily="34" charset="0"/>
              <a:buChar char="•"/>
            </a:pPr>
            <a:r>
              <a:rPr lang="en-US" sz="2800" smtClean="0">
                <a:solidFill>
                  <a:srgbClr val="000066"/>
                </a:solidFill>
                <a:cs typeface="Arial" charset="0"/>
              </a:rPr>
              <a:t>Đưa </a:t>
            </a:r>
            <a:r>
              <a:rPr lang="en-US" sz="2800">
                <a:solidFill>
                  <a:srgbClr val="000066"/>
                </a:solidFill>
                <a:cs typeface="Arial" charset="0"/>
              </a:rPr>
              <a:t>ra </a:t>
            </a:r>
            <a:r>
              <a:rPr lang="en-US" sz="2800" smtClean="0">
                <a:solidFill>
                  <a:srgbClr val="000066"/>
                </a:solidFill>
                <a:cs typeface="Arial" charset="0"/>
              </a:rPr>
              <a:t>nhiều lời khuyên, rao giảng đạo đức</a:t>
            </a:r>
          </a:p>
          <a:p>
            <a:pPr marL="342900" indent="-342900">
              <a:buFont typeface="Arial" pitchFamily="34" charset="0"/>
              <a:buChar char="•"/>
            </a:pPr>
            <a:endParaRPr lang="en-US" sz="1600" smtClean="0">
              <a:solidFill>
                <a:srgbClr val="000066"/>
              </a:solidFill>
              <a:cs typeface="Arial" charset="0"/>
            </a:endParaRPr>
          </a:p>
          <a:p>
            <a:pPr marL="342900" indent="-342900">
              <a:spcBef>
                <a:spcPct val="50000"/>
              </a:spcBef>
              <a:buFont typeface="Arial" pitchFamily="34" charset="0"/>
              <a:buChar char="•"/>
            </a:pPr>
            <a:r>
              <a:rPr lang="en-US" sz="2800" smtClean="0">
                <a:solidFill>
                  <a:srgbClr val="000066"/>
                </a:solidFill>
                <a:cs typeface="Arial" charset="0"/>
              </a:rPr>
              <a:t>Khiển trách, ngắt lời, phán xét, đổi lỗi, hạ thấp, đe dọa,</a:t>
            </a:r>
          </a:p>
          <a:p>
            <a:pPr marL="342900" indent="-342900">
              <a:spcBef>
                <a:spcPct val="50000"/>
              </a:spcBef>
              <a:buFont typeface="Arial" pitchFamily="34" charset="0"/>
              <a:buChar char="•"/>
            </a:pPr>
            <a:r>
              <a:rPr lang="en-US" sz="2800" smtClean="0">
                <a:solidFill>
                  <a:srgbClr val="000066"/>
                </a:solidFill>
                <a:cs typeface="Arial" charset="0"/>
              </a:rPr>
              <a:t>Thương cảm/đồng cảm, đồng tình</a:t>
            </a:r>
          </a:p>
          <a:p>
            <a:pPr marL="342900" indent="-342900">
              <a:spcBef>
                <a:spcPct val="50000"/>
              </a:spcBef>
              <a:buFont typeface="Arial" pitchFamily="34" charset="0"/>
              <a:buChar char="•"/>
            </a:pPr>
            <a:r>
              <a:rPr lang="en-US" sz="2800" smtClean="0">
                <a:solidFill>
                  <a:srgbClr val="000066"/>
                </a:solidFill>
                <a:cs typeface="Arial" charset="0"/>
              </a:rPr>
              <a:t>…</a:t>
            </a:r>
          </a:p>
          <a:p>
            <a:pPr marL="342900" indent="-342900">
              <a:spcBef>
                <a:spcPct val="50000"/>
              </a:spcBef>
              <a:buFont typeface="Arial" pitchFamily="34" charset="0"/>
              <a:buChar char="•"/>
            </a:pPr>
            <a:endParaRPr lang="en-US">
              <a:solidFill>
                <a:prstClr val="black"/>
              </a:solidFill>
              <a:cs typeface="Arial" charset="0"/>
            </a:endParaRPr>
          </a:p>
          <a:p>
            <a:pPr marL="342900" indent="-342900"/>
            <a:r>
              <a:rPr lang="en-US" sz="2000" smtClean="0">
                <a:solidFill>
                  <a:prstClr val="black"/>
                </a:solidFill>
                <a:cs typeface="Arial" charset="0"/>
              </a:rPr>
              <a:t>    </a:t>
            </a:r>
            <a:endParaRPr lang="en-US" sz="2400">
              <a:solidFill>
                <a:srgbClr val="000066"/>
              </a:solidFill>
              <a:cs typeface="Arial" charset="0"/>
            </a:endParaRPr>
          </a:p>
          <a:p>
            <a:pPr marL="342900" indent="-342900">
              <a:spcBef>
                <a:spcPct val="50000"/>
              </a:spcBef>
            </a:pPr>
            <a:endParaRPr lang="en-US" sz="2400">
              <a:solidFill>
                <a:srgbClr val="000066"/>
              </a:solidFill>
              <a:cs typeface="Arial" charset="0"/>
            </a:endParaRPr>
          </a:p>
        </p:txBody>
      </p:sp>
      <p:sp>
        <p:nvSpPr>
          <p:cNvPr id="24585" name="Text Box 12"/>
          <p:cNvSpPr txBox="1">
            <a:spLocks noChangeArrowheads="1"/>
          </p:cNvSpPr>
          <p:nvPr/>
        </p:nvSpPr>
        <p:spPr bwMode="auto">
          <a:xfrm>
            <a:off x="5486400" y="1219200"/>
            <a:ext cx="3048000" cy="366713"/>
          </a:xfrm>
          <a:prstGeom prst="rect">
            <a:avLst/>
          </a:prstGeom>
          <a:noFill/>
          <a:ln w="9525">
            <a:noFill/>
            <a:miter lim="800000"/>
            <a:headEnd/>
            <a:tailEnd/>
          </a:ln>
        </p:spPr>
        <p:txBody>
          <a:bodyPr>
            <a:spAutoFit/>
          </a:bodyPr>
          <a:lstStyle/>
          <a:p>
            <a:pPr>
              <a:spcBef>
                <a:spcPct val="50000"/>
              </a:spcBef>
            </a:pPr>
            <a:endParaRPr lang="vi-VN">
              <a:solidFill>
                <a:prstClr val="black"/>
              </a:solidFill>
              <a:cs typeface="Arial" charset="0"/>
            </a:endParaRPr>
          </a:p>
        </p:txBody>
      </p:sp>
      <p:pic>
        <p:nvPicPr>
          <p:cNvPr id="7" name="Picture 2" descr="http://www.vatgia.com/pictures_fullsize/ott1364183564.png"/>
          <p:cNvPicPr>
            <a:picLocks noChangeAspect="1" noChangeArrowheads="1"/>
          </p:cNvPicPr>
          <p:nvPr/>
        </p:nvPicPr>
        <p:blipFill>
          <a:blip r:embed="rId3" cstate="print"/>
          <a:srcRect/>
          <a:stretch>
            <a:fillRect/>
          </a:stretch>
        </p:blipFill>
        <p:spPr bwMode="auto">
          <a:xfrm>
            <a:off x="7467600" y="0"/>
            <a:ext cx="1331903" cy="1287837"/>
          </a:xfrm>
          <a:prstGeom prst="rect">
            <a:avLst/>
          </a:prstGeom>
          <a:noFill/>
        </p:spPr>
      </p:pic>
    </p:spTree>
    <p:extLst>
      <p:ext uri="{BB962C8B-B14F-4D97-AF65-F5344CB8AC3E}">
        <p14:creationId xmlns:p14="http://schemas.microsoft.com/office/powerpoint/2010/main" val="14431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230">
                                            <p:txEl>
                                              <p:pRg st="0" end="0"/>
                                            </p:txEl>
                                          </p:spTgt>
                                        </p:tgtEl>
                                        <p:attrNameLst>
                                          <p:attrName>style.visibility</p:attrName>
                                        </p:attrNameLst>
                                      </p:cBhvr>
                                      <p:to>
                                        <p:strVal val="visible"/>
                                      </p:to>
                                    </p:set>
                                    <p:animEffect transition="in" filter="fade">
                                      <p:cBhvr>
                                        <p:cTn id="7" dur="2000"/>
                                        <p:tgtEl>
                                          <p:spTgt spid="180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0230">
                                            <p:txEl>
                                              <p:pRg st="2" end="2"/>
                                            </p:txEl>
                                          </p:spTgt>
                                        </p:tgtEl>
                                        <p:attrNameLst>
                                          <p:attrName>style.visibility</p:attrName>
                                        </p:attrNameLst>
                                      </p:cBhvr>
                                      <p:to>
                                        <p:strVal val="visible"/>
                                      </p:to>
                                    </p:set>
                                    <p:animEffect transition="in" filter="fade">
                                      <p:cBhvr>
                                        <p:cTn id="12" dur="2000"/>
                                        <p:tgtEl>
                                          <p:spTgt spid="1802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0230">
                                            <p:txEl>
                                              <p:pRg st="4" end="4"/>
                                            </p:txEl>
                                          </p:spTgt>
                                        </p:tgtEl>
                                        <p:attrNameLst>
                                          <p:attrName>style.visibility</p:attrName>
                                        </p:attrNameLst>
                                      </p:cBhvr>
                                      <p:to>
                                        <p:strVal val="visible"/>
                                      </p:to>
                                    </p:set>
                                    <p:animEffect transition="in" filter="fade">
                                      <p:cBhvr>
                                        <p:cTn id="17" dur="2000"/>
                                        <p:tgtEl>
                                          <p:spTgt spid="18023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0230">
                                            <p:txEl>
                                              <p:pRg st="5" end="5"/>
                                            </p:txEl>
                                          </p:spTgt>
                                        </p:tgtEl>
                                        <p:attrNameLst>
                                          <p:attrName>style.visibility</p:attrName>
                                        </p:attrNameLst>
                                      </p:cBhvr>
                                      <p:to>
                                        <p:strVal val="visible"/>
                                      </p:to>
                                    </p:set>
                                    <p:animEffect transition="in" filter="fade">
                                      <p:cBhvr>
                                        <p:cTn id="22" dur="2000"/>
                                        <p:tgtEl>
                                          <p:spTgt spid="18023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0230">
                                            <p:txEl>
                                              <p:pRg st="6" end="6"/>
                                            </p:txEl>
                                          </p:spTgt>
                                        </p:tgtEl>
                                        <p:attrNameLst>
                                          <p:attrName>style.visibility</p:attrName>
                                        </p:attrNameLst>
                                      </p:cBhvr>
                                      <p:to>
                                        <p:strVal val="visible"/>
                                      </p:to>
                                    </p:set>
                                    <p:animEffect transition="in" filter="fade">
                                      <p:cBhvr>
                                        <p:cTn id="27" dur="2000"/>
                                        <p:tgtEl>
                                          <p:spTgt spid="18023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0230">
                                            <p:txEl>
                                              <p:pRg st="8" end="8"/>
                                            </p:txEl>
                                          </p:spTgt>
                                        </p:tgtEl>
                                        <p:attrNameLst>
                                          <p:attrName>style.visibility</p:attrName>
                                        </p:attrNameLst>
                                      </p:cBhvr>
                                      <p:to>
                                        <p:strVal val="visible"/>
                                      </p:to>
                                    </p:set>
                                    <p:animEffect transition="in" filter="fade">
                                      <p:cBhvr>
                                        <p:cTn id="32" dur="2000"/>
                                        <p:tgtEl>
                                          <p:spTgt spid="1802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2057400" y="1295400"/>
            <a:ext cx="6553200" cy="4525963"/>
          </a:xfrm>
        </p:spPr>
        <p:txBody>
          <a:bodyPr/>
          <a:lstStyle/>
          <a:p>
            <a:pPr>
              <a:buNone/>
            </a:pPr>
            <a:r>
              <a:rPr lang="en-US" b="1" smtClean="0"/>
              <a:t>Trải nghiệm ca</a:t>
            </a:r>
          </a:p>
          <a:p>
            <a:pPr>
              <a:buNone/>
            </a:pPr>
            <a:endParaRPr lang="en-US" smtClean="0"/>
          </a:p>
          <a:p>
            <a:pPr>
              <a:buNone/>
            </a:pPr>
            <a:endParaRPr lang="vi-VN"/>
          </a:p>
        </p:txBody>
      </p:sp>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17</a:t>
            </a:fld>
            <a:endParaRPr lang="en-US" dirty="0">
              <a:solidFill>
                <a:prstClr val="black">
                  <a:tint val="75000"/>
                </a:prstClr>
              </a:solidFill>
            </a:endParaRPr>
          </a:p>
        </p:txBody>
      </p:sp>
      <p:pic>
        <p:nvPicPr>
          <p:cNvPr id="5" name="Picture 2" descr="http://www.mclennan.edu/counseling/images/counseling.jpg"/>
          <p:cNvPicPr>
            <a:picLocks noChangeAspect="1" noChangeArrowheads="1"/>
          </p:cNvPicPr>
          <p:nvPr/>
        </p:nvPicPr>
        <p:blipFill>
          <a:blip r:embed="rId2" cstate="print"/>
          <a:srcRect/>
          <a:stretch>
            <a:fillRect/>
          </a:stretch>
        </p:blipFill>
        <p:spPr bwMode="auto">
          <a:xfrm>
            <a:off x="1219200" y="2286000"/>
            <a:ext cx="6210439" cy="3341218"/>
          </a:xfrm>
          <a:prstGeom prst="rect">
            <a:avLst/>
          </a:prstGeom>
          <a:noFill/>
        </p:spPr>
      </p:pic>
    </p:spTree>
    <p:extLst>
      <p:ext uri="{BB962C8B-B14F-4D97-AF65-F5344CB8AC3E}">
        <p14:creationId xmlns:p14="http://schemas.microsoft.com/office/powerpoint/2010/main" val="1560838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9219" name="Content Placeholder 2"/>
          <p:cNvSpPr>
            <a:spLocks noGrp="1"/>
          </p:cNvSpPr>
          <p:nvPr>
            <p:ph idx="1"/>
          </p:nvPr>
        </p:nvSpPr>
        <p:spPr/>
        <p:txBody>
          <a:bodyPr/>
          <a:lstStyle/>
          <a:p>
            <a:pPr algn="just">
              <a:lnSpc>
                <a:spcPct val="150000"/>
              </a:lnSpc>
            </a:pPr>
            <a:r>
              <a:rPr lang="en-US" sz="2800" b="1" dirty="0" err="1" smtClean="0">
                <a:solidFill>
                  <a:srgbClr val="C00000"/>
                </a:solidFill>
              </a:rPr>
              <a:t>Lắng</a:t>
            </a:r>
            <a:r>
              <a:rPr lang="en-US" sz="2800" b="1" dirty="0" smtClean="0">
                <a:solidFill>
                  <a:srgbClr val="C00000"/>
                </a:solidFill>
              </a:rPr>
              <a:t> </a:t>
            </a:r>
            <a:r>
              <a:rPr lang="en-US" sz="2800" b="1" dirty="0" err="1" smtClean="0">
                <a:solidFill>
                  <a:srgbClr val="C00000"/>
                </a:solidFill>
              </a:rPr>
              <a:t>nghe</a:t>
            </a:r>
            <a:r>
              <a:rPr lang="en-US" sz="2800" b="1" dirty="0" smtClean="0">
                <a:solidFill>
                  <a:srgbClr val="C00000"/>
                </a:solidFill>
              </a:rPr>
              <a:t> </a:t>
            </a:r>
            <a:r>
              <a:rPr lang="en-US" sz="2800" b="1" dirty="0" err="1" smtClean="0">
                <a:solidFill>
                  <a:srgbClr val="C00000"/>
                </a:solidFill>
              </a:rPr>
              <a:t>và</a:t>
            </a:r>
            <a:r>
              <a:rPr lang="en-US" sz="2800" b="1" dirty="0" smtClean="0">
                <a:solidFill>
                  <a:srgbClr val="C00000"/>
                </a:solidFill>
              </a:rPr>
              <a:t> </a:t>
            </a:r>
            <a:r>
              <a:rPr lang="en-US" sz="2800" b="1" dirty="0" err="1" smtClean="0">
                <a:solidFill>
                  <a:srgbClr val="C00000"/>
                </a:solidFill>
              </a:rPr>
              <a:t>thấu</a:t>
            </a:r>
            <a:r>
              <a:rPr lang="en-US" sz="2800" b="1" dirty="0" smtClean="0">
                <a:solidFill>
                  <a:srgbClr val="C00000"/>
                </a:solidFill>
              </a:rPr>
              <a:t> </a:t>
            </a:r>
            <a:r>
              <a:rPr lang="en-US" sz="2800" b="1" dirty="0" err="1" smtClean="0">
                <a:solidFill>
                  <a:srgbClr val="C00000"/>
                </a:solidFill>
              </a:rPr>
              <a:t>hiểu</a:t>
            </a:r>
            <a:r>
              <a:rPr lang="en-US" sz="2800" b="1" dirty="0" smtClean="0">
                <a:solidFill>
                  <a:srgbClr val="C00000"/>
                </a:solidFill>
              </a:rPr>
              <a:t> </a:t>
            </a:r>
            <a:r>
              <a:rPr lang="en-US" sz="2800" b="1" dirty="0" err="1" smtClean="0">
                <a:solidFill>
                  <a:srgbClr val="C00000"/>
                </a:solidFill>
              </a:rPr>
              <a:t>chính</a:t>
            </a:r>
            <a:r>
              <a:rPr lang="en-US" sz="2800" b="1" dirty="0" smtClean="0">
                <a:solidFill>
                  <a:srgbClr val="C00000"/>
                </a:solidFill>
              </a:rPr>
              <a:t> </a:t>
            </a:r>
            <a:r>
              <a:rPr lang="en-US" sz="2800" b="1" dirty="0" err="1" smtClean="0">
                <a:solidFill>
                  <a:srgbClr val="C00000"/>
                </a:solidFill>
              </a:rPr>
              <a:t>bản</a:t>
            </a:r>
            <a:r>
              <a:rPr lang="en-US" sz="2800" b="1" dirty="0" smtClean="0">
                <a:solidFill>
                  <a:srgbClr val="C00000"/>
                </a:solidFill>
              </a:rPr>
              <a:t> </a:t>
            </a:r>
            <a:r>
              <a:rPr lang="en-US" sz="2800" b="1" dirty="0" err="1" smtClean="0">
                <a:solidFill>
                  <a:srgbClr val="C00000"/>
                </a:solidFill>
              </a:rPr>
              <a:t>thân</a:t>
            </a:r>
            <a:r>
              <a:rPr lang="en-US" sz="2800" b="1" dirty="0" smtClean="0">
                <a:solidFill>
                  <a:srgbClr val="C00000"/>
                </a:solidFill>
              </a:rPr>
              <a:t> </a:t>
            </a:r>
            <a:r>
              <a:rPr lang="en-US" sz="2800" b="1" dirty="0" err="1" smtClean="0">
                <a:solidFill>
                  <a:srgbClr val="C00000"/>
                </a:solidFill>
              </a:rPr>
              <a:t>mình</a:t>
            </a:r>
            <a:r>
              <a:rPr lang="en-US" sz="2800" b="1" dirty="0" smtClean="0">
                <a:solidFill>
                  <a:srgbClr val="C00000"/>
                </a:solidFill>
              </a:rPr>
              <a:t>.... </a:t>
            </a:r>
            <a:r>
              <a:rPr lang="en-US" sz="2800" b="1" dirty="0" err="1" smtClean="0">
                <a:solidFill>
                  <a:srgbClr val="C00000"/>
                </a:solidFill>
              </a:rPr>
              <a:t>sẽ</a:t>
            </a:r>
            <a:r>
              <a:rPr lang="en-US" sz="2800" b="1" dirty="0" smtClean="0">
                <a:solidFill>
                  <a:srgbClr val="C00000"/>
                </a:solidFill>
              </a:rPr>
              <a:t> </a:t>
            </a:r>
            <a:r>
              <a:rPr lang="en-US" sz="2800" b="1" dirty="0" err="1" smtClean="0">
                <a:solidFill>
                  <a:srgbClr val="C00000"/>
                </a:solidFill>
              </a:rPr>
              <a:t>dễ</a:t>
            </a:r>
            <a:r>
              <a:rPr lang="en-US" sz="2800" b="1" dirty="0" smtClean="0">
                <a:solidFill>
                  <a:srgbClr val="C00000"/>
                </a:solidFill>
              </a:rPr>
              <a:t> </a:t>
            </a:r>
            <a:r>
              <a:rPr lang="en-US" sz="2800" b="1" dirty="0" err="1" smtClean="0">
                <a:solidFill>
                  <a:srgbClr val="C00000"/>
                </a:solidFill>
              </a:rPr>
              <a:t>dàng</a:t>
            </a:r>
            <a:r>
              <a:rPr lang="en-US" sz="2800" b="1" dirty="0" smtClean="0">
                <a:solidFill>
                  <a:srgbClr val="C00000"/>
                </a:solidFill>
              </a:rPr>
              <a:t> </a:t>
            </a:r>
            <a:r>
              <a:rPr lang="en-US" sz="2800" b="1" dirty="0" err="1" smtClean="0">
                <a:solidFill>
                  <a:srgbClr val="C00000"/>
                </a:solidFill>
              </a:rPr>
              <a:t>chuyển</a:t>
            </a:r>
            <a:r>
              <a:rPr lang="en-US" sz="2800" b="1" dirty="0" smtClean="0">
                <a:solidFill>
                  <a:srgbClr val="C00000"/>
                </a:solidFill>
              </a:rPr>
              <a:t> </a:t>
            </a:r>
            <a:r>
              <a:rPr lang="en-US" sz="2800" b="1" dirty="0" err="1" smtClean="0">
                <a:solidFill>
                  <a:srgbClr val="C00000"/>
                </a:solidFill>
              </a:rPr>
              <a:t>hóa</a:t>
            </a:r>
            <a:r>
              <a:rPr lang="en-US" sz="2800" b="1" dirty="0" smtClean="0">
                <a:solidFill>
                  <a:srgbClr val="C00000"/>
                </a:solidFill>
              </a:rPr>
              <a:t> </a:t>
            </a:r>
            <a:r>
              <a:rPr lang="en-US" sz="2800" b="1" dirty="0" err="1" smtClean="0">
                <a:solidFill>
                  <a:srgbClr val="C00000"/>
                </a:solidFill>
              </a:rPr>
              <a:t>cảm</a:t>
            </a:r>
            <a:r>
              <a:rPr lang="en-US" sz="2800" b="1" dirty="0" smtClean="0">
                <a:solidFill>
                  <a:srgbClr val="C00000"/>
                </a:solidFill>
              </a:rPr>
              <a:t> </a:t>
            </a:r>
            <a:r>
              <a:rPr lang="en-US" sz="2800" b="1" dirty="0" err="1" smtClean="0">
                <a:solidFill>
                  <a:srgbClr val="C00000"/>
                </a:solidFill>
              </a:rPr>
              <a:t>xúc</a:t>
            </a:r>
            <a:r>
              <a:rPr lang="en-US" sz="2800" b="1" dirty="0" smtClean="0">
                <a:solidFill>
                  <a:srgbClr val="C00000"/>
                </a:solidFill>
              </a:rPr>
              <a:t>... &amp; </a:t>
            </a:r>
            <a:r>
              <a:rPr lang="en-US" sz="2800" b="1" dirty="0" err="1" smtClean="0">
                <a:solidFill>
                  <a:srgbClr val="C00000"/>
                </a:solidFill>
              </a:rPr>
              <a:t>nhanh</a:t>
            </a:r>
            <a:r>
              <a:rPr lang="en-US" sz="2800" b="1" dirty="0" smtClean="0">
                <a:solidFill>
                  <a:srgbClr val="C00000"/>
                </a:solidFill>
              </a:rPr>
              <a:t> </a:t>
            </a:r>
            <a:r>
              <a:rPr lang="en-US" sz="2800" b="1" dirty="0" err="1" smtClean="0">
                <a:solidFill>
                  <a:srgbClr val="C00000"/>
                </a:solidFill>
              </a:rPr>
              <a:t>chóng</a:t>
            </a:r>
            <a:r>
              <a:rPr lang="en-US" sz="2800" b="1" dirty="0" smtClean="0">
                <a:solidFill>
                  <a:srgbClr val="C00000"/>
                </a:solidFill>
              </a:rPr>
              <a:t> </a:t>
            </a:r>
            <a:r>
              <a:rPr lang="en-US" sz="2800" b="1" dirty="0" err="1" smtClean="0">
                <a:solidFill>
                  <a:srgbClr val="C00000"/>
                </a:solidFill>
              </a:rPr>
              <a:t>thoát</a:t>
            </a:r>
            <a:r>
              <a:rPr lang="en-US" sz="2800" b="1" dirty="0" smtClean="0">
                <a:solidFill>
                  <a:srgbClr val="C00000"/>
                </a:solidFill>
              </a:rPr>
              <a:t> </a:t>
            </a:r>
            <a:r>
              <a:rPr lang="en-US" sz="2800" b="1" dirty="0" err="1" smtClean="0">
                <a:solidFill>
                  <a:srgbClr val="C00000"/>
                </a:solidFill>
              </a:rPr>
              <a:t>khỏi</a:t>
            </a:r>
            <a:r>
              <a:rPr lang="en-US" sz="2800" b="1" dirty="0" smtClean="0">
                <a:solidFill>
                  <a:srgbClr val="C00000"/>
                </a:solidFill>
              </a:rPr>
              <a:t> </a:t>
            </a:r>
            <a:r>
              <a:rPr lang="en-US" sz="2800" b="1" dirty="0" err="1" smtClean="0">
                <a:solidFill>
                  <a:srgbClr val="C00000"/>
                </a:solidFill>
              </a:rPr>
              <a:t>tức</a:t>
            </a:r>
            <a:r>
              <a:rPr lang="en-US" sz="2800" b="1" dirty="0" smtClean="0">
                <a:solidFill>
                  <a:srgbClr val="C00000"/>
                </a:solidFill>
              </a:rPr>
              <a:t> </a:t>
            </a:r>
            <a:r>
              <a:rPr lang="en-US" sz="2800" b="1" dirty="0" err="1" smtClean="0">
                <a:solidFill>
                  <a:srgbClr val="C00000"/>
                </a:solidFill>
              </a:rPr>
              <a:t>giận</a:t>
            </a:r>
            <a:r>
              <a:rPr lang="en-US" sz="2800" b="1" dirty="0" smtClean="0">
                <a:solidFill>
                  <a:srgbClr val="C00000"/>
                </a:solidFill>
              </a:rPr>
              <a:t>...</a:t>
            </a:r>
          </a:p>
        </p:txBody>
      </p:sp>
      <p:sp>
        <p:nvSpPr>
          <p:cNvPr id="9220" name="Slide Number Placeholder 3"/>
          <p:cNvSpPr>
            <a:spLocks noGrp="1"/>
          </p:cNvSpPr>
          <p:nvPr>
            <p:ph type="sldNum" sz="quarter" idx="12"/>
          </p:nvPr>
        </p:nvSpPr>
        <p:spPr/>
        <p:txBody>
          <a:bodyPr/>
          <a:lstStyle/>
          <a:p>
            <a:pPr>
              <a:defRPr/>
            </a:pPr>
            <a:fld id="{EF3216B6-82B8-4D84-B44E-933BBBDD4270}" type="slidenum">
              <a:rPr lang="en-US">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val="852572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C654160-1ACE-4DE9-9E5D-BC436C885E3F}" type="slidenum">
              <a:rPr lang="en-US" sz="1400">
                <a:solidFill>
                  <a:prstClr val="black"/>
                </a:solidFill>
              </a:rPr>
              <a:pPr algn="r" eaLnBrk="1" hangingPunct="1"/>
              <a:t>19</a:t>
            </a:fld>
            <a:endParaRPr lang="en-US" sz="1400">
              <a:solidFill>
                <a:prstClr val="black"/>
              </a:solidFill>
            </a:endParaRPr>
          </a:p>
        </p:txBody>
      </p:sp>
      <p:sp>
        <p:nvSpPr>
          <p:cNvPr id="182274" name="Rectangle 2"/>
          <p:cNvSpPr>
            <a:spLocks noGrp="1" noChangeArrowheads="1"/>
          </p:cNvSpPr>
          <p:nvPr>
            <p:ph type="body" idx="4294967295"/>
          </p:nvPr>
        </p:nvSpPr>
        <p:spPr>
          <a:xfrm>
            <a:off x="0" y="1711325"/>
            <a:ext cx="5943600" cy="5402263"/>
          </a:xfrm>
        </p:spPr>
        <p:txBody>
          <a:bodyPr/>
          <a:lstStyle/>
          <a:p>
            <a:pPr marL="609600" indent="-609600">
              <a:lnSpc>
                <a:spcPct val="90000"/>
              </a:lnSpc>
            </a:pPr>
            <a:r>
              <a:rPr lang="en-US" sz="2400" smtClean="0">
                <a:solidFill>
                  <a:srgbClr val="000066"/>
                </a:solidFill>
              </a:rPr>
              <a:t>Bạn </a:t>
            </a:r>
            <a:r>
              <a:rPr lang="en-US" sz="2400" b="1" u="sng" smtClean="0">
                <a:solidFill>
                  <a:srgbClr val="000066"/>
                </a:solidFill>
              </a:rPr>
              <a:t>THỰC SỰ</a:t>
            </a:r>
            <a:r>
              <a:rPr lang="en-US" sz="2400" smtClean="0">
                <a:solidFill>
                  <a:srgbClr val="000066"/>
                </a:solidFill>
              </a:rPr>
              <a:t> lắng nghe được bao nhiêu % khi người khác nói chuyện với bạn? </a:t>
            </a:r>
          </a:p>
          <a:p>
            <a:pPr marL="609600" indent="-609600">
              <a:lnSpc>
                <a:spcPct val="90000"/>
              </a:lnSpc>
            </a:pPr>
            <a:endParaRPr lang="en-US" sz="2400" smtClean="0">
              <a:solidFill>
                <a:srgbClr val="000066"/>
              </a:solidFill>
            </a:endParaRPr>
          </a:p>
          <a:p>
            <a:pPr marL="609600" indent="-609600">
              <a:lnSpc>
                <a:spcPct val="90000"/>
              </a:lnSpc>
            </a:pPr>
            <a:r>
              <a:rPr lang="en-US" sz="2400" smtClean="0">
                <a:solidFill>
                  <a:srgbClr val="000066"/>
                </a:solidFill>
              </a:rPr>
              <a:t>Trung bình chúng ta chỉ  nghe được từ </a:t>
            </a:r>
            <a:r>
              <a:rPr lang="en-US" sz="2400" b="1" u="sng" smtClean="0">
                <a:solidFill>
                  <a:srgbClr val="000066"/>
                </a:solidFill>
              </a:rPr>
              <a:t>25% đến 50%</a:t>
            </a:r>
            <a:r>
              <a:rPr lang="en-US" sz="2400" smtClean="0">
                <a:solidFill>
                  <a:srgbClr val="000066"/>
                </a:solidFill>
              </a:rPr>
              <a:t> những điều người khác nói với chúng ta.</a:t>
            </a:r>
          </a:p>
        </p:txBody>
      </p:sp>
      <p:pic>
        <p:nvPicPr>
          <p:cNvPr id="182278" name="Picture 6" descr="j01965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810000"/>
            <a:ext cx="2209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9" name="Picture 7" descr="j00979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990600"/>
            <a:ext cx="18288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79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2274">
                                            <p:txEl>
                                              <p:pRg st="0" end="0"/>
                                            </p:txEl>
                                          </p:spTgt>
                                        </p:tgtEl>
                                        <p:attrNameLst>
                                          <p:attrName>style.visibility</p:attrName>
                                        </p:attrNameLst>
                                      </p:cBhvr>
                                      <p:to>
                                        <p:strVal val="visible"/>
                                      </p:to>
                                    </p:set>
                                    <p:animEffect transition="in" filter="diamond(in)">
                                      <p:cBhvr>
                                        <p:cTn id="7" dur="2000"/>
                                        <p:tgtEl>
                                          <p:spTgt spid="1822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82279"/>
                                        </p:tgtEl>
                                        <p:attrNameLst>
                                          <p:attrName>style.visibility</p:attrName>
                                        </p:attrNameLst>
                                      </p:cBhvr>
                                      <p:to>
                                        <p:strVal val="visible"/>
                                      </p:to>
                                    </p:set>
                                    <p:animEffect transition="in" filter="diamond(in)">
                                      <p:cBhvr>
                                        <p:cTn id="12" dur="5000"/>
                                        <p:tgtEl>
                                          <p:spTgt spid="1822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82274">
                                            <p:txEl>
                                              <p:pRg st="2" end="2"/>
                                            </p:txEl>
                                          </p:spTgt>
                                        </p:tgtEl>
                                        <p:attrNameLst>
                                          <p:attrName>style.visibility</p:attrName>
                                        </p:attrNameLst>
                                      </p:cBhvr>
                                      <p:to>
                                        <p:strVal val="visible"/>
                                      </p:to>
                                    </p:set>
                                    <p:animEffect transition="in" filter="diamond(in)">
                                      <p:cBhvr>
                                        <p:cTn id="17" dur="2000"/>
                                        <p:tgtEl>
                                          <p:spTgt spid="1822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82278"/>
                                        </p:tgtEl>
                                        <p:attrNameLst>
                                          <p:attrName>style.visibility</p:attrName>
                                        </p:attrNameLst>
                                      </p:cBhvr>
                                      <p:to>
                                        <p:strVal val="visible"/>
                                      </p:to>
                                    </p:set>
                                    <p:animEffect transition="in" filter="diamond(in)">
                                      <p:cBhvr>
                                        <p:cTn id="22" dur="2000"/>
                                        <p:tgtEl>
                                          <p:spTgt spid="182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dirty="0" err="1" smtClean="0"/>
              <a:t>Về</a:t>
            </a:r>
            <a:r>
              <a:rPr lang="en-US" dirty="0" smtClean="0"/>
              <a:t> </a:t>
            </a:r>
            <a:r>
              <a:rPr lang="en-US" dirty="0" err="1" smtClean="0"/>
              <a:t>kiến</a:t>
            </a:r>
            <a:r>
              <a:rPr lang="en-US" dirty="0" smtClean="0"/>
              <a:t> </a:t>
            </a:r>
            <a:r>
              <a:rPr lang="en-US" dirty="0" err="1" smtClean="0"/>
              <a:t>thức</a:t>
            </a:r>
            <a:r>
              <a:rPr lang="en-US" dirty="0" smtClean="0"/>
              <a:t>: Hiểu </a:t>
            </a:r>
            <a:r>
              <a:rPr lang="en-US" dirty="0" err="1" smtClean="0"/>
              <a:t>được</a:t>
            </a:r>
            <a:r>
              <a:rPr lang="en-US" dirty="0" smtClean="0"/>
              <a:t> </a:t>
            </a:r>
            <a:r>
              <a:rPr lang="en-US" dirty="0" err="1" smtClean="0"/>
              <a:t>tầm</a:t>
            </a:r>
            <a:r>
              <a:rPr lang="en-US" dirty="0" smtClean="0"/>
              <a:t> </a:t>
            </a:r>
            <a:r>
              <a:rPr lang="en-US" dirty="0" err="1" smtClean="0"/>
              <a:t>quan</a:t>
            </a:r>
            <a:r>
              <a:rPr lang="en-US" dirty="0" smtClean="0"/>
              <a:t> </a:t>
            </a:r>
            <a:r>
              <a:rPr lang="en-US" dirty="0" err="1" smtClean="0"/>
              <a:t>trọng</a:t>
            </a:r>
            <a:r>
              <a:rPr lang="en-US" dirty="0" smtClean="0"/>
              <a:t> </a:t>
            </a:r>
            <a:r>
              <a:rPr lang="en-US" dirty="0" err="1" smtClean="0"/>
              <a:t>và</a:t>
            </a:r>
            <a:r>
              <a:rPr lang="en-US" dirty="0" smtClean="0"/>
              <a:t> </a:t>
            </a:r>
            <a:r>
              <a:rPr lang="en-US" dirty="0" err="1" smtClean="0"/>
              <a:t>cách</a:t>
            </a:r>
            <a:r>
              <a:rPr lang="en-US" dirty="0" smtClean="0"/>
              <a:t> </a:t>
            </a:r>
            <a:r>
              <a:rPr lang="en-US" dirty="0" err="1" smtClean="0"/>
              <a:t>thức</a:t>
            </a:r>
            <a:r>
              <a:rPr lang="en-US" dirty="0" smtClean="0"/>
              <a:t> </a:t>
            </a:r>
            <a:r>
              <a:rPr lang="en-US" dirty="0" err="1" smtClean="0"/>
              <a:t>tiến</a:t>
            </a:r>
            <a:r>
              <a:rPr lang="en-US" dirty="0" smtClean="0"/>
              <a:t> </a:t>
            </a:r>
            <a:r>
              <a:rPr lang="en-US" dirty="0" err="1" smtClean="0"/>
              <a:t>hành</a:t>
            </a:r>
            <a:r>
              <a:rPr lang="en-US" dirty="0" smtClean="0"/>
              <a:t> </a:t>
            </a:r>
            <a:r>
              <a:rPr lang="en-US" dirty="0" err="1" smtClean="0"/>
              <a:t>một</a:t>
            </a:r>
            <a:r>
              <a:rPr lang="en-US" dirty="0" smtClean="0"/>
              <a:t> </a:t>
            </a:r>
            <a:r>
              <a:rPr lang="en-US" dirty="0" err="1" smtClean="0"/>
              <a:t>số</a:t>
            </a:r>
            <a:r>
              <a:rPr lang="en-US" dirty="0" smtClean="0"/>
              <a:t> </a:t>
            </a:r>
            <a:r>
              <a:rPr lang="en-US" dirty="0" err="1" smtClean="0"/>
              <a:t>kỹ</a:t>
            </a:r>
            <a:r>
              <a:rPr lang="en-US" dirty="0" smtClean="0"/>
              <a:t> </a:t>
            </a:r>
            <a:r>
              <a:rPr lang="en-US" dirty="0" err="1" smtClean="0"/>
              <a:t>năng</a:t>
            </a:r>
            <a:r>
              <a:rPr lang="en-US" dirty="0" smtClean="0"/>
              <a:t> </a:t>
            </a:r>
            <a:r>
              <a:rPr lang="en-US" dirty="0" err="1" smtClean="0"/>
              <a:t>tham</a:t>
            </a:r>
            <a:r>
              <a:rPr lang="en-US" dirty="0" smtClean="0"/>
              <a:t> </a:t>
            </a:r>
            <a:r>
              <a:rPr lang="en-US" dirty="0" err="1" smtClean="0"/>
              <a:t>vấn</a:t>
            </a:r>
            <a:r>
              <a:rPr lang="en-US" dirty="0" smtClean="0"/>
              <a:t> </a:t>
            </a:r>
            <a:r>
              <a:rPr lang="en-US" dirty="0" err="1" smtClean="0"/>
              <a:t>học</a:t>
            </a:r>
            <a:r>
              <a:rPr lang="en-US" dirty="0" smtClean="0"/>
              <a:t> </a:t>
            </a:r>
            <a:r>
              <a:rPr lang="en-US" dirty="0" err="1" smtClean="0"/>
              <a:t>đường</a:t>
            </a:r>
            <a:r>
              <a:rPr lang="en-US" dirty="0" smtClean="0"/>
              <a:t> </a:t>
            </a:r>
            <a:r>
              <a:rPr lang="en-US" dirty="0" err="1" smtClean="0"/>
              <a:t>cơ</a:t>
            </a:r>
            <a:r>
              <a:rPr lang="en-US" dirty="0" smtClean="0"/>
              <a:t> </a:t>
            </a:r>
            <a:r>
              <a:rPr lang="en-US" dirty="0" err="1" smtClean="0"/>
              <a:t>bản</a:t>
            </a:r>
            <a:r>
              <a:rPr lang="en-US" dirty="0" smtClean="0"/>
              <a:t>.</a:t>
            </a:r>
            <a:endParaRPr lang="en-US" dirty="0"/>
          </a:p>
          <a:p>
            <a:r>
              <a:rPr lang="en-US" dirty="0" smtClean="0"/>
              <a:t>+ </a:t>
            </a:r>
            <a:r>
              <a:rPr lang="en-US" dirty="0" err="1" smtClean="0"/>
              <a:t>Về</a:t>
            </a:r>
            <a:r>
              <a:rPr lang="en-US" dirty="0" smtClean="0"/>
              <a:t> </a:t>
            </a:r>
            <a:r>
              <a:rPr lang="en-US" dirty="0" err="1" smtClean="0"/>
              <a:t>kỹ</a:t>
            </a:r>
            <a:r>
              <a:rPr lang="en-US" dirty="0" smtClean="0"/>
              <a:t> </a:t>
            </a:r>
            <a:r>
              <a:rPr lang="en-US" dirty="0" err="1" smtClean="0"/>
              <a:t>năng</a:t>
            </a:r>
            <a:r>
              <a:rPr lang="en-US" dirty="0" smtClean="0"/>
              <a:t>: </a:t>
            </a:r>
            <a:r>
              <a:rPr lang="en-US" dirty="0" err="1" smtClean="0"/>
              <a:t>Nhận</a:t>
            </a:r>
            <a:r>
              <a:rPr lang="en-US" dirty="0" smtClean="0"/>
              <a:t> </a:t>
            </a:r>
            <a:r>
              <a:rPr lang="en-US" dirty="0" err="1" smtClean="0"/>
              <a:t>diện</a:t>
            </a:r>
            <a:r>
              <a:rPr lang="en-US" dirty="0" smtClean="0"/>
              <a:t> </a:t>
            </a:r>
            <a:r>
              <a:rPr lang="en-US" dirty="0" err="1" smtClean="0"/>
              <a:t>được</a:t>
            </a:r>
            <a:r>
              <a:rPr lang="en-US" dirty="0" smtClean="0"/>
              <a:t> </a:t>
            </a:r>
            <a:r>
              <a:rPr lang="en-US" dirty="0" err="1" smtClean="0"/>
              <a:t>các</a:t>
            </a:r>
            <a:r>
              <a:rPr lang="en-US" dirty="0" smtClean="0"/>
              <a:t> </a:t>
            </a:r>
            <a:r>
              <a:rPr lang="en-US" dirty="0" err="1" smtClean="0"/>
              <a:t>kỹ</a:t>
            </a:r>
            <a:r>
              <a:rPr lang="en-US" dirty="0" smtClean="0"/>
              <a:t> </a:t>
            </a:r>
            <a:r>
              <a:rPr lang="en-US" dirty="0" err="1" smtClean="0"/>
              <a:t>năng</a:t>
            </a:r>
            <a:r>
              <a:rPr lang="en-US" dirty="0" smtClean="0"/>
              <a:t> </a:t>
            </a:r>
            <a:r>
              <a:rPr lang="en-US" dirty="0" err="1" smtClean="0"/>
              <a:t>tham</a:t>
            </a:r>
            <a:r>
              <a:rPr lang="en-US" dirty="0" smtClean="0"/>
              <a:t> </a:t>
            </a:r>
            <a:r>
              <a:rPr lang="en-US" dirty="0" err="1" smtClean="0"/>
              <a:t>vấn</a:t>
            </a:r>
            <a:r>
              <a:rPr lang="en-US" dirty="0" smtClean="0"/>
              <a:t> </a:t>
            </a:r>
            <a:r>
              <a:rPr lang="en-US" dirty="0" err="1" smtClean="0"/>
              <a:t>học</a:t>
            </a:r>
            <a:r>
              <a:rPr lang="en-US" dirty="0" smtClean="0"/>
              <a:t> </a:t>
            </a:r>
            <a:r>
              <a:rPr lang="en-US" dirty="0" err="1" smtClean="0"/>
              <a:t>đường</a:t>
            </a:r>
            <a:r>
              <a:rPr lang="en-US" dirty="0" smtClean="0"/>
              <a:t> </a:t>
            </a:r>
            <a:r>
              <a:rPr lang="en-US" dirty="0" err="1" smtClean="0"/>
              <a:t>cơ</a:t>
            </a:r>
            <a:r>
              <a:rPr lang="en-US" dirty="0" smtClean="0"/>
              <a:t> </a:t>
            </a:r>
            <a:r>
              <a:rPr lang="en-US" dirty="0" err="1" smtClean="0"/>
              <a:t>bản</a:t>
            </a:r>
            <a:r>
              <a:rPr lang="en-US" dirty="0" smtClean="0"/>
              <a:t> </a:t>
            </a:r>
            <a:r>
              <a:rPr lang="en-US" dirty="0" err="1" smtClean="0"/>
              <a:t>khi</a:t>
            </a:r>
            <a:r>
              <a:rPr lang="en-US" dirty="0" smtClean="0"/>
              <a:t> </a:t>
            </a:r>
            <a:r>
              <a:rPr lang="en-US" dirty="0" err="1" smtClean="0"/>
              <a:t>quan</a:t>
            </a:r>
            <a:r>
              <a:rPr lang="en-US" dirty="0" smtClean="0"/>
              <a:t> </a:t>
            </a:r>
            <a:r>
              <a:rPr lang="en-US" dirty="0" err="1" smtClean="0"/>
              <a:t>sát</a:t>
            </a:r>
            <a:r>
              <a:rPr lang="en-US" dirty="0" smtClean="0"/>
              <a:t> </a:t>
            </a:r>
            <a:r>
              <a:rPr lang="en-US" dirty="0" err="1" smtClean="0"/>
              <a:t>và</a:t>
            </a:r>
            <a:r>
              <a:rPr lang="en-US" dirty="0" smtClean="0"/>
              <a:t> </a:t>
            </a:r>
            <a:r>
              <a:rPr lang="en-US" dirty="0" err="1" smtClean="0"/>
              <a:t>phân</a:t>
            </a:r>
            <a:r>
              <a:rPr lang="en-US" dirty="0" smtClean="0"/>
              <a:t> </a:t>
            </a:r>
            <a:r>
              <a:rPr lang="en-US" dirty="0" err="1" smtClean="0"/>
              <a:t>tích</a:t>
            </a:r>
            <a:r>
              <a:rPr lang="en-US" dirty="0" smtClean="0"/>
              <a:t> </a:t>
            </a:r>
            <a:r>
              <a:rPr lang="en-US" dirty="0" err="1" smtClean="0"/>
              <a:t>ca</a:t>
            </a:r>
            <a:r>
              <a:rPr lang="en-US" dirty="0" smtClean="0"/>
              <a:t> </a:t>
            </a:r>
            <a:r>
              <a:rPr lang="en-US" dirty="0" err="1" smtClean="0"/>
              <a:t>tham</a:t>
            </a:r>
            <a:r>
              <a:rPr lang="en-US" dirty="0" smtClean="0"/>
              <a:t> </a:t>
            </a:r>
            <a:r>
              <a:rPr lang="en-US" dirty="0" err="1" smtClean="0"/>
              <a:t>vấn</a:t>
            </a:r>
            <a:r>
              <a:rPr lang="en-US" dirty="0" smtClean="0"/>
              <a:t> </a:t>
            </a:r>
            <a:r>
              <a:rPr lang="en-US" dirty="0" err="1" smtClean="0"/>
              <a:t>cụ</a:t>
            </a:r>
            <a:r>
              <a:rPr lang="en-US" dirty="0" smtClean="0"/>
              <a:t> </a:t>
            </a:r>
            <a:r>
              <a:rPr lang="en-US" dirty="0" err="1" smtClean="0"/>
              <a:t>thể</a:t>
            </a:r>
            <a:r>
              <a:rPr lang="en-US" dirty="0" smtClean="0"/>
              <a:t>.</a:t>
            </a:r>
          </a:p>
          <a:p>
            <a:r>
              <a:rPr lang="en-US" dirty="0" smtClean="0"/>
              <a:t>+ </a:t>
            </a:r>
            <a:r>
              <a:rPr lang="en-US" dirty="0" err="1" smtClean="0"/>
              <a:t>Về</a:t>
            </a:r>
            <a:r>
              <a:rPr lang="en-US" dirty="0" smtClean="0"/>
              <a:t> </a:t>
            </a:r>
            <a:r>
              <a:rPr lang="en-US" dirty="0" err="1" smtClean="0"/>
              <a:t>thái</a:t>
            </a:r>
            <a:r>
              <a:rPr lang="en-US" dirty="0" smtClean="0"/>
              <a:t> </a:t>
            </a:r>
            <a:r>
              <a:rPr lang="en-US" dirty="0" err="1" smtClean="0"/>
              <a:t>độ</a:t>
            </a:r>
            <a:r>
              <a:rPr lang="en-US" dirty="0" smtClean="0"/>
              <a:t>: </a:t>
            </a:r>
            <a:r>
              <a:rPr lang="en-US" dirty="0" err="1" smtClean="0"/>
              <a:t>Có</a:t>
            </a:r>
            <a:r>
              <a:rPr lang="en-US" dirty="0" smtClean="0"/>
              <a:t> ý </a:t>
            </a:r>
            <a:r>
              <a:rPr lang="en-US" dirty="0" err="1" smtClean="0"/>
              <a:t>thức</a:t>
            </a:r>
            <a:r>
              <a:rPr lang="en-US" dirty="0" smtClean="0"/>
              <a:t> </a:t>
            </a:r>
            <a:r>
              <a:rPr lang="en-US" dirty="0" err="1" smtClean="0"/>
              <a:t>tích</a:t>
            </a:r>
            <a:r>
              <a:rPr lang="en-US" dirty="0" smtClean="0"/>
              <a:t> </a:t>
            </a:r>
            <a:r>
              <a:rPr lang="en-US" dirty="0" err="1" smtClean="0"/>
              <a:t>cực</a:t>
            </a:r>
            <a:r>
              <a:rPr lang="en-US" dirty="0" smtClean="0"/>
              <a:t> </a:t>
            </a:r>
            <a:r>
              <a:rPr lang="en-US" dirty="0" err="1" smtClean="0"/>
              <a:t>và</a:t>
            </a:r>
            <a:r>
              <a:rPr lang="en-US" dirty="0" smtClean="0"/>
              <a:t> </a:t>
            </a:r>
            <a:r>
              <a:rPr lang="en-US" dirty="0" err="1" smtClean="0"/>
              <a:t>chủ</a:t>
            </a:r>
            <a:r>
              <a:rPr lang="en-US" dirty="0" smtClean="0"/>
              <a:t> </a:t>
            </a:r>
            <a:r>
              <a:rPr lang="en-US" dirty="0" err="1" smtClean="0"/>
              <a:t>động</a:t>
            </a:r>
            <a:r>
              <a:rPr lang="en-US" dirty="0" smtClean="0"/>
              <a:t> </a:t>
            </a:r>
            <a:r>
              <a:rPr lang="en-US" dirty="0" err="1" smtClean="0"/>
              <a:t>trong</a:t>
            </a:r>
            <a:r>
              <a:rPr lang="en-US" dirty="0" smtClean="0"/>
              <a:t> </a:t>
            </a:r>
            <a:r>
              <a:rPr lang="en-US" dirty="0" err="1" smtClean="0"/>
              <a:t>việc</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các</a:t>
            </a:r>
            <a:r>
              <a:rPr lang="en-US" dirty="0" smtClean="0"/>
              <a:t> </a:t>
            </a:r>
            <a:r>
              <a:rPr lang="en-US" dirty="0" err="1" smtClean="0"/>
              <a:t>kỹ</a:t>
            </a:r>
            <a:r>
              <a:rPr lang="en-US" dirty="0" smtClean="0"/>
              <a:t> </a:t>
            </a:r>
            <a:r>
              <a:rPr lang="en-US" dirty="0" err="1" smtClean="0"/>
              <a:t>năng</a:t>
            </a:r>
            <a:r>
              <a:rPr lang="en-US" dirty="0" smtClean="0"/>
              <a:t> </a:t>
            </a:r>
            <a:r>
              <a:rPr lang="en-US" dirty="0" err="1" smtClean="0"/>
              <a:t>tham</a:t>
            </a:r>
            <a:r>
              <a:rPr lang="en-US" dirty="0" smtClean="0"/>
              <a:t> </a:t>
            </a:r>
            <a:r>
              <a:rPr lang="en-US" dirty="0" err="1" smtClean="0"/>
              <a:t>vấn</a:t>
            </a:r>
            <a:r>
              <a:rPr lang="en-US" dirty="0" smtClean="0"/>
              <a:t> </a:t>
            </a:r>
            <a:r>
              <a:rPr lang="en-US" dirty="0" err="1" smtClean="0"/>
              <a:t>vào</a:t>
            </a:r>
            <a:r>
              <a:rPr lang="en-US" dirty="0" smtClean="0"/>
              <a:t> </a:t>
            </a:r>
            <a:r>
              <a:rPr lang="en-US" dirty="0" err="1" smtClean="0"/>
              <a:t>giúp</a:t>
            </a:r>
            <a:r>
              <a:rPr lang="en-US" dirty="0" smtClean="0"/>
              <a:t> </a:t>
            </a:r>
            <a:r>
              <a:rPr lang="en-US" dirty="0" err="1" smtClean="0"/>
              <a:t>đỡ</a:t>
            </a:r>
            <a:r>
              <a:rPr lang="en-US" dirty="0" smtClean="0"/>
              <a:t> </a:t>
            </a:r>
            <a:r>
              <a:rPr lang="en-US" dirty="0" err="1" smtClean="0"/>
              <a:t>học</a:t>
            </a:r>
            <a:r>
              <a:rPr lang="en-US" dirty="0" smtClean="0"/>
              <a:t> </a:t>
            </a:r>
            <a:r>
              <a:rPr lang="en-US" dirty="0" err="1" smtClean="0"/>
              <a:t>sinh</a:t>
            </a:r>
            <a:r>
              <a:rPr lang="en-US" dirty="0" smtClean="0"/>
              <a:t>.</a:t>
            </a:r>
            <a:endParaRPr lang="en-US" dirty="0"/>
          </a:p>
        </p:txBody>
      </p:sp>
      <p:sp>
        <p:nvSpPr>
          <p:cNvPr id="3" name="Title 2"/>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MỤC TIÊU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046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4274" y="523433"/>
            <a:ext cx="7790174" cy="1021600"/>
          </a:xfrm>
        </p:spPr>
        <p:txBody>
          <a:bodyPr>
            <a:normAutofit fontScale="90000"/>
          </a:bodyPr>
          <a:lstStyle/>
          <a:p>
            <a:r>
              <a:rPr lang="en-GB" dirty="0" smtClean="0"/>
              <a:t>KỸ THUẬT LẮNG NGHE TÍCH CỰC</a:t>
            </a:r>
            <a:endParaRPr lang="en-GB" dirty="0"/>
          </a:p>
        </p:txBody>
      </p:sp>
      <p:sp>
        <p:nvSpPr>
          <p:cNvPr id="3" name="Text Placeholder 2"/>
          <p:cNvSpPr>
            <a:spLocks noGrp="1"/>
          </p:cNvSpPr>
          <p:nvPr>
            <p:ph type="body" idx="1"/>
          </p:nvPr>
        </p:nvSpPr>
        <p:spPr>
          <a:xfrm>
            <a:off x="107505" y="1769800"/>
            <a:ext cx="8712968" cy="4774865"/>
          </a:xfrm>
        </p:spPr>
        <p:txBody>
          <a:bodyPr>
            <a:normAutofit fontScale="92500"/>
          </a:bodyPr>
          <a:lstStyle/>
          <a:p>
            <a:pPr>
              <a:buNone/>
            </a:pPr>
            <a:endParaRPr lang="en-GB" dirty="0" smtClean="0"/>
          </a:p>
          <a:p>
            <a:pPr>
              <a:buNone/>
            </a:pPr>
            <a:r>
              <a:rPr lang="en-GB" dirty="0"/>
              <a:t>1</a:t>
            </a:r>
            <a:r>
              <a:rPr lang="en-GB" sz="2000" dirty="0" smtClean="0"/>
              <a:t>. </a:t>
            </a:r>
            <a:r>
              <a:rPr lang="vi-VN" sz="2600" dirty="0" smtClean="0"/>
              <a:t>Bắt đầu bằng </a:t>
            </a:r>
            <a:r>
              <a:rPr lang="en-GB" sz="2600" dirty="0" err="1" smtClean="0"/>
              <a:t>chủ</a:t>
            </a:r>
            <a:r>
              <a:rPr lang="en-GB" sz="2600" dirty="0" smtClean="0"/>
              <a:t> </a:t>
            </a:r>
            <a:r>
              <a:rPr lang="en-GB" sz="2600" dirty="0" err="1" smtClean="0"/>
              <a:t>động</a:t>
            </a:r>
            <a:r>
              <a:rPr lang="en-GB" sz="2600" dirty="0" smtClean="0"/>
              <a:t> </a:t>
            </a:r>
            <a:r>
              <a:rPr lang="vi-VN" sz="2600" dirty="0" smtClean="0"/>
              <a:t>gợi chuyện</a:t>
            </a:r>
            <a:r>
              <a:rPr lang="en-US" sz="2600" dirty="0" smtClean="0"/>
              <a:t>.</a:t>
            </a:r>
            <a:endParaRPr lang="en-GB" sz="2600" dirty="0" smtClean="0"/>
          </a:p>
          <a:p>
            <a:pPr>
              <a:buNone/>
            </a:pPr>
            <a:r>
              <a:rPr lang="en-GB" sz="2600" dirty="0" smtClean="0"/>
              <a:t>2. </a:t>
            </a:r>
            <a:r>
              <a:rPr lang="vi-VN" sz="2600" dirty="0" smtClean="0"/>
              <a:t>Nghe </a:t>
            </a:r>
            <a:r>
              <a:rPr lang="en-US" sz="2600" dirty="0" err="1" smtClean="0"/>
              <a:t>học</a:t>
            </a:r>
            <a:r>
              <a:rPr lang="en-US" sz="2600" dirty="0" smtClean="0"/>
              <a:t> </a:t>
            </a:r>
            <a:r>
              <a:rPr lang="en-US" sz="2600" dirty="0" err="1" smtClean="0"/>
              <a:t>sinh</a:t>
            </a:r>
            <a:r>
              <a:rPr lang="vi-VN" sz="2600" dirty="0" smtClean="0"/>
              <a:t> trình b</a:t>
            </a:r>
            <a:r>
              <a:rPr lang="en-US" sz="2600" dirty="0" smtClean="0"/>
              <a:t>à</a:t>
            </a:r>
            <a:r>
              <a:rPr lang="vi-VN" sz="2600" dirty="0" smtClean="0"/>
              <a:t>y và giữ im lặng đến mức cần thiết</a:t>
            </a:r>
            <a:r>
              <a:rPr lang="en-US" sz="2600" dirty="0" smtClean="0"/>
              <a:t>.</a:t>
            </a:r>
            <a:endParaRPr lang="en-GB" sz="2600" dirty="0" smtClean="0"/>
          </a:p>
          <a:p>
            <a:pPr>
              <a:buNone/>
            </a:pPr>
            <a:r>
              <a:rPr lang="en-GB" sz="2600" dirty="0" smtClean="0"/>
              <a:t>3. </a:t>
            </a:r>
            <a:r>
              <a:rPr lang="vi-VN" sz="2600" dirty="0" smtClean="0"/>
              <a:t>Sử dụng các câu hỏi, sự tóm tắt các thông tin để làm sáng tỏ ý nghĩ, tâm trạng, thông tin mà </a:t>
            </a:r>
            <a:r>
              <a:rPr lang="en-US" sz="2600" dirty="0" err="1" smtClean="0"/>
              <a:t>học</a:t>
            </a:r>
            <a:r>
              <a:rPr lang="en-US" sz="2600" dirty="0" smtClean="0"/>
              <a:t> </a:t>
            </a:r>
            <a:r>
              <a:rPr lang="en-US" sz="2600" dirty="0" err="1" smtClean="0"/>
              <a:t>sinh</a:t>
            </a:r>
            <a:r>
              <a:rPr lang="en-US" sz="2600" dirty="0" smtClean="0"/>
              <a:t> </a:t>
            </a:r>
            <a:r>
              <a:rPr lang="vi-VN" sz="2600" dirty="0" smtClean="0"/>
              <a:t>đang trình b</a:t>
            </a:r>
            <a:r>
              <a:rPr lang="en-US" sz="2600" dirty="0" smtClean="0"/>
              <a:t>à</a:t>
            </a:r>
            <a:r>
              <a:rPr lang="vi-VN" sz="2600" dirty="0" smtClean="0"/>
              <a:t>y</a:t>
            </a:r>
            <a:r>
              <a:rPr lang="en-US" sz="2600" dirty="0" smtClean="0"/>
              <a:t>.</a:t>
            </a:r>
          </a:p>
          <a:p>
            <a:pPr>
              <a:buNone/>
            </a:pPr>
            <a:r>
              <a:rPr lang="en-US" sz="2600" dirty="0" smtClean="0"/>
              <a:t>4. </a:t>
            </a:r>
            <a:r>
              <a:rPr lang="en-US" sz="2600" dirty="0" err="1" smtClean="0"/>
              <a:t>Nhìn</a:t>
            </a:r>
            <a:r>
              <a:rPr lang="en-US" sz="2600" dirty="0" smtClean="0"/>
              <a:t> </a:t>
            </a:r>
            <a:r>
              <a:rPr lang="en-US" sz="2600" dirty="0" err="1" smtClean="0"/>
              <a:t>vào</a:t>
            </a:r>
            <a:r>
              <a:rPr lang="en-US" sz="2600" dirty="0" smtClean="0"/>
              <a:t> </a:t>
            </a:r>
            <a:r>
              <a:rPr lang="en-US" sz="2600" dirty="0" err="1" smtClean="0"/>
              <a:t>học</a:t>
            </a:r>
            <a:r>
              <a:rPr lang="en-US" sz="2600" dirty="0" smtClean="0"/>
              <a:t> </a:t>
            </a:r>
            <a:r>
              <a:rPr lang="en-US" sz="2600" dirty="0" err="1" smtClean="0"/>
              <a:t>sinh</a:t>
            </a:r>
            <a:r>
              <a:rPr lang="en-US" sz="2600" dirty="0" smtClean="0"/>
              <a:t> </a:t>
            </a:r>
            <a:r>
              <a:rPr lang="en-US" sz="2600" dirty="0" err="1" smtClean="0"/>
              <a:t>nhưng</a:t>
            </a:r>
            <a:r>
              <a:rPr lang="en-US" sz="2600" dirty="0" smtClean="0"/>
              <a:t> </a:t>
            </a:r>
            <a:r>
              <a:rPr lang="en-US" sz="2600" dirty="0" err="1" smtClean="0"/>
              <a:t>sử</a:t>
            </a:r>
            <a:r>
              <a:rPr lang="en-US" sz="2600" dirty="0" smtClean="0"/>
              <a:t> </a:t>
            </a:r>
            <a:r>
              <a:rPr lang="en-US" sz="2600" dirty="0" err="1" smtClean="0"/>
              <a:t>dụng</a:t>
            </a:r>
            <a:r>
              <a:rPr lang="en-US" sz="2600" dirty="0" smtClean="0"/>
              <a:t> </a:t>
            </a:r>
            <a:r>
              <a:rPr lang="en-US" sz="2600" dirty="0" err="1" smtClean="0"/>
              <a:t>giao</a:t>
            </a:r>
            <a:r>
              <a:rPr lang="en-US" sz="2600" dirty="0" smtClean="0"/>
              <a:t> </a:t>
            </a:r>
            <a:r>
              <a:rPr lang="en-US" sz="2600" dirty="0" err="1" smtClean="0"/>
              <a:t>tiếp</a:t>
            </a:r>
            <a:r>
              <a:rPr lang="en-US" sz="2600" dirty="0" smtClean="0"/>
              <a:t> </a:t>
            </a:r>
            <a:r>
              <a:rPr lang="en-US" sz="2600" dirty="0" err="1" smtClean="0"/>
              <a:t>không</a:t>
            </a:r>
            <a:r>
              <a:rPr lang="en-US" sz="2600" dirty="0" smtClean="0"/>
              <a:t> </a:t>
            </a:r>
            <a:r>
              <a:rPr lang="en-US" sz="2600" dirty="0" err="1" smtClean="0"/>
              <a:t>lời</a:t>
            </a:r>
            <a:r>
              <a:rPr lang="en-US" sz="2600" dirty="0" smtClean="0"/>
              <a:t> </a:t>
            </a:r>
            <a:r>
              <a:rPr lang="en-US" sz="2600" dirty="0" err="1" smtClean="0"/>
              <a:t>để</a:t>
            </a:r>
            <a:r>
              <a:rPr lang="en-US" sz="2600" dirty="0" smtClean="0"/>
              <a:t> </a:t>
            </a:r>
            <a:r>
              <a:rPr lang="en-US" sz="2600" dirty="0" err="1" smtClean="0"/>
              <a:t>bày</a:t>
            </a:r>
            <a:r>
              <a:rPr lang="en-US" sz="2600" dirty="0" smtClean="0"/>
              <a:t> </a:t>
            </a:r>
            <a:r>
              <a:rPr lang="en-US" sz="2600" dirty="0" err="1" smtClean="0"/>
              <a:t>tỏ</a:t>
            </a:r>
            <a:r>
              <a:rPr lang="en-US" sz="2600" dirty="0" smtClean="0"/>
              <a:t> </a:t>
            </a:r>
            <a:r>
              <a:rPr lang="en-US" sz="2600" dirty="0" err="1" smtClean="0"/>
              <a:t>sự</a:t>
            </a:r>
            <a:r>
              <a:rPr lang="en-US" sz="2600" dirty="0" smtClean="0"/>
              <a:t> </a:t>
            </a:r>
            <a:r>
              <a:rPr lang="en-US" sz="2600" dirty="0" err="1" smtClean="0"/>
              <a:t>thân</a:t>
            </a:r>
            <a:r>
              <a:rPr lang="en-US" sz="2600" dirty="0" smtClean="0"/>
              <a:t> </a:t>
            </a:r>
            <a:r>
              <a:rPr lang="en-US" sz="2600" dirty="0" err="1" smtClean="0"/>
              <a:t>thiện</a:t>
            </a:r>
            <a:r>
              <a:rPr lang="en-US" sz="2600" dirty="0" smtClean="0"/>
              <a:t> </a:t>
            </a:r>
            <a:r>
              <a:rPr lang="en-US" sz="2600" dirty="0" err="1" smtClean="0"/>
              <a:t>và</a:t>
            </a:r>
            <a:r>
              <a:rPr lang="en-US" sz="2600" dirty="0" smtClean="0"/>
              <a:t> </a:t>
            </a:r>
            <a:r>
              <a:rPr lang="en-US" sz="2600" dirty="0" err="1" smtClean="0"/>
              <a:t>cảm</a:t>
            </a:r>
            <a:r>
              <a:rPr lang="en-US" sz="2600" dirty="0" smtClean="0"/>
              <a:t> </a:t>
            </a:r>
            <a:r>
              <a:rPr lang="en-US" sz="2600" dirty="0" err="1" smtClean="0"/>
              <a:t>giác</a:t>
            </a:r>
            <a:r>
              <a:rPr lang="en-US" sz="2600" dirty="0" smtClean="0"/>
              <a:t> </a:t>
            </a:r>
            <a:r>
              <a:rPr lang="en-US" sz="2600" dirty="0" err="1" smtClean="0"/>
              <a:t>cởi</a:t>
            </a:r>
            <a:r>
              <a:rPr lang="en-US" sz="2600" dirty="0" smtClean="0"/>
              <a:t> </a:t>
            </a:r>
            <a:r>
              <a:rPr lang="en-US" sz="2600" dirty="0" err="1" smtClean="0"/>
              <a:t>mở</a:t>
            </a:r>
            <a:r>
              <a:rPr lang="en-US" sz="2600" dirty="0" smtClean="0"/>
              <a:t>, tin </a:t>
            </a:r>
            <a:r>
              <a:rPr lang="en-US" sz="2600" dirty="0" err="1" smtClean="0"/>
              <a:t>cậy</a:t>
            </a:r>
            <a:r>
              <a:rPr lang="en-US" sz="2600" dirty="0" smtClean="0"/>
              <a:t> (</a:t>
            </a:r>
            <a:r>
              <a:rPr lang="en-US" sz="2600" dirty="0" err="1" smtClean="0"/>
              <a:t>dùng</a:t>
            </a:r>
            <a:r>
              <a:rPr lang="en-US" sz="2600" dirty="0" smtClean="0"/>
              <a:t> </a:t>
            </a:r>
            <a:r>
              <a:rPr lang="en-US" sz="2600" dirty="0" err="1" smtClean="0"/>
              <a:t>từ</a:t>
            </a:r>
            <a:r>
              <a:rPr lang="en-US" sz="2600" dirty="0" smtClean="0"/>
              <a:t> </a:t>
            </a:r>
            <a:r>
              <a:rPr lang="en-US" sz="2600" dirty="0" err="1" smtClean="0"/>
              <a:t>cảm</a:t>
            </a:r>
            <a:r>
              <a:rPr lang="en-US" sz="2600" dirty="0" smtClean="0"/>
              <a:t> </a:t>
            </a:r>
            <a:r>
              <a:rPr lang="en-US" sz="2600" dirty="0" err="1" smtClean="0"/>
              <a:t>thán</a:t>
            </a:r>
            <a:r>
              <a:rPr lang="en-US" sz="2600" dirty="0" smtClean="0"/>
              <a:t>, “</a:t>
            </a:r>
            <a:r>
              <a:rPr lang="en-US" sz="2600" dirty="0" err="1" smtClean="0"/>
              <a:t>thế</a:t>
            </a:r>
            <a:r>
              <a:rPr lang="en-US" sz="2600" dirty="0" smtClean="0"/>
              <a:t> à”, </a:t>
            </a:r>
            <a:r>
              <a:rPr lang="en-US" sz="2600" dirty="0" err="1" smtClean="0"/>
              <a:t>gật</a:t>
            </a:r>
            <a:r>
              <a:rPr lang="en-US" sz="2600" dirty="0" smtClean="0"/>
              <a:t> </a:t>
            </a:r>
            <a:r>
              <a:rPr lang="en-US" sz="2600" dirty="0" err="1" smtClean="0"/>
              <a:t>đầu</a:t>
            </a:r>
            <a:r>
              <a:rPr lang="en-US" sz="2600" dirty="0" smtClean="0"/>
              <a:t>, </a:t>
            </a:r>
            <a:r>
              <a:rPr lang="en-US" sz="2600" dirty="0" err="1" smtClean="0"/>
              <a:t>chớp</a:t>
            </a:r>
            <a:r>
              <a:rPr lang="en-US" sz="2600" dirty="0" smtClean="0"/>
              <a:t> </a:t>
            </a:r>
            <a:r>
              <a:rPr lang="en-US" sz="2600" dirty="0" err="1" smtClean="0"/>
              <a:t>mắt</a:t>
            </a:r>
            <a:r>
              <a:rPr lang="en-US" sz="2600" dirty="0" smtClean="0"/>
              <a:t>…..)</a:t>
            </a:r>
          </a:p>
          <a:p>
            <a:pPr>
              <a:buNone/>
            </a:pPr>
            <a:r>
              <a:rPr lang="en-US" sz="2600" dirty="0" smtClean="0"/>
              <a:t>5. </a:t>
            </a:r>
            <a:r>
              <a:rPr lang="en-US" sz="2600" dirty="0" err="1" smtClean="0"/>
              <a:t>Kiên</a:t>
            </a:r>
            <a:r>
              <a:rPr lang="en-US" sz="2600" dirty="0" smtClean="0"/>
              <a:t> </a:t>
            </a:r>
            <a:r>
              <a:rPr lang="en-US" sz="2600" dirty="0" err="1" smtClean="0"/>
              <a:t>trì</a:t>
            </a:r>
            <a:r>
              <a:rPr lang="en-US" sz="2600" dirty="0" smtClean="0"/>
              <a:t> </a:t>
            </a:r>
            <a:r>
              <a:rPr lang="en-US" sz="2600" dirty="0" err="1" smtClean="0"/>
              <a:t>nghe</a:t>
            </a:r>
            <a:r>
              <a:rPr lang="en-US" sz="2600" dirty="0" smtClean="0"/>
              <a:t> </a:t>
            </a:r>
            <a:r>
              <a:rPr lang="en-US" sz="2600" dirty="0" err="1" smtClean="0"/>
              <a:t>học</a:t>
            </a:r>
            <a:r>
              <a:rPr lang="en-US" sz="2600" dirty="0" smtClean="0"/>
              <a:t> </a:t>
            </a:r>
            <a:r>
              <a:rPr lang="en-US" sz="2600" dirty="0" err="1" smtClean="0"/>
              <a:t>sinh</a:t>
            </a:r>
            <a:r>
              <a:rPr lang="en-US" sz="2600" dirty="0" smtClean="0"/>
              <a:t> </a:t>
            </a:r>
            <a:r>
              <a:rPr lang="en-US" sz="2600" dirty="0" err="1" smtClean="0"/>
              <a:t>nói</a:t>
            </a:r>
            <a:r>
              <a:rPr lang="en-US" sz="2600" dirty="0" smtClean="0"/>
              <a:t> </a:t>
            </a:r>
            <a:r>
              <a:rPr lang="en-US" sz="2600" dirty="0" err="1" smtClean="0"/>
              <a:t>và</a:t>
            </a:r>
            <a:r>
              <a:rPr lang="en-US" sz="2600" dirty="0" smtClean="0"/>
              <a:t> </a:t>
            </a:r>
            <a:r>
              <a:rPr lang="en-US" sz="2600" dirty="0" err="1" smtClean="0"/>
              <a:t>biểu</a:t>
            </a:r>
            <a:r>
              <a:rPr lang="en-US" sz="2600" dirty="0" smtClean="0"/>
              <a:t> </a:t>
            </a:r>
            <a:r>
              <a:rPr lang="en-US" sz="2600" dirty="0" err="1" smtClean="0"/>
              <a:t>lộ</a:t>
            </a:r>
            <a:r>
              <a:rPr lang="en-US" sz="2600" dirty="0" smtClean="0"/>
              <a:t> </a:t>
            </a:r>
            <a:r>
              <a:rPr lang="en-US" sz="2600" dirty="0" err="1" smtClean="0"/>
              <a:t>hết</a:t>
            </a:r>
            <a:r>
              <a:rPr lang="en-US" sz="2600" dirty="0" smtClean="0"/>
              <a:t> ý </a:t>
            </a:r>
            <a:r>
              <a:rPr lang="en-US" sz="2600" dirty="0" err="1" smtClean="0"/>
              <a:t>nghĩa</a:t>
            </a:r>
            <a:r>
              <a:rPr lang="en-US" sz="2600" dirty="0" smtClean="0"/>
              <a:t>, </a:t>
            </a:r>
            <a:r>
              <a:rPr lang="en-US" sz="2600" dirty="0" err="1" smtClean="0"/>
              <a:t>cảm</a:t>
            </a:r>
            <a:r>
              <a:rPr lang="en-US" sz="2600" dirty="0" smtClean="0"/>
              <a:t> </a:t>
            </a:r>
            <a:r>
              <a:rPr lang="en-US" sz="2600" dirty="0" err="1" smtClean="0"/>
              <a:t>tưởng</a:t>
            </a:r>
            <a:r>
              <a:rPr lang="en-US" sz="2600" dirty="0" smtClean="0"/>
              <a:t> (</a:t>
            </a:r>
            <a:r>
              <a:rPr lang="en-US" sz="2600" dirty="0" err="1" smtClean="0"/>
              <a:t>không</a:t>
            </a:r>
            <a:r>
              <a:rPr lang="en-US" sz="2600" dirty="0" smtClean="0"/>
              <a:t> </a:t>
            </a:r>
            <a:r>
              <a:rPr lang="en-US" sz="2600" dirty="0" err="1" smtClean="0"/>
              <a:t>ngắt</a:t>
            </a:r>
            <a:r>
              <a:rPr lang="en-US" sz="2600" dirty="0" smtClean="0"/>
              <a:t> </a:t>
            </a:r>
            <a:r>
              <a:rPr lang="en-US" sz="2600" dirty="0" err="1" smtClean="0"/>
              <a:t>lời</a:t>
            </a:r>
            <a:r>
              <a:rPr lang="en-US" sz="2600" dirty="0" smtClean="0"/>
              <a:t>)</a:t>
            </a:r>
            <a:endParaRPr lang="en-GB" sz="2600" dirty="0" smtClean="0"/>
          </a:p>
          <a:p>
            <a:pPr>
              <a:buNone/>
            </a:pPr>
            <a:endParaRPr lang="en-GB" sz="2600" dirty="0"/>
          </a:p>
        </p:txBody>
      </p:sp>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20</a:t>
            </a:fld>
            <a:endParaRPr lang="e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54333"/>
            <a:ext cx="7458100" cy="3949200"/>
          </a:xfrm>
        </p:spPr>
        <p:txBody>
          <a:bodyPr/>
          <a:lstStyle/>
          <a:p>
            <a:r>
              <a:rPr lang="en-GB" dirty="0" smtClean="0">
                <a:solidFill>
                  <a:schemeClr val="tx1"/>
                </a:solidFill>
              </a:rPr>
              <a:t>3. </a:t>
            </a:r>
            <a:r>
              <a:rPr lang="en-GB" dirty="0" err="1" smtClean="0">
                <a:solidFill>
                  <a:schemeClr val="tx1"/>
                </a:solidFill>
              </a:rPr>
              <a:t>Kỹ</a:t>
            </a:r>
            <a:r>
              <a:rPr lang="en-GB" dirty="0" smtClean="0">
                <a:solidFill>
                  <a:schemeClr val="tx1"/>
                </a:solidFill>
              </a:rPr>
              <a:t> </a:t>
            </a:r>
            <a:r>
              <a:rPr lang="en-GB" dirty="0" err="1" smtClean="0">
                <a:solidFill>
                  <a:schemeClr val="tx1"/>
                </a:solidFill>
              </a:rPr>
              <a:t>năng</a:t>
            </a:r>
            <a:r>
              <a:rPr lang="en-GB" dirty="0" smtClean="0">
                <a:solidFill>
                  <a:schemeClr val="tx1"/>
                </a:solidFill>
              </a:rPr>
              <a:t> </a:t>
            </a:r>
            <a:r>
              <a:rPr lang="en-GB" dirty="0" err="1" smtClean="0">
                <a:solidFill>
                  <a:schemeClr val="tx1"/>
                </a:solidFill>
              </a:rPr>
              <a:t>quan</a:t>
            </a:r>
            <a:r>
              <a:rPr lang="en-GB" dirty="0" smtClean="0">
                <a:solidFill>
                  <a:schemeClr val="tx1"/>
                </a:solidFill>
              </a:rPr>
              <a:t> </a:t>
            </a:r>
            <a:r>
              <a:rPr lang="en-GB" dirty="0" err="1" smtClean="0">
                <a:solidFill>
                  <a:schemeClr val="tx1"/>
                </a:solidFill>
              </a:rPr>
              <a:t>sát</a:t>
            </a:r>
            <a:endParaRPr lang="en-GB" dirty="0">
              <a:solidFill>
                <a:schemeClr val="tx1"/>
              </a:solidFill>
            </a:endParaRPr>
          </a:p>
        </p:txBody>
      </p:sp>
      <p:sp>
        <p:nvSpPr>
          <p:cNvPr id="4" name="Slide Number Placeholder 3"/>
          <p:cNvSpPr>
            <a:spLocks noGrp="1"/>
          </p:cNvSpPr>
          <p:nvPr>
            <p:ph type="sldNum" sz="quarter" idx="4294967295"/>
          </p:nvPr>
        </p:nvSpPr>
        <p:spPr>
          <a:xfrm>
            <a:off x="7656514" y="6182785"/>
            <a:ext cx="1487487" cy="419100"/>
          </a:xfrm>
        </p:spPr>
        <p:txBody>
          <a:bodyPr/>
          <a:lstStyle/>
          <a:p>
            <a:fld id="{D57F1E4F-1CFF-5643-939E-217C01CDF565}"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sz="2800" b="1" dirty="0" smtClean="0">
                <a:solidFill>
                  <a:schemeClr val="tx1"/>
                </a:solidFill>
              </a:rPr>
              <a:t>Kỹ năng quan sát là gì?</a:t>
            </a:r>
            <a:endParaRPr lang="en-US" sz="2800" b="1" dirty="0">
              <a:solidFill>
                <a:schemeClr val="tx1"/>
              </a:solidFill>
            </a:endParaRPr>
          </a:p>
        </p:txBody>
      </p:sp>
      <p:sp>
        <p:nvSpPr>
          <p:cNvPr id="3" name="Content Placeholder 2"/>
          <p:cNvSpPr>
            <a:spLocks noGrp="1"/>
          </p:cNvSpPr>
          <p:nvPr>
            <p:ph type="body" idx="1"/>
          </p:nvPr>
        </p:nvSpPr>
        <p:spPr>
          <a:xfrm>
            <a:off x="814274" y="1785926"/>
            <a:ext cx="7790174" cy="2795202"/>
          </a:xfrm>
        </p:spPr>
        <p:txBody>
          <a:bodyPr/>
          <a:lstStyle/>
          <a:p>
            <a:pPr algn="just">
              <a:buNone/>
            </a:pPr>
            <a:r>
              <a:rPr lang="nl-NL" sz="3000" dirty="0" smtClean="0">
                <a:latin typeface="Calibri" pitchFamily="34" charset="0"/>
                <a:cs typeface="Calibri" pitchFamily="34" charset="0"/>
              </a:rPr>
              <a:t>Kỹ năng quan sát là sự vận dụng tri thức, kinh nghiệm nghề nghiệp để thu thập các thông tin cần thiết trong quá trình tham vấn </a:t>
            </a:r>
            <a:endParaRPr lang="en-US" sz="3000" dirty="0" smtClean="0">
              <a:latin typeface="Calibri" pitchFamily="34" charset="0"/>
              <a:cs typeface="Calibri"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err="1" smtClean="0">
                <a:solidFill>
                  <a:schemeClr val="tx1"/>
                </a:solidFill>
              </a:rPr>
              <a:t>Mục</a:t>
            </a:r>
            <a:r>
              <a:rPr lang="en-US" sz="2400" b="1" dirty="0" smtClean="0">
                <a:solidFill>
                  <a:schemeClr val="tx1"/>
                </a:solidFill>
              </a:rPr>
              <a:t> </a:t>
            </a:r>
            <a:r>
              <a:rPr lang="en-US" sz="2400" b="1" dirty="0" err="1" smtClean="0">
                <a:solidFill>
                  <a:schemeClr val="tx1"/>
                </a:solidFill>
              </a:rPr>
              <a:t>đích</a:t>
            </a:r>
            <a:r>
              <a:rPr lang="en-US" sz="2400" b="1" dirty="0" smtClean="0">
                <a:solidFill>
                  <a:schemeClr val="tx1"/>
                </a:solidFill>
              </a:rPr>
              <a:t> </a:t>
            </a:r>
            <a:r>
              <a:rPr lang="en-US" sz="2400" b="1" dirty="0" err="1" smtClean="0">
                <a:solidFill>
                  <a:schemeClr val="tx1"/>
                </a:solidFill>
              </a:rPr>
              <a:t>của</a:t>
            </a:r>
            <a:r>
              <a:rPr lang="en-US" sz="2400" b="1" dirty="0" smtClean="0">
                <a:solidFill>
                  <a:schemeClr val="tx1"/>
                </a:solidFill>
              </a:rPr>
              <a:t> </a:t>
            </a:r>
            <a:r>
              <a:rPr lang="en-US" sz="2400" b="1" dirty="0" err="1" smtClean="0">
                <a:solidFill>
                  <a:schemeClr val="tx1"/>
                </a:solidFill>
              </a:rPr>
              <a:t>quan</a:t>
            </a:r>
            <a:r>
              <a:rPr lang="en-US" sz="2400" b="1" dirty="0" smtClean="0">
                <a:solidFill>
                  <a:schemeClr val="tx1"/>
                </a:solidFill>
              </a:rPr>
              <a:t> </a:t>
            </a:r>
            <a:r>
              <a:rPr lang="en-US" sz="2400" b="1" dirty="0" err="1" smtClean="0">
                <a:solidFill>
                  <a:schemeClr val="tx1"/>
                </a:solidFill>
              </a:rPr>
              <a:t>sát</a:t>
            </a:r>
            <a:r>
              <a:rPr lang="en-US" b="1" dirty="0" smtClean="0">
                <a:solidFill>
                  <a:schemeClr val="tx1"/>
                </a:solidFill>
              </a:rPr>
              <a:t/>
            </a:r>
            <a:br>
              <a:rPr lang="en-US" b="1" dirty="0" smtClean="0">
                <a:solidFill>
                  <a:schemeClr val="tx1"/>
                </a:solidFill>
              </a:rPr>
            </a:br>
            <a:endParaRPr lang="en-US" b="1" dirty="0">
              <a:solidFill>
                <a:schemeClr val="tx1"/>
              </a:solidFill>
            </a:endParaRPr>
          </a:p>
        </p:txBody>
      </p:sp>
      <p:sp>
        <p:nvSpPr>
          <p:cNvPr id="3" name="Content Placeholder 2"/>
          <p:cNvSpPr>
            <a:spLocks noGrp="1"/>
          </p:cNvSpPr>
          <p:nvPr>
            <p:ph type="body" idx="1"/>
          </p:nvPr>
        </p:nvSpPr>
        <p:spPr>
          <a:xfrm>
            <a:off x="539552" y="1620582"/>
            <a:ext cx="7761673" cy="3320585"/>
          </a:xfrm>
        </p:spPr>
        <p:txBody>
          <a:bodyPr>
            <a:normAutofit fontScale="92500" lnSpcReduction="20000"/>
          </a:bodyPr>
          <a:lstStyle/>
          <a:p>
            <a:pPr>
              <a:buNone/>
            </a:pPr>
            <a:endParaRPr lang="en-US" dirty="0" smtClean="0"/>
          </a:p>
          <a:p>
            <a:endParaRPr lang="en-US" dirty="0" smtClean="0"/>
          </a:p>
          <a:p>
            <a:pPr marL="109728" indent="0" algn="just">
              <a:buNone/>
            </a:pPr>
            <a:r>
              <a:rPr lang="en-US" dirty="0" smtClean="0"/>
              <a:t>- Thu </a:t>
            </a:r>
            <a:r>
              <a:rPr lang="en-US" dirty="0" err="1" smtClean="0"/>
              <a:t>thập</a:t>
            </a:r>
            <a:r>
              <a:rPr lang="en-US" dirty="0" smtClean="0"/>
              <a:t> </a:t>
            </a:r>
            <a:r>
              <a:rPr lang="en-US" dirty="0" err="1" smtClean="0"/>
              <a:t>dữ</a:t>
            </a:r>
            <a:r>
              <a:rPr lang="en-US" dirty="0" smtClean="0"/>
              <a:t> </a:t>
            </a:r>
            <a:r>
              <a:rPr lang="en-US" dirty="0" err="1" smtClean="0"/>
              <a:t>kiện</a:t>
            </a:r>
            <a:r>
              <a:rPr lang="en-US" dirty="0" smtClean="0"/>
              <a:t>, </a:t>
            </a:r>
            <a:r>
              <a:rPr lang="en-US" dirty="0" err="1" smtClean="0"/>
              <a:t>sâu</a:t>
            </a:r>
            <a:r>
              <a:rPr lang="en-US" dirty="0" smtClean="0"/>
              <a:t> </a:t>
            </a:r>
            <a:r>
              <a:rPr lang="en-US" dirty="0" err="1" smtClean="0"/>
              <a:t>chuỗi</a:t>
            </a:r>
            <a:r>
              <a:rPr lang="en-US" dirty="0" smtClean="0"/>
              <a:t>, </a:t>
            </a:r>
            <a:r>
              <a:rPr lang="en-US" dirty="0" err="1" smtClean="0"/>
              <a:t>phán</a:t>
            </a:r>
            <a:r>
              <a:rPr lang="en-US" dirty="0" smtClean="0"/>
              <a:t> </a:t>
            </a:r>
            <a:r>
              <a:rPr lang="en-US" dirty="0" err="1" smtClean="0"/>
              <a:t>đoán</a:t>
            </a:r>
            <a:r>
              <a:rPr lang="en-US" dirty="0" smtClean="0"/>
              <a:t> </a:t>
            </a:r>
            <a:r>
              <a:rPr lang="en-US" dirty="0" err="1" smtClean="0"/>
              <a:t>thông</a:t>
            </a:r>
            <a:r>
              <a:rPr lang="en-US" dirty="0" smtClean="0"/>
              <a:t> qua </a:t>
            </a:r>
            <a:r>
              <a:rPr lang="en-US" dirty="0" err="1" smtClean="0"/>
              <a:t>biểu</a:t>
            </a:r>
            <a:r>
              <a:rPr lang="en-US" dirty="0" smtClean="0"/>
              <a:t> </a:t>
            </a:r>
            <a:r>
              <a:rPr lang="en-US" dirty="0" err="1" smtClean="0"/>
              <a:t>hiện</a:t>
            </a:r>
            <a:r>
              <a:rPr lang="en-US" dirty="0" smtClean="0"/>
              <a:t> </a:t>
            </a:r>
            <a:r>
              <a:rPr lang="en-US" dirty="0" err="1" smtClean="0"/>
              <a:t>bề</a:t>
            </a:r>
            <a:r>
              <a:rPr lang="en-US" dirty="0" smtClean="0"/>
              <a:t> </a:t>
            </a:r>
            <a:r>
              <a:rPr lang="en-US" dirty="0" err="1" smtClean="0"/>
              <a:t>ngoài</a:t>
            </a:r>
            <a:r>
              <a:rPr lang="en-US" dirty="0" smtClean="0"/>
              <a:t>, </a:t>
            </a:r>
            <a:r>
              <a:rPr lang="en-US" dirty="0" err="1" smtClean="0"/>
              <a:t>ngôn</a:t>
            </a:r>
            <a:r>
              <a:rPr lang="en-US" dirty="0" smtClean="0"/>
              <a:t> </a:t>
            </a:r>
            <a:r>
              <a:rPr lang="en-US" dirty="0" err="1" smtClean="0"/>
              <a:t>ngữ</a:t>
            </a:r>
            <a:r>
              <a:rPr lang="en-US" dirty="0" smtClean="0"/>
              <a:t> </a:t>
            </a:r>
            <a:r>
              <a:rPr lang="en-US" dirty="0" err="1" smtClean="0"/>
              <a:t>không</a:t>
            </a:r>
            <a:r>
              <a:rPr lang="en-US" dirty="0" smtClean="0"/>
              <a:t> </a:t>
            </a:r>
            <a:r>
              <a:rPr lang="en-US" dirty="0" err="1" smtClean="0"/>
              <a:t>lời</a:t>
            </a:r>
            <a:r>
              <a:rPr lang="en-US" dirty="0" smtClean="0"/>
              <a:t> </a:t>
            </a:r>
            <a:r>
              <a:rPr lang="en-US" dirty="0" err="1" smtClean="0"/>
              <a:t>của</a:t>
            </a:r>
            <a:r>
              <a:rPr lang="en-US" dirty="0" smtClean="0"/>
              <a:t> TC</a:t>
            </a:r>
          </a:p>
          <a:p>
            <a:pPr marL="109728" indent="0" algn="just">
              <a:buNone/>
            </a:pPr>
            <a:r>
              <a:rPr lang="en-US" dirty="0" smtClean="0"/>
              <a:t>- Hiểu </a:t>
            </a:r>
            <a:r>
              <a:rPr lang="en-US" dirty="0" err="1" smtClean="0"/>
              <a:t>về</a:t>
            </a:r>
            <a:r>
              <a:rPr lang="en-US" dirty="0" smtClean="0"/>
              <a:t> con </a:t>
            </a:r>
            <a:r>
              <a:rPr lang="en-US" dirty="0" err="1" smtClean="0"/>
              <a:t>người</a:t>
            </a:r>
            <a:r>
              <a:rPr lang="en-US" dirty="0" smtClean="0"/>
              <a:t>, </a:t>
            </a:r>
            <a:r>
              <a:rPr lang="en-US" dirty="0" err="1" smtClean="0"/>
              <a:t>hoàn</a:t>
            </a:r>
            <a:r>
              <a:rPr lang="en-US" dirty="0" smtClean="0"/>
              <a:t> </a:t>
            </a:r>
            <a:r>
              <a:rPr lang="en-US" dirty="0" err="1" smtClean="0"/>
              <a:t>cảnh</a:t>
            </a:r>
            <a:r>
              <a:rPr lang="en-US" dirty="0" smtClean="0"/>
              <a:t> </a:t>
            </a:r>
            <a:r>
              <a:rPr lang="en-US" dirty="0" err="1" smtClean="0"/>
              <a:t>và</a:t>
            </a:r>
            <a:r>
              <a:rPr lang="en-US" dirty="0" smtClean="0"/>
              <a:t> </a:t>
            </a:r>
            <a:r>
              <a:rPr lang="en-US" dirty="0" err="1" smtClean="0"/>
              <a:t>mối</a:t>
            </a:r>
            <a:r>
              <a:rPr lang="en-US" dirty="0" smtClean="0"/>
              <a:t> </a:t>
            </a:r>
            <a:r>
              <a:rPr lang="en-US" dirty="0" err="1" smtClean="0"/>
              <a:t>quan</a:t>
            </a:r>
            <a:r>
              <a:rPr lang="en-US" dirty="0" smtClean="0"/>
              <a:t> </a:t>
            </a:r>
            <a:r>
              <a:rPr lang="en-US" dirty="0" err="1" smtClean="0"/>
              <a:t>hệ</a:t>
            </a:r>
            <a:r>
              <a:rPr lang="en-US" dirty="0" smtClean="0"/>
              <a:t> </a:t>
            </a:r>
            <a:r>
              <a:rPr lang="en-US" dirty="0" err="1" smtClean="0"/>
              <a:t>của</a:t>
            </a:r>
            <a:r>
              <a:rPr lang="en-US" dirty="0" smtClean="0"/>
              <a:t> TC</a:t>
            </a:r>
          </a:p>
          <a:p>
            <a:pPr algn="just">
              <a:buNone/>
            </a:pPr>
            <a:r>
              <a:rPr lang="nl-NL" dirty="0" smtClean="0"/>
              <a:t>			Quan sát nhằm đánh giá và nhận định chính xác tâm trạng, tình cảm của TC giúp quá trình tham vấn đạt hiệu quả hơn</a:t>
            </a:r>
            <a:endParaRPr lang="en-US" dirty="0" smtClean="0"/>
          </a:p>
          <a:p>
            <a:endParaRPr lang="en-US" dirty="0" smtClean="0"/>
          </a:p>
          <a:p>
            <a:endParaRPr lang="en-US" dirty="0"/>
          </a:p>
        </p:txBody>
      </p:sp>
      <p:sp>
        <p:nvSpPr>
          <p:cNvPr id="4" name="AutoShape 6"/>
          <p:cNvSpPr>
            <a:spLocks noChangeArrowheads="1"/>
          </p:cNvSpPr>
          <p:nvPr/>
        </p:nvSpPr>
        <p:spPr bwMode="auto">
          <a:xfrm>
            <a:off x="1115616" y="3501008"/>
            <a:ext cx="1295400" cy="304800"/>
          </a:xfrm>
          <a:prstGeom prst="rightArrow">
            <a:avLst>
              <a:gd name="adj1" fmla="val 50000"/>
              <a:gd name="adj2" fmla="val 170002"/>
            </a:avLst>
          </a:prstGeom>
          <a:solidFill>
            <a:srgbClr val="0000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err="1" smtClean="0">
                <a:solidFill>
                  <a:schemeClr val="tx1"/>
                </a:solidFill>
              </a:rPr>
              <a:t>Những</a:t>
            </a:r>
            <a:r>
              <a:rPr lang="en-US" sz="2800" b="1" dirty="0" smtClean="0">
                <a:solidFill>
                  <a:schemeClr val="tx1"/>
                </a:solidFill>
              </a:rPr>
              <a:t> </a:t>
            </a:r>
            <a:r>
              <a:rPr lang="en-US" sz="2800" b="1" dirty="0" err="1" smtClean="0">
                <a:solidFill>
                  <a:schemeClr val="tx1"/>
                </a:solidFill>
              </a:rPr>
              <a:t>yếu</a:t>
            </a:r>
            <a:r>
              <a:rPr lang="en-US" sz="2800" b="1" dirty="0" smtClean="0">
                <a:solidFill>
                  <a:schemeClr val="tx1"/>
                </a:solidFill>
              </a:rPr>
              <a:t> </a:t>
            </a:r>
            <a:r>
              <a:rPr lang="en-US" sz="2800" b="1" dirty="0" err="1" smtClean="0">
                <a:solidFill>
                  <a:schemeClr val="tx1"/>
                </a:solidFill>
              </a:rPr>
              <a:t>tố</a:t>
            </a:r>
            <a:r>
              <a:rPr lang="en-US" sz="2800" b="1" dirty="0" smtClean="0">
                <a:solidFill>
                  <a:schemeClr val="tx1"/>
                </a:solidFill>
              </a:rPr>
              <a:t> </a:t>
            </a:r>
            <a:r>
              <a:rPr lang="en-US" sz="2800" b="1" dirty="0" err="1" smtClean="0">
                <a:solidFill>
                  <a:schemeClr val="tx1"/>
                </a:solidFill>
              </a:rPr>
              <a:t>cần</a:t>
            </a:r>
            <a:r>
              <a:rPr lang="en-US" sz="2800" b="1" dirty="0" smtClean="0">
                <a:solidFill>
                  <a:schemeClr val="tx1"/>
                </a:solidFill>
              </a:rPr>
              <a:t> </a:t>
            </a:r>
            <a:r>
              <a:rPr lang="en-US" sz="2800" b="1" dirty="0" err="1" smtClean="0">
                <a:solidFill>
                  <a:schemeClr val="tx1"/>
                </a:solidFill>
              </a:rPr>
              <a:t>quan</a:t>
            </a:r>
            <a:r>
              <a:rPr lang="en-US" sz="2800" b="1" dirty="0" smtClean="0">
                <a:solidFill>
                  <a:schemeClr val="tx1"/>
                </a:solidFill>
              </a:rPr>
              <a:t> </a:t>
            </a:r>
            <a:r>
              <a:rPr lang="en-US" sz="2800" b="1" dirty="0" err="1" smtClean="0">
                <a:solidFill>
                  <a:schemeClr val="tx1"/>
                </a:solidFill>
              </a:rPr>
              <a:t>sát</a:t>
            </a: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
        <p:nvSpPr>
          <p:cNvPr id="3" name="Content Placeholder 2"/>
          <p:cNvSpPr>
            <a:spLocks noGrp="1"/>
          </p:cNvSpPr>
          <p:nvPr>
            <p:ph type="body" idx="1"/>
          </p:nvPr>
        </p:nvSpPr>
        <p:spPr>
          <a:xfrm>
            <a:off x="107504" y="1412776"/>
            <a:ext cx="8640960" cy="5151397"/>
          </a:xfrm>
        </p:spPr>
        <p:txBody>
          <a:bodyPr>
            <a:normAutofit/>
          </a:bodyPr>
          <a:lstStyle/>
          <a:p>
            <a:pPr marL="109728" indent="0" algn="just">
              <a:buNone/>
            </a:pPr>
            <a:r>
              <a:rPr lang="en-US" sz="2800" dirty="0" smtClean="0"/>
              <a:t>- </a:t>
            </a:r>
            <a:r>
              <a:rPr lang="en-US" sz="2800" dirty="0" err="1" smtClean="0"/>
              <a:t>Dáng</a:t>
            </a:r>
            <a:r>
              <a:rPr lang="en-US" sz="2800" dirty="0" smtClean="0"/>
              <a:t> </a:t>
            </a:r>
            <a:r>
              <a:rPr lang="en-US" sz="2800" dirty="0" err="1" smtClean="0"/>
              <a:t>vẻ</a:t>
            </a:r>
            <a:r>
              <a:rPr lang="en-US" sz="2800" dirty="0" smtClean="0"/>
              <a:t> </a:t>
            </a:r>
            <a:r>
              <a:rPr lang="en-US" sz="2800" dirty="0" err="1" smtClean="0"/>
              <a:t>tổng</a:t>
            </a:r>
            <a:r>
              <a:rPr lang="en-US" sz="2800" dirty="0" smtClean="0"/>
              <a:t> </a:t>
            </a:r>
            <a:r>
              <a:rPr lang="en-US" sz="2800" dirty="0" err="1" smtClean="0"/>
              <a:t>quát</a:t>
            </a:r>
            <a:r>
              <a:rPr lang="en-US" sz="2800" dirty="0" smtClean="0"/>
              <a:t> </a:t>
            </a:r>
            <a:r>
              <a:rPr lang="en-US" sz="2800" dirty="0" err="1" smtClean="0"/>
              <a:t>bề</a:t>
            </a:r>
            <a:r>
              <a:rPr lang="en-US" sz="2800" dirty="0" smtClean="0"/>
              <a:t> </a:t>
            </a:r>
            <a:r>
              <a:rPr lang="en-US" sz="2800" dirty="0" err="1" smtClean="0"/>
              <a:t>ngoài</a:t>
            </a:r>
            <a:r>
              <a:rPr lang="en-US" sz="2800" dirty="0" smtClean="0"/>
              <a:t> </a:t>
            </a:r>
            <a:r>
              <a:rPr lang="en-US" sz="2800" dirty="0" err="1" smtClean="0"/>
              <a:t>của</a:t>
            </a:r>
            <a:r>
              <a:rPr lang="en-US" sz="2800" dirty="0" smtClean="0"/>
              <a:t> </a:t>
            </a:r>
            <a:r>
              <a:rPr lang="en-US" sz="2800" dirty="0" err="1" smtClean="0"/>
              <a:t>thân</a:t>
            </a:r>
            <a:r>
              <a:rPr lang="en-US" sz="2800" dirty="0" smtClean="0"/>
              <a:t> </a:t>
            </a:r>
            <a:r>
              <a:rPr lang="en-US" sz="2800" dirty="0" err="1" smtClean="0"/>
              <a:t>chủ</a:t>
            </a:r>
            <a:endParaRPr lang="en-US" sz="2800" dirty="0" smtClean="0"/>
          </a:p>
          <a:p>
            <a:pPr marL="109728" indent="0" algn="just">
              <a:buNone/>
            </a:pPr>
            <a:r>
              <a:rPr lang="nl-NL" sz="2800" dirty="0" smtClean="0"/>
              <a:t>- Hành vi, cách nói chuyện </a:t>
            </a:r>
          </a:p>
          <a:p>
            <a:pPr marL="109728" indent="0" algn="just">
              <a:buNone/>
            </a:pPr>
            <a:r>
              <a:rPr lang="nl-NL" sz="2800" dirty="0" smtClean="0"/>
              <a:t>- Tâm trạng và cảm xúc </a:t>
            </a:r>
          </a:p>
          <a:p>
            <a:pPr marL="109728" indent="0" algn="just">
              <a:buNone/>
            </a:pPr>
            <a:r>
              <a:rPr lang="nl-NL" sz="2800" dirty="0" smtClean="0"/>
              <a:t>- Sự thống nhất giữa lời nói và biểu hiện của nét mặt, động tác chân tay, tư thế và điệu bộ của thân chủ</a:t>
            </a:r>
            <a:endParaRPr lang="en-US" sz="2800" dirty="0" smtClean="0"/>
          </a:p>
          <a:p>
            <a:pPr marL="109728" indent="0" algn="just">
              <a:buNone/>
            </a:pPr>
            <a:r>
              <a:rPr lang="en-US" sz="2800" dirty="0" smtClean="0"/>
              <a:t>- </a:t>
            </a:r>
            <a:r>
              <a:rPr lang="en-US" sz="2800" dirty="0" err="1" smtClean="0"/>
              <a:t>Các</a:t>
            </a:r>
            <a:r>
              <a:rPr lang="en-US" sz="2800" dirty="0" smtClean="0"/>
              <a:t> </a:t>
            </a:r>
            <a:r>
              <a:rPr lang="en-US" sz="2800" dirty="0" err="1" smtClean="0"/>
              <a:t>mối</a:t>
            </a:r>
            <a:r>
              <a:rPr lang="en-US" sz="2800" dirty="0" smtClean="0"/>
              <a:t> </a:t>
            </a:r>
            <a:r>
              <a:rPr lang="en-US" sz="2800" dirty="0" err="1" smtClean="0"/>
              <a:t>quan</a:t>
            </a:r>
            <a:r>
              <a:rPr lang="en-US" sz="2800" dirty="0" smtClean="0"/>
              <a:t> </a:t>
            </a:r>
            <a:r>
              <a:rPr lang="en-US" sz="2800" dirty="0" err="1" smtClean="0"/>
              <a:t>hệ</a:t>
            </a:r>
            <a:r>
              <a:rPr lang="en-US" sz="2800" dirty="0" smtClean="0"/>
              <a:t> </a:t>
            </a:r>
            <a:r>
              <a:rPr lang="en-US" sz="2800" dirty="0" err="1" smtClean="0"/>
              <a:t>của</a:t>
            </a:r>
            <a:r>
              <a:rPr lang="en-US" sz="2800" dirty="0" smtClean="0"/>
              <a:t> </a:t>
            </a:r>
            <a:r>
              <a:rPr lang="en-US" sz="2800" dirty="0" err="1" smtClean="0"/>
              <a:t>thân</a:t>
            </a:r>
            <a:r>
              <a:rPr lang="en-US" sz="2800" dirty="0" smtClean="0"/>
              <a:t> </a:t>
            </a:r>
            <a:r>
              <a:rPr lang="en-US" sz="2800" dirty="0" err="1" smtClean="0"/>
              <a:t>chủ</a:t>
            </a:r>
            <a:r>
              <a:rPr lang="en-US" sz="2800" dirty="0" smtClean="0"/>
              <a:t> </a:t>
            </a:r>
            <a:r>
              <a:rPr lang="en-US" sz="2800" dirty="0" err="1" smtClean="0"/>
              <a:t>với</a:t>
            </a:r>
            <a:r>
              <a:rPr lang="en-US" sz="2800" dirty="0" smtClean="0"/>
              <a:t> </a:t>
            </a:r>
            <a:r>
              <a:rPr lang="en-US" sz="2800" dirty="0" err="1" smtClean="0"/>
              <a:t>người</a:t>
            </a:r>
            <a:r>
              <a:rPr lang="en-US" sz="2800" dirty="0" smtClean="0"/>
              <a:t> </a:t>
            </a:r>
            <a:r>
              <a:rPr lang="en-US" sz="2800" dirty="0" err="1" smtClean="0"/>
              <a:t>khác</a:t>
            </a:r>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4274" y="523433"/>
            <a:ext cx="5989973" cy="1021600"/>
          </a:xfrm>
        </p:spPr>
        <p:txBody>
          <a:bodyPr/>
          <a:lstStyle/>
          <a:p>
            <a:pPr algn="ctr"/>
            <a:r>
              <a:rPr lang="en-US" sz="2800" b="1" dirty="0" err="1" smtClean="0">
                <a:solidFill>
                  <a:schemeClr val="tx1"/>
                </a:solidFill>
              </a:rPr>
              <a:t>Các</a:t>
            </a:r>
            <a:r>
              <a:rPr lang="en-US" sz="2800" b="1" dirty="0" smtClean="0">
                <a:solidFill>
                  <a:schemeClr val="tx1"/>
                </a:solidFill>
              </a:rPr>
              <a:t> </a:t>
            </a:r>
            <a:r>
              <a:rPr lang="en-US" sz="2800" b="1" dirty="0" err="1" smtClean="0">
                <a:solidFill>
                  <a:schemeClr val="tx1"/>
                </a:solidFill>
              </a:rPr>
              <a:t>bước</a:t>
            </a:r>
            <a:r>
              <a:rPr lang="en-US" sz="2800" b="1" dirty="0" smtClean="0">
                <a:solidFill>
                  <a:schemeClr val="tx1"/>
                </a:solidFill>
              </a:rPr>
              <a:t> </a:t>
            </a:r>
            <a:r>
              <a:rPr lang="en-US" sz="2800" b="1" dirty="0" err="1" smtClean="0">
                <a:solidFill>
                  <a:schemeClr val="tx1"/>
                </a:solidFill>
              </a:rPr>
              <a:t>quan</a:t>
            </a:r>
            <a:r>
              <a:rPr lang="en-US" sz="2800" b="1" dirty="0" smtClean="0">
                <a:solidFill>
                  <a:schemeClr val="tx1"/>
                </a:solidFill>
              </a:rPr>
              <a:t> </a:t>
            </a:r>
            <a:r>
              <a:rPr lang="en-US" sz="2800" b="1" dirty="0" err="1" smtClean="0">
                <a:solidFill>
                  <a:schemeClr val="tx1"/>
                </a:solidFill>
              </a:rPr>
              <a:t>sát</a:t>
            </a:r>
            <a:endParaRPr lang="en-US" sz="2800" b="1" dirty="0">
              <a:solidFill>
                <a:schemeClr val="tx1"/>
              </a:solidFill>
            </a:endParaRPr>
          </a:p>
        </p:txBody>
      </p:sp>
      <p:sp>
        <p:nvSpPr>
          <p:cNvPr id="3" name="Content Placeholder 2"/>
          <p:cNvSpPr>
            <a:spLocks noGrp="1"/>
          </p:cNvSpPr>
          <p:nvPr>
            <p:ph type="body" idx="1"/>
          </p:nvPr>
        </p:nvSpPr>
        <p:spPr>
          <a:xfrm>
            <a:off x="539552" y="1769800"/>
            <a:ext cx="7776863" cy="3243376"/>
          </a:xfrm>
        </p:spPr>
        <p:txBody>
          <a:bodyPr/>
          <a:lstStyle/>
          <a:p>
            <a:pPr>
              <a:buNone/>
            </a:pPr>
            <a:endParaRPr lang="nl-NL" sz="3200" dirty="0" smtClean="0"/>
          </a:p>
          <a:p>
            <a:pPr marL="109728" indent="0">
              <a:buNone/>
            </a:pPr>
            <a:r>
              <a:rPr lang="nl-NL" sz="2800" dirty="0" smtClean="0"/>
              <a:t>- Xác định rõ mục đích, nội dung quan sát</a:t>
            </a:r>
            <a:endParaRPr lang="en-US" sz="2800" dirty="0" smtClean="0"/>
          </a:p>
          <a:p>
            <a:pPr marL="109728" indent="0">
              <a:buNone/>
            </a:pPr>
            <a:r>
              <a:rPr lang="nl-NL" sz="2800" dirty="0" smtClean="0"/>
              <a:t>- Tập trung chú ý khi quan sát và quan sát liên tục</a:t>
            </a:r>
            <a:endParaRPr lang="en-US" sz="2800" dirty="0" smtClean="0"/>
          </a:p>
          <a:p>
            <a:pPr marL="109728" indent="0">
              <a:buNone/>
            </a:pPr>
            <a:r>
              <a:rPr lang="nl-NL" sz="2800" dirty="0" smtClean="0"/>
              <a:t>- Ghi nhớ/ghi chép lại nội dung quan sát</a:t>
            </a:r>
            <a:endParaRPr lang="en-US" sz="2800"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31639" y="523433"/>
            <a:ext cx="4975035" cy="1021600"/>
          </a:xfrm>
        </p:spPr>
        <p:txBody>
          <a:bodyPr/>
          <a:lstStyle/>
          <a:p>
            <a:pPr algn="ctr"/>
            <a:r>
              <a:rPr lang="en-US" sz="2800" dirty="0" smtClean="0">
                <a:solidFill>
                  <a:schemeClr val="tx1"/>
                </a:solidFill>
              </a:rPr>
              <a:t>* </a:t>
            </a:r>
            <a:r>
              <a:rPr lang="en-US" sz="2800" b="1" dirty="0" err="1" smtClean="0">
                <a:solidFill>
                  <a:schemeClr val="tx1"/>
                </a:solidFill>
              </a:rPr>
              <a:t>Lưu</a:t>
            </a:r>
            <a:r>
              <a:rPr lang="en-US" sz="2800" b="1" dirty="0" smtClean="0">
                <a:solidFill>
                  <a:schemeClr val="tx1"/>
                </a:solidFill>
              </a:rPr>
              <a:t> ý</a:t>
            </a:r>
            <a:endParaRPr lang="en-US" sz="2800" b="1" dirty="0">
              <a:solidFill>
                <a:schemeClr val="tx1"/>
              </a:solidFill>
            </a:endParaRPr>
          </a:p>
        </p:txBody>
      </p:sp>
      <p:sp>
        <p:nvSpPr>
          <p:cNvPr id="3" name="Content Placeholder 2"/>
          <p:cNvSpPr>
            <a:spLocks noGrp="1"/>
          </p:cNvSpPr>
          <p:nvPr>
            <p:ph type="body" idx="1"/>
          </p:nvPr>
        </p:nvSpPr>
        <p:spPr>
          <a:xfrm>
            <a:off x="539552" y="1769800"/>
            <a:ext cx="7747223" cy="4194000"/>
          </a:xfrm>
        </p:spPr>
        <p:txBody>
          <a:bodyPr>
            <a:normAutofit/>
          </a:bodyPr>
          <a:lstStyle/>
          <a:p>
            <a:pPr marL="109728" indent="0" algn="just">
              <a:buNone/>
            </a:pPr>
            <a:r>
              <a:rPr lang="nl-NL" sz="2800" dirty="0" smtClean="0"/>
              <a:t>- Quan sát cần phải diễn ra liên tục, trong suốt quá trình tham vấn</a:t>
            </a:r>
          </a:p>
          <a:p>
            <a:pPr marL="109728" indent="0" algn="just">
              <a:buNone/>
            </a:pPr>
            <a:r>
              <a:rPr lang="nl-NL" sz="2800" dirty="0" smtClean="0"/>
              <a:t>- Điều chỉnh ánh mắt phù hợp với tình huống tham vấn khi quan sát</a:t>
            </a:r>
          </a:p>
          <a:p>
            <a:pPr marL="109728" indent="0" algn="just">
              <a:buNone/>
            </a:pPr>
            <a:r>
              <a:rPr lang="nl-NL" sz="2800" dirty="0" smtClean="0"/>
              <a:t>- Cần chú ý tránh áp đặt thành kiến và những khuôn mẫu khi diễn giải dáng vẻ tổng quát của học sinh.</a:t>
            </a:r>
          </a:p>
          <a:p>
            <a:pPr marL="109728" indent="0" algn="just">
              <a:buNone/>
            </a:pPr>
            <a:r>
              <a:rPr lang="nl-NL" sz="2800" dirty="0" smtClean="0"/>
              <a:t>- Học sinh thường biết cách che giấu các cảm nghĩ của mình</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69126" y="476673"/>
            <a:ext cx="8135321" cy="6011592"/>
          </a:xfrm>
        </p:spPr>
        <p:txBody>
          <a:bodyPr>
            <a:normAutofit fontScale="32500" lnSpcReduction="20000"/>
          </a:bodyPr>
          <a:lstStyle/>
          <a:p>
            <a:pPr>
              <a:buNone/>
            </a:pPr>
            <a:endParaRPr lang="en-US" sz="8000" dirty="0" smtClean="0">
              <a:solidFill>
                <a:srgbClr val="0070C0"/>
              </a:solidFill>
              <a:latin typeface="Times New Roman" pitchFamily="18" charset="0"/>
              <a:cs typeface="Times New Roman" pitchFamily="18" charset="0"/>
            </a:endParaRPr>
          </a:p>
          <a:p>
            <a:pPr>
              <a:buNone/>
            </a:pPr>
            <a:r>
              <a:rPr lang="en-US" sz="8000" dirty="0" smtClean="0">
                <a:latin typeface="Times New Roman" pitchFamily="18" charset="0"/>
                <a:cs typeface="Times New Roman" pitchFamily="18" charset="0"/>
              </a:rPr>
              <a:t>- NTV </a:t>
            </a:r>
            <a:r>
              <a:rPr lang="en-US" sz="8000" dirty="0" err="1" smtClean="0">
                <a:latin typeface="Times New Roman" pitchFamily="18" charset="0"/>
                <a:cs typeface="Times New Roman" pitchFamily="18" charset="0"/>
              </a:rPr>
              <a:t>phải</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nhạy</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cảm</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với</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những</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dấu</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hiệu</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của</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học</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sinh</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chuyển</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tải</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không</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bằng</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lời</a:t>
            </a:r>
            <a:r>
              <a:rPr lang="en-US" sz="8000" dirty="0" smtClean="0">
                <a:latin typeface="Times New Roman" pitchFamily="18" charset="0"/>
                <a:cs typeface="Times New Roman" pitchFamily="18" charset="0"/>
              </a:rPr>
              <a:t>. </a:t>
            </a:r>
          </a:p>
          <a:p>
            <a:pPr>
              <a:buNone/>
            </a:pPr>
            <a:endParaRPr lang="en-US" sz="8000" dirty="0" smtClean="0">
              <a:latin typeface="Times New Roman" pitchFamily="18" charset="0"/>
              <a:cs typeface="Times New Roman" pitchFamily="18" charset="0"/>
            </a:endParaRPr>
          </a:p>
          <a:p>
            <a:pPr>
              <a:buNone/>
            </a:pP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Học</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sinh</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giao</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tiếp</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rất</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nhiều</a:t>
            </a:r>
            <a:r>
              <a:rPr lang="en-US" sz="8000" dirty="0" smtClean="0">
                <a:latin typeface="Times New Roman" pitchFamily="18" charset="0"/>
                <a:cs typeface="Times New Roman" pitchFamily="18" charset="0"/>
              </a:rPr>
              <a:t> qua </a:t>
            </a:r>
            <a:r>
              <a:rPr lang="en-US" sz="8000" dirty="0" err="1" smtClean="0">
                <a:latin typeface="Times New Roman" pitchFamily="18" charset="0"/>
                <a:cs typeface="Times New Roman" pitchFamily="18" charset="0"/>
              </a:rPr>
              <a:t>ngôn</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ngữ</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cử</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chỉ</a:t>
            </a:r>
            <a:r>
              <a:rPr lang="en-US" sz="8000" dirty="0" smtClean="0">
                <a:latin typeface="Times New Roman" pitchFamily="18" charset="0"/>
                <a:cs typeface="Times New Roman" pitchFamily="18" charset="0"/>
              </a:rPr>
              <a:t>. </a:t>
            </a:r>
          </a:p>
          <a:p>
            <a:pPr>
              <a:buNone/>
            </a:pPr>
            <a:endParaRPr lang="en-US" sz="8000" dirty="0" smtClean="0">
              <a:latin typeface="Times New Roman" pitchFamily="18" charset="0"/>
              <a:cs typeface="Times New Roman" pitchFamily="18" charset="0"/>
            </a:endParaRPr>
          </a:p>
          <a:p>
            <a:pPr algn="just">
              <a:buNone/>
            </a:pPr>
            <a:r>
              <a:rPr lang="en-US" sz="8000" dirty="0" smtClean="0">
                <a:latin typeface="Times New Roman" pitchFamily="18" charset="0"/>
                <a:cs typeface="Times New Roman" pitchFamily="18" charset="0"/>
              </a:rPr>
              <a:t>- Hiểu </a:t>
            </a:r>
            <a:r>
              <a:rPr lang="en-US" sz="8000" dirty="0" err="1" smtClean="0">
                <a:latin typeface="Times New Roman" pitchFamily="18" charset="0"/>
                <a:cs typeface="Times New Roman" pitchFamily="18" charset="0"/>
              </a:rPr>
              <a:t>được</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những</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bức</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thông</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điệp</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ngầm</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được</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chuyển</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tải</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không</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bằng</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lời</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có</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thể</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giúp</a:t>
            </a:r>
            <a:r>
              <a:rPr lang="en-US" sz="8000" dirty="0" smtClean="0">
                <a:latin typeface="Times New Roman" pitchFamily="18" charset="0"/>
                <a:cs typeface="Times New Roman" pitchFamily="18" charset="0"/>
              </a:rPr>
              <a:t> NTV </a:t>
            </a:r>
            <a:r>
              <a:rPr lang="en-US" sz="8000" dirty="0" err="1" smtClean="0">
                <a:latin typeface="Times New Roman" pitchFamily="18" charset="0"/>
                <a:cs typeface="Times New Roman" pitchFamily="18" charset="0"/>
              </a:rPr>
              <a:t>thấu</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hiểu</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được</a:t>
            </a:r>
            <a:r>
              <a:rPr lang="en-US" sz="8000" dirty="0" smtClean="0">
                <a:latin typeface="Times New Roman" pitchFamily="18" charset="0"/>
                <a:cs typeface="Times New Roman" pitchFamily="18" charset="0"/>
              </a:rPr>
              <a:t> HS </a:t>
            </a:r>
            <a:r>
              <a:rPr lang="en-US" sz="8000" dirty="0" err="1" smtClean="0">
                <a:latin typeface="Times New Roman" pitchFamily="18" charset="0"/>
                <a:cs typeface="Times New Roman" pitchFamily="18" charset="0"/>
              </a:rPr>
              <a:t>đang</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suy</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nghĩ</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và</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cảm</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xúc</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như</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thế</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nào</a:t>
            </a:r>
            <a:r>
              <a:rPr lang="en-US" sz="8000" dirty="0" smtClean="0">
                <a:latin typeface="Times New Roman" pitchFamily="18" charset="0"/>
                <a:cs typeface="Times New Roman" pitchFamily="18" charset="0"/>
              </a:rPr>
              <a:t>. </a:t>
            </a:r>
          </a:p>
          <a:p>
            <a:pPr>
              <a:buNone/>
            </a:pPr>
            <a:endParaRPr lang="en-US" sz="8000" dirty="0" smtClean="0">
              <a:latin typeface="Times New Roman" pitchFamily="18" charset="0"/>
              <a:cs typeface="Times New Roman" pitchFamily="18" charset="0"/>
            </a:endParaRPr>
          </a:p>
          <a:p>
            <a:pPr algn="just">
              <a:buNone/>
            </a:pPr>
            <a:r>
              <a:rPr lang="en-US" sz="8000" dirty="0" err="1" smtClean="0">
                <a:latin typeface="Times New Roman" pitchFamily="18" charset="0"/>
                <a:cs typeface="Times New Roman" pitchFamily="18" charset="0"/>
              </a:rPr>
              <a:t>Chú</a:t>
            </a:r>
            <a:r>
              <a:rPr lang="en-US" sz="8000" dirty="0" smtClean="0">
                <a:latin typeface="Times New Roman" pitchFamily="18" charset="0"/>
                <a:cs typeface="Times New Roman" pitchFamily="18" charset="0"/>
              </a:rPr>
              <a:t> ý </a:t>
            </a:r>
            <a:r>
              <a:rPr lang="en-US" sz="8000" dirty="0" err="1" smtClean="0">
                <a:latin typeface="Times New Roman" pitchFamily="18" charset="0"/>
                <a:cs typeface="Times New Roman" pitchFamily="18" charset="0"/>
              </a:rPr>
              <a:t>một</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cách</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kỹ</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lưỡng</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đến</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các</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hành</a:t>
            </a:r>
            <a:r>
              <a:rPr lang="en-US" sz="8000" dirty="0" smtClean="0">
                <a:latin typeface="Times New Roman" pitchFamily="18" charset="0"/>
                <a:cs typeface="Times New Roman" pitchFamily="18" charset="0"/>
              </a:rPr>
              <a:t> vi </a:t>
            </a:r>
            <a:r>
              <a:rPr lang="en-US" sz="8000" dirty="0" err="1" smtClean="0">
                <a:latin typeface="Times New Roman" pitchFamily="18" charset="0"/>
                <a:cs typeface="Times New Roman" pitchFamily="18" charset="0"/>
              </a:rPr>
              <a:t>không</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bằng</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lời</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là</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một</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khía</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cạnh</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quan</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trọng</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của</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quá</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trình</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tham</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vấn</a:t>
            </a:r>
            <a:r>
              <a:rPr lang="en-US" sz="8000" dirty="0" smtClean="0">
                <a:latin typeface="Times New Roman" pitchFamily="18" charset="0"/>
                <a:cs typeface="Times New Roman" pitchFamily="18" charset="0"/>
              </a:rPr>
              <a:t>.</a:t>
            </a:r>
          </a:p>
          <a:p>
            <a:endParaRPr lang="en-US" dirty="0">
              <a:solidFill>
                <a:srgbClr val="0070C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838200"/>
            <a:ext cx="6707088" cy="4525963"/>
          </a:xfrm>
        </p:spPr>
        <p:txBody>
          <a:bodyPr>
            <a:normAutofit/>
          </a:bodyPr>
          <a:lstStyle/>
          <a:p>
            <a:pPr>
              <a:buNone/>
            </a:pPr>
            <a:r>
              <a:rPr lang="en-US" sz="3600" b="1" dirty="0"/>
              <a:t>4</a:t>
            </a:r>
            <a:r>
              <a:rPr lang="en-US" sz="3600" b="1" dirty="0" smtClean="0"/>
              <a:t>. KỸ NĂNG ĐẶT CÂU HỎI</a:t>
            </a:r>
            <a:endParaRPr lang="vi-VN" sz="3600" dirty="0"/>
          </a:p>
        </p:txBody>
      </p:sp>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28</a:t>
            </a:fld>
            <a:endParaRPr lang="en-US" dirty="0">
              <a:solidFill>
                <a:prstClr val="black">
                  <a:tint val="75000"/>
                </a:prstClr>
              </a:solidFill>
            </a:endParaRPr>
          </a:p>
        </p:txBody>
      </p:sp>
      <p:pic>
        <p:nvPicPr>
          <p:cNvPr id="7" name="Picture 4"/>
          <p:cNvPicPr>
            <a:picLocks noChangeAspect="1" noChangeArrowheads="1"/>
          </p:cNvPicPr>
          <p:nvPr/>
        </p:nvPicPr>
        <p:blipFill>
          <a:blip r:embed="rId2" cstate="print"/>
          <a:srcRect/>
          <a:stretch>
            <a:fillRect/>
          </a:stretch>
        </p:blipFill>
        <p:spPr bwMode="auto">
          <a:xfrm>
            <a:off x="3962400" y="2209800"/>
            <a:ext cx="1600200" cy="1758292"/>
          </a:xfrm>
          <a:prstGeom prst="rect">
            <a:avLst/>
          </a:prstGeom>
          <a:noFill/>
          <a:ln w="9525">
            <a:noFill/>
            <a:miter lim="800000"/>
            <a:headEnd/>
            <a:tailEnd/>
          </a:ln>
        </p:spPr>
      </p:pic>
    </p:spTree>
    <p:extLst>
      <p:ext uri="{BB962C8B-B14F-4D97-AF65-F5344CB8AC3E}">
        <p14:creationId xmlns:p14="http://schemas.microsoft.com/office/powerpoint/2010/main" val="83938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748200"/>
            <a:ext cx="5492400" cy="1021600"/>
          </a:xfrm>
        </p:spPr>
        <p:txBody>
          <a:bodyPr/>
          <a:lstStyle/>
          <a:p>
            <a:pPr algn="ctr"/>
            <a:r>
              <a:rPr lang="en-GB" sz="3600" dirty="0" err="1" smtClean="0">
                <a:solidFill>
                  <a:schemeClr val="tx1"/>
                </a:solidFill>
              </a:rPr>
              <a:t>Khái</a:t>
            </a:r>
            <a:r>
              <a:rPr lang="en-GB" sz="3600" dirty="0" smtClean="0">
                <a:solidFill>
                  <a:schemeClr val="tx1"/>
                </a:solidFill>
              </a:rPr>
              <a:t> </a:t>
            </a:r>
            <a:r>
              <a:rPr lang="en-GB" sz="3600" dirty="0" err="1" smtClean="0">
                <a:solidFill>
                  <a:schemeClr val="tx1"/>
                </a:solidFill>
              </a:rPr>
              <a:t>niệm</a:t>
            </a:r>
            <a:r>
              <a:rPr lang="en-GB" sz="3600" dirty="0" smtClean="0">
                <a:solidFill>
                  <a:schemeClr val="tx1"/>
                </a:solidFill>
              </a:rPr>
              <a:t> </a:t>
            </a:r>
            <a:endParaRPr lang="en-GB" sz="3600" dirty="0">
              <a:solidFill>
                <a:schemeClr val="tx1"/>
              </a:solidFill>
            </a:endParaRPr>
          </a:p>
        </p:txBody>
      </p:sp>
      <p:sp>
        <p:nvSpPr>
          <p:cNvPr id="2" name="Content Placeholder 1"/>
          <p:cNvSpPr>
            <a:spLocks noGrp="1"/>
          </p:cNvSpPr>
          <p:nvPr>
            <p:ph type="body" idx="1"/>
          </p:nvPr>
        </p:nvSpPr>
        <p:spPr>
          <a:xfrm>
            <a:off x="814274" y="1769800"/>
            <a:ext cx="7790174" cy="4194000"/>
          </a:xfrm>
        </p:spPr>
        <p:txBody>
          <a:bodyPr/>
          <a:lstStyle/>
          <a:p>
            <a:pPr marL="109728" indent="0" algn="just">
              <a:buNone/>
            </a:pPr>
            <a:r>
              <a:rPr lang="en-GB" dirty="0" err="1" smtClean="0"/>
              <a:t>Là</a:t>
            </a:r>
            <a:r>
              <a:rPr lang="en-GB" dirty="0" smtClean="0"/>
              <a:t> </a:t>
            </a:r>
            <a:r>
              <a:rPr lang="en-GB" dirty="0" err="1" smtClean="0"/>
              <a:t>sự</a:t>
            </a:r>
            <a:r>
              <a:rPr lang="en-GB" dirty="0" smtClean="0"/>
              <a:t> </a:t>
            </a:r>
            <a:r>
              <a:rPr lang="en-GB" dirty="0" err="1" smtClean="0"/>
              <a:t>vận</a:t>
            </a:r>
            <a:r>
              <a:rPr lang="en-GB" dirty="0" smtClean="0"/>
              <a:t> </a:t>
            </a:r>
            <a:r>
              <a:rPr lang="en-GB" dirty="0" err="1" smtClean="0"/>
              <a:t>dụng</a:t>
            </a:r>
            <a:r>
              <a:rPr lang="en-GB" dirty="0" smtClean="0"/>
              <a:t> </a:t>
            </a:r>
            <a:r>
              <a:rPr lang="en-GB" dirty="0" err="1" smtClean="0"/>
              <a:t>kiến</a:t>
            </a:r>
            <a:r>
              <a:rPr lang="en-GB" dirty="0" smtClean="0"/>
              <a:t> </a:t>
            </a:r>
            <a:r>
              <a:rPr lang="en-GB" dirty="0" err="1" smtClean="0"/>
              <a:t>thức</a:t>
            </a:r>
            <a:r>
              <a:rPr lang="en-GB" dirty="0" smtClean="0"/>
              <a:t> </a:t>
            </a:r>
            <a:r>
              <a:rPr lang="en-GB" dirty="0" err="1" smtClean="0"/>
              <a:t>và</a:t>
            </a:r>
            <a:r>
              <a:rPr lang="en-GB" dirty="0" smtClean="0"/>
              <a:t> </a:t>
            </a:r>
            <a:r>
              <a:rPr lang="en-GB" dirty="0" err="1" smtClean="0"/>
              <a:t>hiểu</a:t>
            </a:r>
            <a:r>
              <a:rPr lang="en-GB" dirty="0" smtClean="0"/>
              <a:t> </a:t>
            </a:r>
            <a:r>
              <a:rPr lang="en-GB" dirty="0" err="1" smtClean="0"/>
              <a:t>biết</a:t>
            </a:r>
            <a:r>
              <a:rPr lang="en-GB" dirty="0" smtClean="0"/>
              <a:t> </a:t>
            </a:r>
            <a:r>
              <a:rPr lang="en-GB" dirty="0" err="1" smtClean="0"/>
              <a:t>của</a:t>
            </a:r>
            <a:r>
              <a:rPr lang="en-GB" dirty="0" smtClean="0"/>
              <a:t> </a:t>
            </a:r>
            <a:r>
              <a:rPr lang="en-GB" dirty="0" err="1" smtClean="0"/>
              <a:t>nhà</a:t>
            </a:r>
            <a:r>
              <a:rPr lang="en-GB" dirty="0" smtClean="0"/>
              <a:t> TV </a:t>
            </a:r>
            <a:r>
              <a:rPr lang="en-GB" dirty="0" err="1" smtClean="0"/>
              <a:t>nhằm</a:t>
            </a:r>
            <a:r>
              <a:rPr lang="en-GB" dirty="0" smtClean="0"/>
              <a:t> </a:t>
            </a:r>
            <a:r>
              <a:rPr lang="en-GB" b="1" dirty="0" err="1" smtClean="0"/>
              <a:t>khai</a:t>
            </a:r>
            <a:r>
              <a:rPr lang="en-GB" b="1" dirty="0" smtClean="0"/>
              <a:t> </a:t>
            </a:r>
            <a:r>
              <a:rPr lang="en-GB" b="1" dirty="0" err="1" smtClean="0"/>
              <a:t>thác</a:t>
            </a:r>
            <a:r>
              <a:rPr lang="en-GB" b="1" dirty="0" smtClean="0"/>
              <a:t> </a:t>
            </a:r>
            <a:r>
              <a:rPr lang="en-GB" b="1" dirty="0" err="1" smtClean="0"/>
              <a:t>thông</a:t>
            </a:r>
            <a:r>
              <a:rPr lang="en-GB" b="1" dirty="0" smtClean="0"/>
              <a:t> tin </a:t>
            </a:r>
            <a:r>
              <a:rPr lang="en-GB" dirty="0" err="1" smtClean="0"/>
              <a:t>từ</a:t>
            </a:r>
            <a:r>
              <a:rPr lang="en-GB" dirty="0" smtClean="0"/>
              <a:t> </a:t>
            </a:r>
            <a:r>
              <a:rPr lang="en-GB" dirty="0" err="1" smtClean="0"/>
              <a:t>thân</a:t>
            </a:r>
            <a:r>
              <a:rPr lang="en-GB" dirty="0" smtClean="0"/>
              <a:t> </a:t>
            </a:r>
            <a:r>
              <a:rPr lang="en-GB" dirty="0" err="1" smtClean="0"/>
              <a:t>chủ</a:t>
            </a:r>
            <a:r>
              <a:rPr lang="en-GB" dirty="0" smtClean="0"/>
              <a:t> </a:t>
            </a:r>
            <a:r>
              <a:rPr lang="en-GB" dirty="0" err="1" smtClean="0"/>
              <a:t>làm</a:t>
            </a:r>
            <a:r>
              <a:rPr lang="en-GB" dirty="0" smtClean="0"/>
              <a:t> </a:t>
            </a:r>
            <a:r>
              <a:rPr lang="en-GB" dirty="0" err="1" smtClean="0"/>
              <a:t>cho</a:t>
            </a:r>
            <a:r>
              <a:rPr lang="en-GB" dirty="0" smtClean="0"/>
              <a:t> TC </a:t>
            </a:r>
            <a:r>
              <a:rPr lang="en-GB" dirty="0" err="1" smtClean="0"/>
              <a:t>nói</a:t>
            </a:r>
            <a:r>
              <a:rPr lang="en-GB" dirty="0" smtClean="0"/>
              <a:t> </a:t>
            </a:r>
            <a:r>
              <a:rPr lang="en-GB" dirty="0" err="1" smtClean="0"/>
              <a:t>ra</a:t>
            </a:r>
            <a:r>
              <a:rPr lang="en-GB" dirty="0" smtClean="0"/>
              <a:t> </a:t>
            </a:r>
            <a:r>
              <a:rPr lang="en-GB" dirty="0" err="1" smtClean="0"/>
              <a:t>những</a:t>
            </a:r>
            <a:r>
              <a:rPr lang="en-GB" dirty="0" smtClean="0"/>
              <a:t> </a:t>
            </a:r>
            <a:r>
              <a:rPr lang="en-GB" b="1" dirty="0" err="1" smtClean="0"/>
              <a:t>điều</a:t>
            </a:r>
            <a:r>
              <a:rPr lang="en-GB" b="1" dirty="0" smtClean="0"/>
              <a:t> </a:t>
            </a:r>
            <a:r>
              <a:rPr lang="en-GB" b="1" dirty="0" err="1" smtClean="0"/>
              <a:t>mình</a:t>
            </a:r>
            <a:r>
              <a:rPr lang="en-GB" b="1" dirty="0" smtClean="0"/>
              <a:t> </a:t>
            </a:r>
            <a:r>
              <a:rPr lang="en-GB" b="1" dirty="0" err="1" smtClean="0"/>
              <a:t>biết</a:t>
            </a:r>
            <a:r>
              <a:rPr lang="en-GB" dirty="0" smtClean="0"/>
              <a:t>, </a:t>
            </a:r>
            <a:r>
              <a:rPr lang="en-GB" dirty="0" err="1" smtClean="0"/>
              <a:t>những</a:t>
            </a:r>
            <a:r>
              <a:rPr lang="en-GB" dirty="0" smtClean="0"/>
              <a:t> </a:t>
            </a:r>
            <a:r>
              <a:rPr lang="en-GB" b="1" dirty="0" err="1" smtClean="0"/>
              <a:t>điều</a:t>
            </a:r>
            <a:r>
              <a:rPr lang="en-GB" b="1" dirty="0" smtClean="0"/>
              <a:t> </a:t>
            </a:r>
            <a:r>
              <a:rPr lang="en-GB" b="1" dirty="0" err="1" smtClean="0"/>
              <a:t>bị</a:t>
            </a:r>
            <a:r>
              <a:rPr lang="en-GB" b="1" dirty="0" smtClean="0"/>
              <a:t> </a:t>
            </a:r>
            <a:r>
              <a:rPr lang="en-GB" b="1" dirty="0" err="1" smtClean="0"/>
              <a:t>lãng</a:t>
            </a:r>
            <a:r>
              <a:rPr lang="en-GB" b="1" dirty="0" smtClean="0"/>
              <a:t> </a:t>
            </a:r>
            <a:r>
              <a:rPr lang="en-GB" b="1" dirty="0" err="1" smtClean="0"/>
              <a:t>quên</a:t>
            </a:r>
            <a:r>
              <a:rPr lang="en-GB" b="1" dirty="0" smtClean="0"/>
              <a:t> </a:t>
            </a:r>
            <a:r>
              <a:rPr lang="en-GB" b="1" dirty="0" err="1" smtClean="0"/>
              <a:t>trong</a:t>
            </a:r>
            <a:r>
              <a:rPr lang="en-GB" b="1" dirty="0" smtClean="0"/>
              <a:t> </a:t>
            </a:r>
            <a:r>
              <a:rPr lang="en-GB" b="1" dirty="0" err="1" smtClean="0"/>
              <a:t>quá</a:t>
            </a:r>
            <a:r>
              <a:rPr lang="en-GB" b="1" dirty="0" smtClean="0"/>
              <a:t> </a:t>
            </a:r>
            <a:r>
              <a:rPr lang="en-GB" b="1" dirty="0" err="1" smtClean="0"/>
              <a:t>khứ</a:t>
            </a:r>
            <a:r>
              <a:rPr lang="en-GB" b="1" dirty="0" smtClean="0"/>
              <a:t> </a:t>
            </a:r>
            <a:r>
              <a:rPr lang="en-GB" b="1" dirty="0" err="1" smtClean="0"/>
              <a:t>và</a:t>
            </a:r>
            <a:r>
              <a:rPr lang="en-GB" b="1" dirty="0" smtClean="0"/>
              <a:t> </a:t>
            </a:r>
            <a:r>
              <a:rPr lang="en-GB" b="1" dirty="0" err="1" smtClean="0"/>
              <a:t>cả</a:t>
            </a:r>
            <a:r>
              <a:rPr lang="en-GB" b="1" dirty="0" smtClean="0"/>
              <a:t> </a:t>
            </a:r>
            <a:r>
              <a:rPr lang="en-GB" b="1" dirty="0" err="1" smtClean="0"/>
              <a:t>những</a:t>
            </a:r>
            <a:r>
              <a:rPr lang="en-GB" b="1" dirty="0" smtClean="0"/>
              <a:t> </a:t>
            </a:r>
            <a:r>
              <a:rPr lang="en-GB" b="1" dirty="0" err="1" smtClean="0"/>
              <a:t>dự</a:t>
            </a:r>
            <a:r>
              <a:rPr lang="en-GB" b="1" dirty="0" smtClean="0"/>
              <a:t> </a:t>
            </a:r>
            <a:r>
              <a:rPr lang="en-GB" b="1" dirty="0" err="1" smtClean="0"/>
              <a:t>định</a:t>
            </a:r>
            <a:r>
              <a:rPr lang="en-GB" b="1" dirty="0" smtClean="0"/>
              <a:t> </a:t>
            </a:r>
            <a:r>
              <a:rPr lang="en-GB" b="1" dirty="0" err="1" smtClean="0"/>
              <a:t>tương</a:t>
            </a:r>
            <a:r>
              <a:rPr lang="en-GB" b="1" dirty="0" smtClean="0"/>
              <a:t> </a:t>
            </a:r>
            <a:r>
              <a:rPr lang="en-GB" b="1" dirty="0" err="1" smtClean="0"/>
              <a:t>lai</a:t>
            </a:r>
            <a:r>
              <a:rPr lang="en-GB" b="1" dirty="0" smtClean="0"/>
              <a:t>.</a:t>
            </a:r>
            <a:endParaRPr lang="en-GB" b="1" dirty="0"/>
          </a:p>
        </p:txBody>
      </p:sp>
    </p:spTree>
    <p:extLst>
      <p:ext uri="{BB962C8B-B14F-4D97-AF65-F5344CB8AC3E}">
        <p14:creationId xmlns:p14="http://schemas.microsoft.com/office/powerpoint/2010/main" val="1402100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428596" y="1454333"/>
            <a:ext cx="8572560" cy="3949200"/>
          </a:xfrm>
        </p:spPr>
        <p:txBody>
          <a:bodyPr/>
          <a:lstStyle/>
          <a:p>
            <a:r>
              <a:rPr lang="en-GB" sz="4000" dirty="0" smtClean="0"/>
              <a:t>1. </a:t>
            </a:r>
            <a:r>
              <a:rPr lang="en-GB" sz="4000" dirty="0" err="1" smtClean="0">
                <a:solidFill>
                  <a:schemeClr val="tx1"/>
                </a:solidFill>
              </a:rPr>
              <a:t>Kỹ</a:t>
            </a:r>
            <a:r>
              <a:rPr lang="en-GB" sz="4000" dirty="0" smtClean="0">
                <a:solidFill>
                  <a:schemeClr val="tx1"/>
                </a:solidFill>
              </a:rPr>
              <a:t> </a:t>
            </a:r>
            <a:r>
              <a:rPr lang="en-GB" sz="4000" dirty="0" err="1" smtClean="0">
                <a:solidFill>
                  <a:schemeClr val="tx1"/>
                </a:solidFill>
              </a:rPr>
              <a:t>năng</a:t>
            </a:r>
            <a:r>
              <a:rPr lang="en-GB" sz="4000" dirty="0" smtClean="0">
                <a:solidFill>
                  <a:schemeClr val="tx1"/>
                </a:solidFill>
              </a:rPr>
              <a:t> </a:t>
            </a:r>
            <a:r>
              <a:rPr lang="en-GB" sz="4000" dirty="0" err="1" smtClean="0">
                <a:solidFill>
                  <a:schemeClr val="tx1"/>
                </a:solidFill>
              </a:rPr>
              <a:t>thiết</a:t>
            </a:r>
            <a:r>
              <a:rPr lang="en-GB" sz="4000" dirty="0" smtClean="0">
                <a:solidFill>
                  <a:schemeClr val="tx1"/>
                </a:solidFill>
              </a:rPr>
              <a:t> </a:t>
            </a:r>
            <a:r>
              <a:rPr lang="en-GB" sz="4000" dirty="0" err="1" smtClean="0">
                <a:solidFill>
                  <a:schemeClr val="tx1"/>
                </a:solidFill>
              </a:rPr>
              <a:t>lập</a:t>
            </a:r>
            <a:r>
              <a:rPr lang="en-GB" sz="4000" dirty="0" smtClean="0">
                <a:solidFill>
                  <a:schemeClr val="tx1"/>
                </a:solidFill>
              </a:rPr>
              <a:t> </a:t>
            </a:r>
            <a:r>
              <a:rPr lang="en-GB" sz="4000" dirty="0" err="1" smtClean="0">
                <a:solidFill>
                  <a:schemeClr val="tx1"/>
                </a:solidFill>
              </a:rPr>
              <a:t>mối</a:t>
            </a:r>
            <a:r>
              <a:rPr lang="en-GB" sz="4000" dirty="0" smtClean="0">
                <a:solidFill>
                  <a:schemeClr val="tx1"/>
                </a:solidFill>
              </a:rPr>
              <a:t> </a:t>
            </a:r>
            <a:r>
              <a:rPr lang="en-GB" sz="4000" dirty="0" err="1" smtClean="0">
                <a:solidFill>
                  <a:schemeClr val="tx1"/>
                </a:solidFill>
              </a:rPr>
              <a:t>quan</a:t>
            </a:r>
            <a:r>
              <a:rPr lang="en-GB" sz="4000" dirty="0" smtClean="0">
                <a:solidFill>
                  <a:schemeClr val="tx1"/>
                </a:solidFill>
              </a:rPr>
              <a:t> </a:t>
            </a:r>
            <a:r>
              <a:rPr lang="en-GB" sz="4000" dirty="0" err="1" smtClean="0">
                <a:solidFill>
                  <a:schemeClr val="tx1"/>
                </a:solidFill>
              </a:rPr>
              <a:t>hệ</a:t>
            </a:r>
            <a:endParaRPr lang="en-GB" sz="4000" dirty="0">
              <a:solidFill>
                <a:schemeClr val="tx1"/>
              </a:solidFill>
            </a:endParaRPr>
          </a:p>
        </p:txBody>
      </p:sp>
      <p:sp>
        <p:nvSpPr>
          <p:cNvPr id="4" name="Slide Number Placeholder 3"/>
          <p:cNvSpPr>
            <a:spLocks noGrp="1"/>
          </p:cNvSpPr>
          <p:nvPr>
            <p:ph type="sldNum" idx="4294967295"/>
          </p:nvPr>
        </p:nvSpPr>
        <p:spPr>
          <a:xfrm>
            <a:off x="7656514" y="6182785"/>
            <a:ext cx="1487487" cy="419100"/>
          </a:xfrm>
        </p:spPr>
        <p:txBody>
          <a:bodyPr/>
          <a:lstStyle/>
          <a:p>
            <a:pPr marL="0" lvl="0" indent="0">
              <a:spcBef>
                <a:spcPts val="0"/>
              </a:spcBef>
              <a:buNone/>
            </a:pPr>
            <a:fld id="{00000000-1234-1234-1234-123412341234}" type="slidenum">
              <a:rPr lang="en" smtClean="0"/>
              <a:pPr marL="0" lvl="0" indent="0">
                <a:spcBef>
                  <a:spcPts val="0"/>
                </a:spcBef>
                <a:buNone/>
              </a:pPr>
              <a:t>3</a:t>
            </a:fld>
            <a:endParaRPr lang="e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Câu gợi mở</a:t>
            </a:r>
            <a:endParaRPr lang="vi-VN" b="1"/>
          </a:p>
        </p:txBody>
      </p:sp>
      <p:sp>
        <p:nvSpPr>
          <p:cNvPr id="3" name="Content Placeholder 2"/>
          <p:cNvSpPr>
            <a:spLocks noGrp="1"/>
          </p:cNvSpPr>
          <p:nvPr>
            <p:ph idx="1"/>
          </p:nvPr>
        </p:nvSpPr>
        <p:spPr>
          <a:xfrm>
            <a:off x="914400" y="1371600"/>
            <a:ext cx="7696200" cy="4754563"/>
          </a:xfrm>
        </p:spPr>
        <p:txBody>
          <a:bodyPr>
            <a:normAutofit fontScale="92500" lnSpcReduction="20000"/>
          </a:bodyPr>
          <a:lstStyle/>
          <a:p>
            <a:pPr lvl="0" algn="just"/>
            <a:r>
              <a:rPr lang="en-US" dirty="0" err="1" smtClean="0"/>
              <a:t>Em</a:t>
            </a:r>
            <a:r>
              <a:rPr lang="en-US" dirty="0" smtClean="0"/>
              <a:t> </a:t>
            </a:r>
            <a:r>
              <a:rPr lang="en-US" dirty="0" err="1" smtClean="0"/>
              <a:t>nói</a:t>
            </a:r>
            <a:r>
              <a:rPr lang="en-US" dirty="0" smtClean="0"/>
              <a:t> </a:t>
            </a:r>
            <a:r>
              <a:rPr lang="en-US" dirty="0" err="1" smtClean="0"/>
              <a:t>em</a:t>
            </a:r>
            <a:r>
              <a:rPr lang="en-US" dirty="0" smtClean="0"/>
              <a:t> </a:t>
            </a:r>
            <a:r>
              <a:rPr lang="en-US" dirty="0" err="1" smtClean="0"/>
              <a:t>có</a:t>
            </a:r>
            <a:r>
              <a:rPr lang="en-US" dirty="0" smtClean="0"/>
              <a:t> </a:t>
            </a:r>
            <a:r>
              <a:rPr lang="en-US" dirty="0" err="1" smtClean="0"/>
              <a:t>chuyện</a:t>
            </a:r>
            <a:r>
              <a:rPr lang="en-US" dirty="0" smtClean="0"/>
              <a:t> </a:t>
            </a:r>
            <a:r>
              <a:rPr lang="en-US" dirty="0" err="1" smtClean="0"/>
              <a:t>muốn</a:t>
            </a:r>
            <a:r>
              <a:rPr lang="en-US" dirty="0" smtClean="0"/>
              <a:t> chia </a:t>
            </a:r>
            <a:r>
              <a:rPr lang="en-US" dirty="0" err="1" smtClean="0"/>
              <a:t>sẻ</a:t>
            </a:r>
            <a:r>
              <a:rPr lang="en-US" dirty="0" smtClean="0"/>
              <a:t> </a:t>
            </a:r>
            <a:r>
              <a:rPr lang="en-US" dirty="0" err="1" smtClean="0"/>
              <a:t>với</a:t>
            </a:r>
            <a:r>
              <a:rPr lang="en-US" dirty="0" smtClean="0"/>
              <a:t> </a:t>
            </a:r>
            <a:r>
              <a:rPr lang="en-US" dirty="0" err="1" smtClean="0"/>
              <a:t>cô</a:t>
            </a:r>
            <a:r>
              <a:rPr lang="en-US" dirty="0" smtClean="0"/>
              <a:t>, </a:t>
            </a:r>
            <a:r>
              <a:rPr lang="en-US" dirty="0" err="1" smtClean="0"/>
              <a:t>em</a:t>
            </a:r>
            <a:r>
              <a:rPr lang="en-US" dirty="0" smtClean="0"/>
              <a:t> </a:t>
            </a:r>
            <a:r>
              <a:rPr lang="en-US" dirty="0" err="1" smtClean="0"/>
              <a:t>có</a:t>
            </a:r>
            <a:r>
              <a:rPr lang="en-US" dirty="0" smtClean="0"/>
              <a:t> </a:t>
            </a:r>
            <a:r>
              <a:rPr lang="en-US" dirty="0" err="1" smtClean="0"/>
              <a:t>thể</a:t>
            </a:r>
            <a:r>
              <a:rPr lang="en-US" dirty="0" smtClean="0"/>
              <a:t> </a:t>
            </a:r>
            <a:r>
              <a:rPr lang="en-US" dirty="0" err="1" smtClean="0"/>
              <a:t>nói</a:t>
            </a:r>
            <a:r>
              <a:rPr lang="en-US" dirty="0" smtClean="0"/>
              <a:t> </a:t>
            </a:r>
            <a:r>
              <a:rPr lang="en-US" dirty="0" err="1" smtClean="0"/>
              <a:t>cho</a:t>
            </a:r>
            <a:r>
              <a:rPr lang="en-US" dirty="0" smtClean="0"/>
              <a:t> </a:t>
            </a:r>
            <a:r>
              <a:rPr lang="en-US" dirty="0" err="1" smtClean="0"/>
              <a:t>cô</a:t>
            </a:r>
            <a:r>
              <a:rPr lang="en-US" dirty="0" smtClean="0"/>
              <a:t> </a:t>
            </a:r>
            <a:r>
              <a:rPr lang="en-US" dirty="0" err="1" smtClean="0"/>
              <a:t>biết</a:t>
            </a:r>
            <a:r>
              <a:rPr lang="en-US" dirty="0" smtClean="0"/>
              <a:t> </a:t>
            </a:r>
            <a:r>
              <a:rPr lang="en-US" dirty="0" err="1" smtClean="0"/>
              <a:t>cụ</a:t>
            </a:r>
            <a:r>
              <a:rPr lang="en-US" dirty="0" smtClean="0"/>
              <a:t> </a:t>
            </a:r>
            <a:r>
              <a:rPr lang="en-US" dirty="0" err="1" smtClean="0"/>
              <a:t>thể</a:t>
            </a:r>
            <a:r>
              <a:rPr lang="en-US" dirty="0" smtClean="0"/>
              <a:t> </a:t>
            </a:r>
            <a:r>
              <a:rPr lang="en-US" dirty="0" err="1" smtClean="0"/>
              <a:t>hơn</a:t>
            </a:r>
            <a:r>
              <a:rPr lang="en-US" dirty="0" smtClean="0"/>
              <a:t> </a:t>
            </a:r>
            <a:r>
              <a:rPr lang="en-US" dirty="0" err="1" smtClean="0"/>
              <a:t>được</a:t>
            </a:r>
            <a:r>
              <a:rPr lang="en-US" dirty="0" smtClean="0"/>
              <a:t> </a:t>
            </a:r>
            <a:r>
              <a:rPr lang="en-US" dirty="0" err="1" smtClean="0"/>
              <a:t>không</a:t>
            </a:r>
            <a:r>
              <a:rPr lang="en-US" dirty="0" smtClean="0"/>
              <a:t>?</a:t>
            </a:r>
          </a:p>
          <a:p>
            <a:pPr lvl="0" algn="just"/>
            <a:endParaRPr lang="vi-VN" dirty="0" smtClean="0"/>
          </a:p>
          <a:p>
            <a:pPr lvl="0" algn="just"/>
            <a:r>
              <a:rPr lang="en-US" dirty="0" err="1" smtClean="0"/>
              <a:t>Sáng</a:t>
            </a:r>
            <a:r>
              <a:rPr lang="en-US" dirty="0" smtClean="0"/>
              <a:t> nay </a:t>
            </a:r>
            <a:r>
              <a:rPr lang="en-US" dirty="0" err="1" smtClean="0"/>
              <a:t>em</a:t>
            </a:r>
            <a:r>
              <a:rPr lang="en-US" dirty="0" smtClean="0"/>
              <a:t> </a:t>
            </a:r>
            <a:r>
              <a:rPr lang="en-US" dirty="0" err="1" smtClean="0"/>
              <a:t>có</a:t>
            </a:r>
            <a:r>
              <a:rPr lang="en-US" dirty="0" smtClean="0"/>
              <a:t> </a:t>
            </a:r>
            <a:r>
              <a:rPr lang="en-US" dirty="0" err="1" smtClean="0"/>
              <a:t>vẻ</a:t>
            </a:r>
            <a:r>
              <a:rPr lang="en-US" dirty="0" smtClean="0"/>
              <a:t> </a:t>
            </a:r>
            <a:r>
              <a:rPr lang="en-US" dirty="0" err="1" smtClean="0"/>
              <a:t>buồn</a:t>
            </a:r>
            <a:r>
              <a:rPr lang="en-US" dirty="0" smtClean="0"/>
              <a:t>, </a:t>
            </a:r>
            <a:r>
              <a:rPr lang="en-US" dirty="0" err="1" smtClean="0"/>
              <a:t>em</a:t>
            </a:r>
            <a:r>
              <a:rPr lang="en-US" dirty="0" smtClean="0"/>
              <a:t> </a:t>
            </a:r>
            <a:r>
              <a:rPr lang="en-US" dirty="0" err="1" smtClean="0"/>
              <a:t>có</a:t>
            </a:r>
            <a:r>
              <a:rPr lang="en-US" dirty="0" smtClean="0"/>
              <a:t> </a:t>
            </a:r>
            <a:r>
              <a:rPr lang="en-US" dirty="0" err="1" smtClean="0"/>
              <a:t>muốn</a:t>
            </a:r>
            <a:r>
              <a:rPr lang="en-US" dirty="0" smtClean="0"/>
              <a:t> </a:t>
            </a:r>
            <a:r>
              <a:rPr lang="en-US" dirty="0" err="1" smtClean="0"/>
              <a:t>nói</a:t>
            </a:r>
            <a:r>
              <a:rPr lang="en-US" dirty="0" smtClean="0"/>
              <a:t> </a:t>
            </a:r>
            <a:r>
              <a:rPr lang="en-US" dirty="0" err="1" smtClean="0"/>
              <a:t>về</a:t>
            </a:r>
            <a:r>
              <a:rPr lang="en-US" dirty="0" smtClean="0"/>
              <a:t> </a:t>
            </a:r>
            <a:r>
              <a:rPr lang="en-US" dirty="0" err="1" smtClean="0"/>
              <a:t>điều</a:t>
            </a:r>
            <a:r>
              <a:rPr lang="en-US" dirty="0" smtClean="0"/>
              <a:t> </a:t>
            </a:r>
            <a:r>
              <a:rPr lang="en-US" dirty="0" err="1" smtClean="0"/>
              <a:t>đó</a:t>
            </a:r>
            <a:r>
              <a:rPr lang="en-US" dirty="0" smtClean="0"/>
              <a:t> </a:t>
            </a:r>
            <a:r>
              <a:rPr lang="en-US" dirty="0" err="1" smtClean="0"/>
              <a:t>không</a:t>
            </a:r>
            <a:r>
              <a:rPr lang="en-US" dirty="0" smtClean="0"/>
              <a:t>?</a:t>
            </a:r>
          </a:p>
          <a:p>
            <a:pPr marL="0" lvl="0" indent="0" algn="just">
              <a:buNone/>
            </a:pPr>
            <a:endParaRPr lang="en-US" dirty="0" smtClean="0"/>
          </a:p>
          <a:p>
            <a:pPr lvl="0" algn="just"/>
            <a:r>
              <a:rPr lang="en-US" dirty="0" err="1" smtClean="0"/>
              <a:t>Em</a:t>
            </a:r>
            <a:r>
              <a:rPr lang="en-US" dirty="0" smtClean="0"/>
              <a:t> </a:t>
            </a:r>
            <a:r>
              <a:rPr lang="en-US" dirty="0" err="1" smtClean="0"/>
              <a:t>có</a:t>
            </a:r>
            <a:r>
              <a:rPr lang="en-US" dirty="0" smtClean="0"/>
              <a:t> </a:t>
            </a:r>
            <a:r>
              <a:rPr lang="en-US" dirty="0" err="1" smtClean="0"/>
              <a:t>thể</a:t>
            </a:r>
            <a:r>
              <a:rPr lang="en-US" dirty="0" smtClean="0"/>
              <a:t> </a:t>
            </a:r>
            <a:r>
              <a:rPr lang="en-US" dirty="0" err="1" smtClean="0"/>
              <a:t>nói</a:t>
            </a:r>
            <a:r>
              <a:rPr lang="en-US" dirty="0" smtClean="0"/>
              <a:t> </a:t>
            </a:r>
            <a:r>
              <a:rPr lang="en-US" dirty="0" err="1" smtClean="0"/>
              <a:t>rõ</a:t>
            </a:r>
            <a:r>
              <a:rPr lang="en-US" dirty="0" smtClean="0"/>
              <a:t> </a:t>
            </a:r>
            <a:r>
              <a:rPr lang="en-US" dirty="0" err="1" smtClean="0"/>
              <a:t>thêm</a:t>
            </a:r>
            <a:r>
              <a:rPr lang="en-US" dirty="0" smtClean="0"/>
              <a:t> </a:t>
            </a:r>
            <a:r>
              <a:rPr lang="en-US" dirty="0" err="1" smtClean="0"/>
              <a:t>về</a:t>
            </a:r>
            <a:r>
              <a:rPr lang="en-US" dirty="0" smtClean="0"/>
              <a:t> …..</a:t>
            </a:r>
          </a:p>
          <a:p>
            <a:pPr lvl="0" algn="just"/>
            <a:endParaRPr lang="vi-VN" dirty="0" smtClean="0"/>
          </a:p>
          <a:p>
            <a:pPr lvl="0" algn="just"/>
            <a:r>
              <a:rPr lang="en-US" dirty="0" err="1" smtClean="0"/>
              <a:t>Điều</a:t>
            </a:r>
            <a:r>
              <a:rPr lang="en-US" dirty="0" smtClean="0"/>
              <a:t> </a:t>
            </a:r>
            <a:r>
              <a:rPr lang="en-US" dirty="0" err="1" smtClean="0"/>
              <a:t>gì</a:t>
            </a:r>
            <a:r>
              <a:rPr lang="en-US" dirty="0" smtClean="0"/>
              <a:t> </a:t>
            </a:r>
            <a:r>
              <a:rPr lang="en-US" dirty="0" err="1" smtClean="0"/>
              <a:t>em</a:t>
            </a:r>
            <a:r>
              <a:rPr lang="en-US" dirty="0" smtClean="0"/>
              <a:t> </a:t>
            </a:r>
            <a:r>
              <a:rPr lang="en-US" dirty="0" err="1" smtClean="0"/>
              <a:t>thực</a:t>
            </a:r>
            <a:r>
              <a:rPr lang="en-US" dirty="0" smtClean="0"/>
              <a:t> </a:t>
            </a:r>
            <a:r>
              <a:rPr lang="en-US" dirty="0" err="1" smtClean="0"/>
              <a:t>sự</a:t>
            </a:r>
            <a:r>
              <a:rPr lang="en-US" dirty="0" smtClean="0"/>
              <a:t> </a:t>
            </a:r>
            <a:r>
              <a:rPr lang="en-US" dirty="0" err="1" smtClean="0"/>
              <a:t>muốn</a:t>
            </a:r>
            <a:r>
              <a:rPr lang="en-US" dirty="0" smtClean="0"/>
              <a:t> </a:t>
            </a:r>
            <a:r>
              <a:rPr lang="en-US" dirty="0" err="1" smtClean="0"/>
              <a:t>nói</a:t>
            </a:r>
            <a:r>
              <a:rPr lang="en-US" dirty="0" smtClean="0"/>
              <a:t> </a:t>
            </a:r>
            <a:r>
              <a:rPr lang="en-US" dirty="0" err="1" smtClean="0"/>
              <a:t>hôm</a:t>
            </a:r>
            <a:r>
              <a:rPr lang="en-US" dirty="0" smtClean="0"/>
              <a:t> nay…..</a:t>
            </a:r>
            <a:endParaRPr lang="vi-VN" dirty="0" smtClean="0"/>
          </a:p>
          <a:p>
            <a:pPr lvl="0"/>
            <a:endParaRPr lang="vi-VN" dirty="0" smtClean="0"/>
          </a:p>
          <a:p>
            <a:endParaRPr lang="en-US" dirty="0" smtClean="0"/>
          </a:p>
          <a:p>
            <a:endParaRPr lang="vi-VN" dirty="0"/>
          </a:p>
        </p:txBody>
      </p:sp>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376293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Câu khuyến khích</a:t>
            </a:r>
            <a:endParaRPr lang="vi-VN" b="1"/>
          </a:p>
        </p:txBody>
      </p:sp>
      <p:sp>
        <p:nvSpPr>
          <p:cNvPr id="3" name="Content Placeholder 2"/>
          <p:cNvSpPr>
            <a:spLocks noGrp="1"/>
          </p:cNvSpPr>
          <p:nvPr>
            <p:ph idx="1"/>
          </p:nvPr>
        </p:nvSpPr>
        <p:spPr/>
        <p:txBody>
          <a:bodyPr>
            <a:normAutofit lnSpcReduction="10000"/>
          </a:bodyPr>
          <a:lstStyle/>
          <a:p>
            <a:r>
              <a:rPr lang="en-US" smtClean="0"/>
              <a:t>Cô hiểu em đang nói đến..</a:t>
            </a:r>
            <a:endParaRPr lang="vi-VN" smtClean="0"/>
          </a:p>
          <a:p>
            <a:pPr lvl="0"/>
            <a:r>
              <a:rPr lang="en-US" smtClean="0"/>
              <a:t>À, ra thế,</a:t>
            </a:r>
            <a:endParaRPr lang="vi-VN" smtClean="0"/>
          </a:p>
          <a:p>
            <a:pPr lvl="0"/>
            <a:r>
              <a:rPr lang="en-US" smtClean="0"/>
              <a:t>Thế hả</a:t>
            </a:r>
            <a:endParaRPr lang="vi-VN" smtClean="0"/>
          </a:p>
          <a:p>
            <a:pPr lvl="0"/>
            <a:r>
              <a:rPr lang="en-US" smtClean="0"/>
              <a:t>Cô hiểu </a:t>
            </a:r>
            <a:endParaRPr lang="vi-VN" smtClean="0"/>
          </a:p>
          <a:p>
            <a:pPr lvl="0"/>
            <a:r>
              <a:rPr lang="en-US" smtClean="0"/>
              <a:t>Đúng vậy</a:t>
            </a:r>
            <a:endParaRPr lang="vi-VN" smtClean="0"/>
          </a:p>
          <a:p>
            <a:pPr lvl="0"/>
            <a:r>
              <a:rPr lang="en-US" smtClean="0"/>
              <a:t>U hừm…</a:t>
            </a:r>
            <a:endParaRPr lang="vi-VN" smtClean="0"/>
          </a:p>
          <a:p>
            <a:pPr lvl="0"/>
            <a:r>
              <a:rPr lang="en-US" smtClean="0"/>
              <a:t>Có lẽ vậy</a:t>
            </a:r>
            <a:endParaRPr lang="vi-VN" smtClean="0"/>
          </a:p>
          <a:p>
            <a:pPr lvl="0"/>
            <a:r>
              <a:rPr lang="en-US" smtClean="0"/>
              <a:t>Cô vẫn đang lắng nghe đây….</a:t>
            </a:r>
            <a:endParaRPr lang="vi-VN" smtClean="0"/>
          </a:p>
          <a:p>
            <a:pPr>
              <a:buNone/>
            </a:pPr>
            <a:endParaRPr lang="vi-VN"/>
          </a:p>
        </p:txBody>
      </p:sp>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31</a:t>
            </a:fld>
            <a:endParaRPr lang="en-US" dirty="0">
              <a:solidFill>
                <a:prstClr val="black">
                  <a:tint val="75000"/>
                </a:prstClr>
              </a:solidFill>
            </a:endParaRPr>
          </a:p>
        </p:txBody>
      </p:sp>
      <p:pic>
        <p:nvPicPr>
          <p:cNvPr id="19460" name="Picture 4" descr="http://webmedia.jcu.edu/counselingcenter/files/2014/07/Counselor-with-Student.jpg"/>
          <p:cNvPicPr>
            <a:picLocks noChangeAspect="1" noChangeArrowheads="1"/>
          </p:cNvPicPr>
          <p:nvPr/>
        </p:nvPicPr>
        <p:blipFill>
          <a:blip r:embed="rId2" cstate="print"/>
          <a:srcRect/>
          <a:stretch>
            <a:fillRect/>
          </a:stretch>
        </p:blipFill>
        <p:spPr bwMode="auto">
          <a:xfrm>
            <a:off x="4800600" y="2514600"/>
            <a:ext cx="3505200" cy="2335866"/>
          </a:xfrm>
          <a:prstGeom prst="rect">
            <a:avLst/>
          </a:prstGeom>
          <a:noFill/>
        </p:spPr>
      </p:pic>
    </p:spTree>
    <p:extLst>
      <p:ext uri="{BB962C8B-B14F-4D97-AF65-F5344CB8AC3E}">
        <p14:creationId xmlns:p14="http://schemas.microsoft.com/office/powerpoint/2010/main" val="127251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14274" y="523433"/>
            <a:ext cx="6972435" cy="1021600"/>
          </a:xfrm>
        </p:spPr>
        <p:txBody>
          <a:bodyPr>
            <a:normAutofit/>
          </a:bodyPr>
          <a:lstStyle/>
          <a:p>
            <a:pPr algn="ctr"/>
            <a:r>
              <a:rPr lang="en-GB" sz="2800" dirty="0" err="1" smtClean="0">
                <a:solidFill>
                  <a:schemeClr val="tx1"/>
                </a:solidFill>
              </a:rPr>
              <a:t>Câu</a:t>
            </a:r>
            <a:r>
              <a:rPr lang="en-GB" sz="2800" dirty="0" smtClean="0">
                <a:solidFill>
                  <a:schemeClr val="tx1"/>
                </a:solidFill>
              </a:rPr>
              <a:t> </a:t>
            </a:r>
            <a:r>
              <a:rPr lang="en-GB" sz="2800" dirty="0" err="1" smtClean="0">
                <a:solidFill>
                  <a:schemeClr val="tx1"/>
                </a:solidFill>
              </a:rPr>
              <a:t>hỏi</a:t>
            </a:r>
            <a:r>
              <a:rPr lang="en-GB" sz="2800" dirty="0" smtClean="0">
                <a:solidFill>
                  <a:schemeClr val="tx1"/>
                </a:solidFill>
              </a:rPr>
              <a:t> </a:t>
            </a:r>
            <a:r>
              <a:rPr lang="en-GB" sz="2800" dirty="0" err="1" smtClean="0">
                <a:solidFill>
                  <a:schemeClr val="tx1"/>
                </a:solidFill>
              </a:rPr>
              <a:t>về</a:t>
            </a:r>
            <a:r>
              <a:rPr lang="en-GB" sz="2800" dirty="0" smtClean="0">
                <a:solidFill>
                  <a:schemeClr val="tx1"/>
                </a:solidFill>
              </a:rPr>
              <a:t> </a:t>
            </a:r>
            <a:r>
              <a:rPr lang="en-GB" sz="2800" dirty="0" err="1" smtClean="0">
                <a:solidFill>
                  <a:schemeClr val="tx1"/>
                </a:solidFill>
              </a:rPr>
              <a:t>nhận</a:t>
            </a:r>
            <a:r>
              <a:rPr lang="en-GB" sz="2800" dirty="0" smtClean="0">
                <a:solidFill>
                  <a:schemeClr val="tx1"/>
                </a:solidFill>
              </a:rPr>
              <a:t> </a:t>
            </a:r>
            <a:r>
              <a:rPr lang="en-GB" sz="2800" dirty="0" err="1" smtClean="0">
                <a:solidFill>
                  <a:schemeClr val="tx1"/>
                </a:solidFill>
              </a:rPr>
              <a:t>thức</a:t>
            </a:r>
            <a:r>
              <a:rPr lang="en-GB" sz="2800" dirty="0" smtClean="0">
                <a:solidFill>
                  <a:schemeClr val="tx1"/>
                </a:solidFill>
              </a:rPr>
              <a:t>, </a:t>
            </a:r>
            <a:r>
              <a:rPr lang="en-GB" sz="2800" dirty="0" err="1" smtClean="0">
                <a:solidFill>
                  <a:schemeClr val="tx1"/>
                </a:solidFill>
              </a:rPr>
              <a:t>cảm</a:t>
            </a:r>
            <a:r>
              <a:rPr lang="en-GB" sz="2800" dirty="0" smtClean="0">
                <a:solidFill>
                  <a:schemeClr val="tx1"/>
                </a:solidFill>
              </a:rPr>
              <a:t> </a:t>
            </a:r>
            <a:r>
              <a:rPr lang="en-GB" sz="2800" dirty="0" err="1" smtClean="0">
                <a:solidFill>
                  <a:schemeClr val="tx1"/>
                </a:solidFill>
              </a:rPr>
              <a:t>xúc</a:t>
            </a:r>
            <a:r>
              <a:rPr lang="en-GB" sz="2800" dirty="0" smtClean="0">
                <a:solidFill>
                  <a:schemeClr val="tx1"/>
                </a:solidFill>
              </a:rPr>
              <a:t>, </a:t>
            </a:r>
            <a:r>
              <a:rPr lang="en-GB" sz="2800" dirty="0" err="1" smtClean="0">
                <a:solidFill>
                  <a:schemeClr val="tx1"/>
                </a:solidFill>
              </a:rPr>
              <a:t>hành</a:t>
            </a:r>
            <a:r>
              <a:rPr lang="en-GB" sz="2800" dirty="0" smtClean="0">
                <a:solidFill>
                  <a:schemeClr val="tx1"/>
                </a:solidFill>
              </a:rPr>
              <a:t> vi</a:t>
            </a:r>
            <a:endParaRPr lang="en-GB" sz="2800" dirty="0">
              <a:solidFill>
                <a:schemeClr val="tx1"/>
              </a:solidFill>
            </a:endParaRPr>
          </a:p>
        </p:txBody>
      </p:sp>
      <p:sp>
        <p:nvSpPr>
          <p:cNvPr id="2" name="Content Placeholder 1"/>
          <p:cNvSpPr>
            <a:spLocks noGrp="1"/>
          </p:cNvSpPr>
          <p:nvPr>
            <p:ph type="body" idx="1"/>
          </p:nvPr>
        </p:nvSpPr>
        <p:spPr>
          <a:xfrm>
            <a:off x="814274" y="1769800"/>
            <a:ext cx="7430133" cy="3027352"/>
          </a:xfrm>
        </p:spPr>
        <p:txBody>
          <a:bodyPr/>
          <a:lstStyle/>
          <a:p>
            <a:pPr>
              <a:buFontTx/>
              <a:buChar char="-"/>
            </a:pPr>
            <a:r>
              <a:rPr lang="en-GB" dirty="0" err="1" smtClean="0"/>
              <a:t>Chị</a:t>
            </a:r>
            <a:r>
              <a:rPr lang="en-GB" dirty="0" smtClean="0"/>
              <a:t> </a:t>
            </a:r>
            <a:r>
              <a:rPr lang="en-GB" dirty="0" err="1" smtClean="0"/>
              <a:t>cảm</a:t>
            </a:r>
            <a:r>
              <a:rPr lang="en-GB" dirty="0" smtClean="0"/>
              <a:t> </a:t>
            </a:r>
            <a:r>
              <a:rPr lang="en-GB" dirty="0" err="1" smtClean="0"/>
              <a:t>thấy</a:t>
            </a:r>
            <a:r>
              <a:rPr lang="en-GB" dirty="0" smtClean="0"/>
              <a:t> </a:t>
            </a:r>
            <a:r>
              <a:rPr lang="en-GB" dirty="0" err="1" smtClean="0"/>
              <a:t>như</a:t>
            </a:r>
            <a:r>
              <a:rPr lang="en-GB" dirty="0" smtClean="0"/>
              <a:t> </a:t>
            </a:r>
            <a:r>
              <a:rPr lang="en-GB" dirty="0" err="1" smtClean="0"/>
              <a:t>thế</a:t>
            </a:r>
            <a:r>
              <a:rPr lang="en-GB" dirty="0" smtClean="0"/>
              <a:t> </a:t>
            </a:r>
            <a:r>
              <a:rPr lang="en-GB" dirty="0" err="1" smtClean="0"/>
              <a:t>nào</a:t>
            </a:r>
            <a:r>
              <a:rPr lang="en-GB" dirty="0" smtClean="0"/>
              <a:t> </a:t>
            </a:r>
            <a:r>
              <a:rPr lang="en-GB" dirty="0" err="1" smtClean="0"/>
              <a:t>khi</a:t>
            </a:r>
            <a:r>
              <a:rPr lang="en-GB" dirty="0" smtClean="0"/>
              <a:t> </a:t>
            </a:r>
            <a:r>
              <a:rPr lang="en-GB" dirty="0" err="1" smtClean="0"/>
              <a:t>đồng</a:t>
            </a:r>
            <a:r>
              <a:rPr lang="en-GB" dirty="0" smtClean="0"/>
              <a:t> </a:t>
            </a:r>
            <a:r>
              <a:rPr lang="en-GB" dirty="0" err="1" smtClean="0"/>
              <a:t>nghiệp</a:t>
            </a:r>
            <a:r>
              <a:rPr lang="en-GB" dirty="0" smtClean="0"/>
              <a:t> </a:t>
            </a:r>
            <a:r>
              <a:rPr lang="en-GB" dirty="0" err="1" smtClean="0"/>
              <a:t>xa</a:t>
            </a:r>
            <a:r>
              <a:rPr lang="en-GB" dirty="0" smtClean="0"/>
              <a:t> </a:t>
            </a:r>
            <a:r>
              <a:rPr lang="en-GB" dirty="0" err="1" smtClean="0"/>
              <a:t>lánh</a:t>
            </a:r>
            <a:r>
              <a:rPr lang="en-GB" dirty="0" smtClean="0"/>
              <a:t> </a:t>
            </a:r>
            <a:r>
              <a:rPr lang="en-GB" dirty="0" err="1" smtClean="0"/>
              <a:t>chị</a:t>
            </a:r>
            <a:r>
              <a:rPr lang="en-GB" dirty="0" smtClean="0"/>
              <a:t>?</a:t>
            </a:r>
          </a:p>
          <a:p>
            <a:pPr>
              <a:buFontTx/>
              <a:buChar char="-"/>
            </a:pPr>
            <a:r>
              <a:rPr lang="en-GB" dirty="0" err="1" smtClean="0"/>
              <a:t>Cháu</a:t>
            </a:r>
            <a:r>
              <a:rPr lang="en-GB" dirty="0" smtClean="0"/>
              <a:t> </a:t>
            </a:r>
            <a:r>
              <a:rPr lang="en-GB" dirty="0" err="1" smtClean="0"/>
              <a:t>nghĩ</a:t>
            </a:r>
            <a:r>
              <a:rPr lang="en-GB" dirty="0" smtClean="0"/>
              <a:t> </a:t>
            </a:r>
            <a:r>
              <a:rPr lang="en-GB" dirty="0" err="1" smtClean="0"/>
              <a:t>sao</a:t>
            </a:r>
            <a:r>
              <a:rPr lang="en-GB" dirty="0" smtClean="0"/>
              <a:t>/</a:t>
            </a:r>
            <a:r>
              <a:rPr lang="en-GB" dirty="0" err="1" smtClean="0"/>
              <a:t>đánh</a:t>
            </a:r>
            <a:r>
              <a:rPr lang="en-GB" dirty="0" smtClean="0"/>
              <a:t> </a:t>
            </a:r>
            <a:r>
              <a:rPr lang="en-GB" dirty="0" err="1" smtClean="0"/>
              <a:t>giá</a:t>
            </a:r>
            <a:r>
              <a:rPr lang="en-GB" dirty="0" smtClean="0"/>
              <a:t> </a:t>
            </a:r>
            <a:r>
              <a:rPr lang="en-GB" dirty="0" err="1" smtClean="0"/>
              <a:t>như</a:t>
            </a:r>
            <a:r>
              <a:rPr lang="en-GB" dirty="0" smtClean="0"/>
              <a:t> </a:t>
            </a:r>
            <a:r>
              <a:rPr lang="en-GB" dirty="0" err="1" smtClean="0"/>
              <a:t>thế</a:t>
            </a:r>
            <a:r>
              <a:rPr lang="en-GB" dirty="0" smtClean="0"/>
              <a:t> </a:t>
            </a:r>
            <a:r>
              <a:rPr lang="en-GB" dirty="0" err="1" smtClean="0"/>
              <a:t>nào</a:t>
            </a:r>
            <a:r>
              <a:rPr lang="en-GB" dirty="0" smtClean="0"/>
              <a:t> </a:t>
            </a:r>
            <a:r>
              <a:rPr lang="en-GB" dirty="0" err="1" smtClean="0"/>
              <a:t>về</a:t>
            </a:r>
            <a:r>
              <a:rPr lang="en-GB" dirty="0" smtClean="0"/>
              <a:t> </a:t>
            </a:r>
            <a:r>
              <a:rPr lang="en-GB" dirty="0" err="1" smtClean="0"/>
              <a:t>việc</a:t>
            </a:r>
            <a:r>
              <a:rPr lang="en-GB" dirty="0" smtClean="0"/>
              <a:t> </a:t>
            </a:r>
            <a:r>
              <a:rPr lang="en-GB" dirty="0" err="1" smtClean="0"/>
              <a:t>thầy</a:t>
            </a:r>
            <a:r>
              <a:rPr lang="en-GB" dirty="0" smtClean="0"/>
              <a:t> </a:t>
            </a:r>
            <a:r>
              <a:rPr lang="en-GB" dirty="0" err="1" smtClean="0"/>
              <a:t>cô</a:t>
            </a:r>
            <a:r>
              <a:rPr lang="en-GB" dirty="0" smtClean="0"/>
              <a:t> </a:t>
            </a:r>
            <a:r>
              <a:rPr lang="en-GB" dirty="0" err="1" smtClean="0"/>
              <a:t>giáo</a:t>
            </a:r>
            <a:r>
              <a:rPr lang="en-GB" dirty="0" smtClean="0"/>
              <a:t> </a:t>
            </a:r>
            <a:r>
              <a:rPr lang="en-GB" dirty="0" err="1" smtClean="0"/>
              <a:t>quát</a:t>
            </a:r>
            <a:r>
              <a:rPr lang="en-GB" dirty="0" smtClean="0"/>
              <a:t> </a:t>
            </a:r>
            <a:r>
              <a:rPr lang="en-GB" dirty="0" err="1" smtClean="0"/>
              <a:t>mắng</a:t>
            </a:r>
            <a:r>
              <a:rPr lang="en-GB" dirty="0" smtClean="0"/>
              <a:t> </a:t>
            </a:r>
            <a:r>
              <a:rPr lang="en-GB" dirty="0" err="1" smtClean="0"/>
              <a:t>học</a:t>
            </a:r>
            <a:r>
              <a:rPr lang="en-GB" dirty="0" smtClean="0"/>
              <a:t> </a:t>
            </a:r>
            <a:r>
              <a:rPr lang="en-GB" dirty="0" err="1" smtClean="0"/>
              <a:t>sinh</a:t>
            </a:r>
            <a:r>
              <a:rPr lang="en-GB" dirty="0" smtClean="0"/>
              <a:t>?</a:t>
            </a:r>
          </a:p>
          <a:p>
            <a:pPr>
              <a:buFontTx/>
              <a:buChar char="-"/>
            </a:pPr>
            <a:r>
              <a:rPr lang="en-GB" dirty="0" err="1" smtClean="0"/>
              <a:t>Cháu</a:t>
            </a:r>
            <a:r>
              <a:rPr lang="en-GB" dirty="0" smtClean="0"/>
              <a:t> </a:t>
            </a:r>
            <a:r>
              <a:rPr lang="en-GB" dirty="0" err="1" smtClean="0"/>
              <a:t>sẽ</a:t>
            </a:r>
            <a:r>
              <a:rPr lang="en-GB" dirty="0" smtClean="0"/>
              <a:t> </a:t>
            </a:r>
            <a:r>
              <a:rPr lang="en-GB" dirty="0" err="1" smtClean="0"/>
              <a:t>làm</a:t>
            </a:r>
            <a:r>
              <a:rPr lang="en-GB" dirty="0" smtClean="0"/>
              <a:t> </a:t>
            </a:r>
            <a:r>
              <a:rPr lang="en-GB" dirty="0" err="1" smtClean="0"/>
              <a:t>gì</a:t>
            </a:r>
            <a:r>
              <a:rPr lang="en-GB" dirty="0" smtClean="0"/>
              <a:t> </a:t>
            </a:r>
            <a:r>
              <a:rPr lang="en-GB" dirty="0" err="1" smtClean="0"/>
              <a:t>nếu</a:t>
            </a:r>
            <a:r>
              <a:rPr lang="en-GB" dirty="0" smtClean="0"/>
              <a:t> </a:t>
            </a:r>
            <a:r>
              <a:rPr lang="en-GB" dirty="0" err="1" smtClean="0"/>
              <a:t>tiếp</a:t>
            </a:r>
            <a:r>
              <a:rPr lang="en-GB" dirty="0" smtClean="0"/>
              <a:t> </a:t>
            </a:r>
            <a:r>
              <a:rPr lang="en-GB" dirty="0" err="1" smtClean="0"/>
              <a:t>tục</a:t>
            </a:r>
            <a:r>
              <a:rPr lang="en-GB" dirty="0" smtClean="0"/>
              <a:t> </a:t>
            </a:r>
            <a:r>
              <a:rPr lang="en-GB" dirty="0" err="1" smtClean="0"/>
              <a:t>bị</a:t>
            </a:r>
            <a:r>
              <a:rPr lang="en-GB" dirty="0" smtClean="0"/>
              <a:t> </a:t>
            </a:r>
            <a:r>
              <a:rPr lang="en-GB" dirty="0" err="1" smtClean="0"/>
              <a:t>các</a:t>
            </a:r>
            <a:r>
              <a:rPr lang="en-GB" dirty="0" smtClean="0"/>
              <a:t> </a:t>
            </a:r>
            <a:r>
              <a:rPr lang="en-GB" dirty="0" err="1" smtClean="0"/>
              <a:t>bạn</a:t>
            </a:r>
            <a:r>
              <a:rPr lang="en-GB" dirty="0" smtClean="0"/>
              <a:t> </a:t>
            </a:r>
            <a:r>
              <a:rPr lang="en-GB" dirty="0" err="1" smtClean="0"/>
              <a:t>chế</a:t>
            </a:r>
            <a:r>
              <a:rPr lang="en-GB" dirty="0" smtClean="0"/>
              <a:t> </a:t>
            </a:r>
            <a:r>
              <a:rPr lang="en-GB" dirty="0" err="1" smtClean="0"/>
              <a:t>giễu</a:t>
            </a:r>
            <a:r>
              <a:rPr lang="en-GB" dirty="0" smtClean="0"/>
              <a:t>?</a:t>
            </a:r>
            <a:endParaRPr lang="en-GB" dirty="0"/>
          </a:p>
        </p:txBody>
      </p:sp>
    </p:spTree>
    <p:extLst>
      <p:ext uri="{BB962C8B-B14F-4D97-AF65-F5344CB8AC3E}">
        <p14:creationId xmlns:p14="http://schemas.microsoft.com/office/powerpoint/2010/main" val="2037075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548680"/>
            <a:ext cx="5492400" cy="1021600"/>
          </a:xfrm>
        </p:spPr>
        <p:txBody>
          <a:bodyPr/>
          <a:lstStyle/>
          <a:p>
            <a:pPr algn="ctr"/>
            <a:r>
              <a:rPr lang="en-GB" sz="2800" dirty="0" err="1" smtClean="0">
                <a:solidFill>
                  <a:schemeClr val="tx1"/>
                </a:solidFill>
              </a:rPr>
              <a:t>Câu</a:t>
            </a:r>
            <a:r>
              <a:rPr lang="en-GB" sz="2800" dirty="0" smtClean="0">
                <a:solidFill>
                  <a:schemeClr val="tx1"/>
                </a:solidFill>
              </a:rPr>
              <a:t> </a:t>
            </a:r>
            <a:r>
              <a:rPr lang="en-GB" sz="2800" dirty="0" err="1" smtClean="0">
                <a:solidFill>
                  <a:schemeClr val="tx1"/>
                </a:solidFill>
              </a:rPr>
              <a:t>hỏi</a:t>
            </a:r>
            <a:r>
              <a:rPr lang="en-GB" sz="2800" dirty="0" smtClean="0">
                <a:solidFill>
                  <a:schemeClr val="tx1"/>
                </a:solidFill>
              </a:rPr>
              <a:t> </a:t>
            </a:r>
            <a:r>
              <a:rPr lang="en-GB" sz="2800" dirty="0" err="1" smtClean="0">
                <a:solidFill>
                  <a:schemeClr val="tx1"/>
                </a:solidFill>
              </a:rPr>
              <a:t>lựa</a:t>
            </a:r>
            <a:r>
              <a:rPr lang="en-GB" sz="2800" dirty="0" smtClean="0">
                <a:solidFill>
                  <a:schemeClr val="tx1"/>
                </a:solidFill>
              </a:rPr>
              <a:t> </a:t>
            </a:r>
            <a:r>
              <a:rPr lang="en-GB" sz="2800" dirty="0" err="1" smtClean="0">
                <a:solidFill>
                  <a:schemeClr val="tx1"/>
                </a:solidFill>
              </a:rPr>
              <a:t>chọn</a:t>
            </a:r>
            <a:endParaRPr lang="en-GB" sz="2800" dirty="0">
              <a:solidFill>
                <a:schemeClr val="tx1"/>
              </a:solidFill>
            </a:endParaRPr>
          </a:p>
        </p:txBody>
      </p:sp>
      <p:sp>
        <p:nvSpPr>
          <p:cNvPr id="2" name="Content Placeholder 1"/>
          <p:cNvSpPr>
            <a:spLocks noGrp="1"/>
          </p:cNvSpPr>
          <p:nvPr>
            <p:ph type="body" idx="1"/>
          </p:nvPr>
        </p:nvSpPr>
        <p:spPr>
          <a:xfrm>
            <a:off x="611560" y="1769800"/>
            <a:ext cx="7889529" cy="3171368"/>
          </a:xfrm>
        </p:spPr>
        <p:txBody>
          <a:bodyPr/>
          <a:lstStyle/>
          <a:p>
            <a:pPr>
              <a:buFontTx/>
              <a:buChar char="-"/>
            </a:pPr>
            <a:r>
              <a:rPr lang="en-GB" dirty="0" err="1" smtClean="0"/>
              <a:t>Sử</a:t>
            </a:r>
            <a:r>
              <a:rPr lang="en-GB" dirty="0" smtClean="0"/>
              <a:t> </a:t>
            </a:r>
            <a:r>
              <a:rPr lang="en-GB" dirty="0" err="1" smtClean="0"/>
              <a:t>dụng</a:t>
            </a:r>
            <a:r>
              <a:rPr lang="en-GB" dirty="0" smtClean="0"/>
              <a:t> </a:t>
            </a:r>
            <a:r>
              <a:rPr lang="en-GB" dirty="0" err="1" smtClean="0"/>
              <a:t>mệnh</a:t>
            </a:r>
            <a:r>
              <a:rPr lang="en-GB" dirty="0" smtClean="0"/>
              <a:t> </a:t>
            </a:r>
            <a:r>
              <a:rPr lang="en-GB" dirty="0" err="1" smtClean="0"/>
              <a:t>đề</a:t>
            </a:r>
            <a:r>
              <a:rPr lang="en-GB" dirty="0" smtClean="0"/>
              <a:t>: </a:t>
            </a:r>
            <a:r>
              <a:rPr lang="en-GB" dirty="0" err="1" smtClean="0"/>
              <a:t>Nếu</a:t>
            </a:r>
            <a:r>
              <a:rPr lang="en-GB" dirty="0" smtClean="0"/>
              <a:t> ......</a:t>
            </a:r>
            <a:r>
              <a:rPr lang="en-GB" dirty="0" err="1" smtClean="0"/>
              <a:t>thì</a:t>
            </a:r>
            <a:endParaRPr lang="en-GB" dirty="0" smtClean="0"/>
          </a:p>
          <a:p>
            <a:pPr>
              <a:buNone/>
            </a:pPr>
            <a:r>
              <a:rPr lang="en-GB" b="1" dirty="0" err="1" smtClean="0"/>
              <a:t>Ví</a:t>
            </a:r>
            <a:r>
              <a:rPr lang="en-GB" b="1" dirty="0" smtClean="0"/>
              <a:t> </a:t>
            </a:r>
            <a:r>
              <a:rPr lang="en-GB" b="1" dirty="0" err="1" smtClean="0"/>
              <a:t>dụ</a:t>
            </a:r>
            <a:r>
              <a:rPr lang="en-GB" b="1" dirty="0" smtClean="0"/>
              <a:t>: </a:t>
            </a:r>
          </a:p>
          <a:p>
            <a:pPr>
              <a:buFontTx/>
              <a:buChar char="-"/>
            </a:pPr>
            <a:r>
              <a:rPr lang="en-GB" dirty="0" err="1" smtClean="0"/>
              <a:t>Nếu</a:t>
            </a:r>
            <a:r>
              <a:rPr lang="en-GB" dirty="0" smtClean="0"/>
              <a:t> </a:t>
            </a:r>
            <a:r>
              <a:rPr lang="en-GB" dirty="0" err="1" smtClean="0"/>
              <a:t>bố</a:t>
            </a:r>
            <a:r>
              <a:rPr lang="en-GB" dirty="0" smtClean="0"/>
              <a:t> </a:t>
            </a:r>
            <a:r>
              <a:rPr lang="en-GB" dirty="0" err="1" smtClean="0"/>
              <a:t>mẹ</a:t>
            </a:r>
            <a:r>
              <a:rPr lang="en-GB" dirty="0" smtClean="0"/>
              <a:t> </a:t>
            </a:r>
            <a:r>
              <a:rPr lang="en-GB" dirty="0" err="1" smtClean="0"/>
              <a:t>vẫn</a:t>
            </a:r>
            <a:r>
              <a:rPr lang="en-GB" dirty="0" smtClean="0"/>
              <a:t> </a:t>
            </a:r>
            <a:r>
              <a:rPr lang="en-GB" dirty="0" err="1" smtClean="0"/>
              <a:t>không</a:t>
            </a:r>
            <a:r>
              <a:rPr lang="en-GB" dirty="0" smtClean="0"/>
              <a:t> </a:t>
            </a:r>
            <a:r>
              <a:rPr lang="en-GB" dirty="0" err="1" smtClean="0"/>
              <a:t>chịu</a:t>
            </a:r>
            <a:r>
              <a:rPr lang="en-GB" dirty="0" smtClean="0"/>
              <a:t> </a:t>
            </a:r>
            <a:r>
              <a:rPr lang="en-GB" dirty="0" err="1" smtClean="0"/>
              <a:t>nghe</a:t>
            </a:r>
            <a:r>
              <a:rPr lang="en-GB" dirty="0" smtClean="0"/>
              <a:t> </a:t>
            </a:r>
            <a:r>
              <a:rPr lang="en-GB" dirty="0" err="1" smtClean="0"/>
              <a:t>cháu</a:t>
            </a:r>
            <a:r>
              <a:rPr lang="en-GB" dirty="0" smtClean="0"/>
              <a:t> </a:t>
            </a:r>
            <a:r>
              <a:rPr lang="en-GB" dirty="0" err="1" smtClean="0"/>
              <a:t>giải</a:t>
            </a:r>
            <a:r>
              <a:rPr lang="en-GB" dirty="0" smtClean="0"/>
              <a:t> </a:t>
            </a:r>
            <a:r>
              <a:rPr lang="en-GB" dirty="0" err="1" smtClean="0"/>
              <a:t>thích</a:t>
            </a:r>
            <a:r>
              <a:rPr lang="en-GB" dirty="0" smtClean="0"/>
              <a:t> </a:t>
            </a:r>
            <a:r>
              <a:rPr lang="en-GB" dirty="0" err="1" smtClean="0"/>
              <a:t>thì</a:t>
            </a:r>
            <a:r>
              <a:rPr lang="en-GB" dirty="0" smtClean="0"/>
              <a:t> </a:t>
            </a:r>
            <a:r>
              <a:rPr lang="en-GB" dirty="0" err="1" smtClean="0"/>
              <a:t>cháu</a:t>
            </a:r>
            <a:r>
              <a:rPr lang="en-GB" dirty="0" smtClean="0"/>
              <a:t> </a:t>
            </a:r>
            <a:r>
              <a:rPr lang="en-GB" dirty="0" err="1" smtClean="0"/>
              <a:t>sẽ</a:t>
            </a:r>
            <a:r>
              <a:rPr lang="en-GB" dirty="0" smtClean="0"/>
              <a:t> </a:t>
            </a:r>
            <a:r>
              <a:rPr lang="en-GB" dirty="0" err="1" smtClean="0"/>
              <a:t>làm</a:t>
            </a:r>
            <a:r>
              <a:rPr lang="en-GB" dirty="0" smtClean="0"/>
              <a:t> </a:t>
            </a:r>
            <a:r>
              <a:rPr lang="en-GB" dirty="0" err="1" smtClean="0"/>
              <a:t>gì</a:t>
            </a:r>
            <a:r>
              <a:rPr lang="en-GB" dirty="0" smtClean="0"/>
              <a:t>?</a:t>
            </a:r>
          </a:p>
          <a:p>
            <a:pPr>
              <a:buNone/>
            </a:pPr>
            <a:endParaRPr lang="en-GB" dirty="0"/>
          </a:p>
        </p:txBody>
      </p:sp>
    </p:spTree>
    <p:extLst>
      <p:ext uri="{BB962C8B-B14F-4D97-AF65-F5344CB8AC3E}">
        <p14:creationId xmlns:p14="http://schemas.microsoft.com/office/powerpoint/2010/main" val="3864186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620688"/>
            <a:ext cx="5492400" cy="1021600"/>
          </a:xfrm>
        </p:spPr>
        <p:txBody>
          <a:bodyPr/>
          <a:lstStyle/>
          <a:p>
            <a:pPr algn="ctr"/>
            <a:r>
              <a:rPr lang="en-GB" sz="2800" dirty="0" err="1" smtClean="0">
                <a:solidFill>
                  <a:schemeClr val="tx1"/>
                </a:solidFill>
              </a:rPr>
              <a:t>Câu</a:t>
            </a:r>
            <a:r>
              <a:rPr lang="en-GB" sz="2800" dirty="0" smtClean="0">
                <a:solidFill>
                  <a:schemeClr val="tx1"/>
                </a:solidFill>
              </a:rPr>
              <a:t> </a:t>
            </a:r>
            <a:r>
              <a:rPr lang="en-GB" sz="2800" dirty="0" err="1" smtClean="0">
                <a:solidFill>
                  <a:schemeClr val="tx1"/>
                </a:solidFill>
              </a:rPr>
              <a:t>hỏi</a:t>
            </a:r>
            <a:r>
              <a:rPr lang="en-GB" sz="2800" dirty="0" smtClean="0">
                <a:solidFill>
                  <a:schemeClr val="tx1"/>
                </a:solidFill>
              </a:rPr>
              <a:t> </a:t>
            </a:r>
            <a:r>
              <a:rPr lang="en-GB" sz="2800" dirty="0" err="1" smtClean="0">
                <a:solidFill>
                  <a:schemeClr val="tx1"/>
                </a:solidFill>
              </a:rPr>
              <a:t>kép</a:t>
            </a:r>
            <a:endParaRPr lang="en-GB" sz="2800" dirty="0">
              <a:solidFill>
                <a:schemeClr val="tx1"/>
              </a:solidFill>
            </a:endParaRPr>
          </a:p>
        </p:txBody>
      </p:sp>
      <p:sp>
        <p:nvSpPr>
          <p:cNvPr id="2" name="Content Placeholder 1"/>
          <p:cNvSpPr>
            <a:spLocks noGrp="1"/>
          </p:cNvSpPr>
          <p:nvPr>
            <p:ph type="body" idx="1"/>
          </p:nvPr>
        </p:nvSpPr>
        <p:spPr>
          <a:xfrm>
            <a:off x="814274" y="1769800"/>
            <a:ext cx="7615377" cy="2883336"/>
          </a:xfrm>
        </p:spPr>
        <p:txBody>
          <a:bodyPr/>
          <a:lstStyle/>
          <a:p>
            <a:pPr marL="109728" indent="0">
              <a:buNone/>
            </a:pPr>
            <a:r>
              <a:rPr lang="en-GB" i="1" u="sng" dirty="0" err="1" smtClean="0"/>
              <a:t>Ví</a:t>
            </a:r>
            <a:r>
              <a:rPr lang="en-GB" i="1" u="sng" dirty="0" smtClean="0"/>
              <a:t> </a:t>
            </a:r>
            <a:r>
              <a:rPr lang="en-GB" i="1" u="sng" dirty="0" err="1" smtClean="0"/>
              <a:t>dụ</a:t>
            </a:r>
            <a:r>
              <a:rPr lang="en-GB" i="1" u="sng" dirty="0" smtClean="0"/>
              <a:t>:</a:t>
            </a:r>
          </a:p>
          <a:p>
            <a:pPr algn="just">
              <a:buFontTx/>
              <a:buChar char="-"/>
            </a:pPr>
            <a:r>
              <a:rPr lang="en-GB" dirty="0" err="1" smtClean="0"/>
              <a:t>Bố</a:t>
            </a:r>
            <a:r>
              <a:rPr lang="en-GB" dirty="0" smtClean="0"/>
              <a:t> </a:t>
            </a:r>
            <a:r>
              <a:rPr lang="en-GB" dirty="0" err="1" smtClean="0"/>
              <a:t>cháu</a:t>
            </a:r>
            <a:r>
              <a:rPr lang="en-GB" dirty="0" smtClean="0"/>
              <a:t> </a:t>
            </a:r>
            <a:r>
              <a:rPr lang="en-GB" dirty="0" err="1" smtClean="0"/>
              <a:t>có</a:t>
            </a:r>
            <a:r>
              <a:rPr lang="en-GB" dirty="0" smtClean="0"/>
              <a:t> </a:t>
            </a:r>
            <a:r>
              <a:rPr lang="en-GB" dirty="0" err="1" smtClean="0"/>
              <a:t>muốn</a:t>
            </a:r>
            <a:r>
              <a:rPr lang="en-GB" dirty="0" smtClean="0"/>
              <a:t> </a:t>
            </a:r>
            <a:r>
              <a:rPr lang="en-GB" dirty="0" err="1" smtClean="0"/>
              <a:t>cháu</a:t>
            </a:r>
            <a:r>
              <a:rPr lang="en-GB" dirty="0" smtClean="0"/>
              <a:t> </a:t>
            </a:r>
            <a:r>
              <a:rPr lang="en-GB" dirty="0" err="1" smtClean="0"/>
              <a:t>đạt</a:t>
            </a:r>
            <a:r>
              <a:rPr lang="en-GB" dirty="0" smtClean="0"/>
              <a:t> </a:t>
            </a:r>
            <a:r>
              <a:rPr lang="en-GB" dirty="0" err="1" smtClean="0"/>
              <a:t>điểm</a:t>
            </a:r>
            <a:r>
              <a:rPr lang="en-GB" dirty="0" smtClean="0"/>
              <a:t> </a:t>
            </a:r>
            <a:r>
              <a:rPr lang="en-GB" dirty="0" err="1" smtClean="0"/>
              <a:t>cao</a:t>
            </a:r>
            <a:r>
              <a:rPr lang="en-GB" dirty="0" smtClean="0"/>
              <a:t> </a:t>
            </a:r>
            <a:r>
              <a:rPr lang="en-GB" dirty="0" err="1" smtClean="0"/>
              <a:t>không</a:t>
            </a:r>
            <a:r>
              <a:rPr lang="en-GB" dirty="0" smtClean="0"/>
              <a:t>? </a:t>
            </a:r>
            <a:r>
              <a:rPr lang="en-GB" dirty="0" err="1" smtClean="0"/>
              <a:t>Còn</a:t>
            </a:r>
            <a:r>
              <a:rPr lang="en-GB" dirty="0" smtClean="0"/>
              <a:t> </a:t>
            </a:r>
            <a:r>
              <a:rPr lang="en-GB" dirty="0" err="1" smtClean="0"/>
              <a:t>mẹ</a:t>
            </a:r>
            <a:r>
              <a:rPr lang="en-GB" dirty="0" smtClean="0"/>
              <a:t> </a:t>
            </a:r>
            <a:r>
              <a:rPr lang="en-GB" dirty="0" err="1" smtClean="0"/>
              <a:t>cháu</a:t>
            </a:r>
            <a:r>
              <a:rPr lang="en-GB" dirty="0" smtClean="0"/>
              <a:t> </a:t>
            </a:r>
            <a:r>
              <a:rPr lang="en-GB" dirty="0" err="1" smtClean="0"/>
              <a:t>thế</a:t>
            </a:r>
            <a:r>
              <a:rPr lang="en-GB" dirty="0" smtClean="0"/>
              <a:t> </a:t>
            </a:r>
            <a:r>
              <a:rPr lang="en-GB" dirty="0" err="1" smtClean="0"/>
              <a:t>nào</a:t>
            </a:r>
            <a:r>
              <a:rPr lang="en-GB" dirty="0" smtClean="0"/>
              <a:t>?</a:t>
            </a:r>
          </a:p>
          <a:p>
            <a:pPr algn="just">
              <a:buFontTx/>
              <a:buChar char="-"/>
            </a:pPr>
            <a:r>
              <a:rPr lang="en-GB" dirty="0" err="1" smtClean="0"/>
              <a:t>Cháu</a:t>
            </a:r>
            <a:r>
              <a:rPr lang="en-GB" dirty="0" smtClean="0"/>
              <a:t> </a:t>
            </a:r>
            <a:r>
              <a:rPr lang="en-GB" dirty="0" err="1" smtClean="0"/>
              <a:t>thấy</a:t>
            </a:r>
            <a:r>
              <a:rPr lang="en-GB" dirty="0" smtClean="0"/>
              <a:t> </a:t>
            </a:r>
            <a:r>
              <a:rPr lang="en-GB" dirty="0" err="1" smtClean="0"/>
              <a:t>cuộc</a:t>
            </a:r>
            <a:r>
              <a:rPr lang="en-GB" dirty="0" smtClean="0"/>
              <a:t> </a:t>
            </a:r>
            <a:r>
              <a:rPr lang="en-GB" dirty="0" err="1" smtClean="0"/>
              <a:t>sống</a:t>
            </a:r>
            <a:r>
              <a:rPr lang="en-GB" dirty="0" smtClean="0"/>
              <a:t> </a:t>
            </a:r>
            <a:r>
              <a:rPr lang="en-GB" dirty="0" err="1" smtClean="0"/>
              <a:t>xa</a:t>
            </a:r>
            <a:r>
              <a:rPr lang="en-GB" dirty="0" smtClean="0"/>
              <a:t> </a:t>
            </a:r>
            <a:r>
              <a:rPr lang="en-GB" dirty="0" err="1" smtClean="0"/>
              <a:t>gia</a:t>
            </a:r>
            <a:r>
              <a:rPr lang="en-GB" dirty="0" smtClean="0"/>
              <a:t> </a:t>
            </a:r>
            <a:r>
              <a:rPr lang="en-GB" dirty="0" err="1" smtClean="0"/>
              <a:t>đình</a:t>
            </a:r>
            <a:r>
              <a:rPr lang="en-GB" dirty="0" smtClean="0"/>
              <a:t> </a:t>
            </a:r>
            <a:r>
              <a:rPr lang="en-GB" dirty="0" err="1" smtClean="0"/>
              <a:t>thế</a:t>
            </a:r>
            <a:r>
              <a:rPr lang="en-GB" dirty="0" smtClean="0"/>
              <a:t> </a:t>
            </a:r>
            <a:r>
              <a:rPr lang="en-GB" dirty="0" err="1" smtClean="0"/>
              <a:t>nào</a:t>
            </a:r>
            <a:r>
              <a:rPr lang="en-GB" dirty="0" smtClean="0"/>
              <a:t>? </a:t>
            </a:r>
            <a:r>
              <a:rPr lang="en-GB" dirty="0" err="1" smtClean="0"/>
              <a:t>Nó</a:t>
            </a:r>
            <a:r>
              <a:rPr lang="en-GB" dirty="0" smtClean="0"/>
              <a:t> </a:t>
            </a:r>
            <a:r>
              <a:rPr lang="en-GB" dirty="0" err="1" smtClean="0"/>
              <a:t>có</a:t>
            </a:r>
            <a:r>
              <a:rPr lang="en-GB" dirty="0" smtClean="0"/>
              <a:t> </a:t>
            </a:r>
            <a:r>
              <a:rPr lang="en-GB" dirty="0" err="1" smtClean="0"/>
              <a:t>làm</a:t>
            </a:r>
            <a:r>
              <a:rPr lang="en-GB" dirty="0" smtClean="0"/>
              <a:t> </a:t>
            </a:r>
            <a:r>
              <a:rPr lang="en-GB" dirty="0" err="1" smtClean="0"/>
              <a:t>cháu</a:t>
            </a:r>
            <a:r>
              <a:rPr lang="en-GB" dirty="0" smtClean="0"/>
              <a:t> </a:t>
            </a:r>
            <a:r>
              <a:rPr lang="en-GB" dirty="0" err="1" smtClean="0"/>
              <a:t>buồn</a:t>
            </a:r>
            <a:r>
              <a:rPr lang="en-GB" dirty="0" smtClean="0"/>
              <a:t> </a:t>
            </a:r>
            <a:r>
              <a:rPr lang="en-GB" dirty="0" err="1" smtClean="0"/>
              <a:t>và</a:t>
            </a:r>
            <a:r>
              <a:rPr lang="en-GB" dirty="0" smtClean="0"/>
              <a:t> </a:t>
            </a:r>
            <a:r>
              <a:rPr lang="en-GB" dirty="0" err="1" smtClean="0"/>
              <a:t>thay</a:t>
            </a:r>
            <a:r>
              <a:rPr lang="en-GB" dirty="0" smtClean="0"/>
              <a:t> </a:t>
            </a:r>
            <a:r>
              <a:rPr lang="en-GB" dirty="0" err="1" smtClean="0"/>
              <a:t>đổi</a:t>
            </a:r>
            <a:r>
              <a:rPr lang="en-GB" dirty="0" smtClean="0"/>
              <a:t> </a:t>
            </a:r>
            <a:r>
              <a:rPr lang="en-GB" dirty="0" err="1" smtClean="0"/>
              <a:t>gì</a:t>
            </a:r>
            <a:r>
              <a:rPr lang="en-GB" dirty="0" smtClean="0"/>
              <a:t> </a:t>
            </a:r>
            <a:r>
              <a:rPr lang="en-GB" dirty="0" err="1" smtClean="0"/>
              <a:t>không</a:t>
            </a:r>
            <a:r>
              <a:rPr lang="en-GB" dirty="0" smtClean="0"/>
              <a:t>?</a:t>
            </a:r>
            <a:endParaRPr lang="en-GB" dirty="0"/>
          </a:p>
        </p:txBody>
      </p:sp>
    </p:spTree>
    <p:extLst>
      <p:ext uri="{BB962C8B-B14F-4D97-AF65-F5344CB8AC3E}">
        <p14:creationId xmlns:p14="http://schemas.microsoft.com/office/powerpoint/2010/main" val="2988771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8397" y="1738313"/>
          <a:ext cx="6447234" cy="4303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978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graphicFrame>
        <p:nvGraphicFramePr>
          <p:cNvPr id="5" name="Content Placeholder 4"/>
          <p:cNvGraphicFramePr>
            <a:graphicFrameLocks noGrp="1"/>
          </p:cNvGraphicFramePr>
          <p:nvPr>
            <p:ph idx="1"/>
            <p:extLst/>
          </p:nvPr>
        </p:nvGraphicFramePr>
        <p:xfrm>
          <a:off x="533400" y="381000"/>
          <a:ext cx="8382000" cy="6172200"/>
        </p:xfrm>
        <a:graphic>
          <a:graphicData uri="http://schemas.openxmlformats.org/drawingml/2006/table">
            <a:tbl>
              <a:tblPr firstRow="1" bandRow="1">
                <a:tableStyleId>{5C22544A-7EE6-4342-B048-85BDC9FD1C3A}</a:tableStyleId>
              </a:tblPr>
              <a:tblGrid>
                <a:gridCol w="4191000"/>
                <a:gridCol w="4191000"/>
              </a:tblGrid>
              <a:tr h="714058">
                <a:tc>
                  <a:txBody>
                    <a:bodyPr/>
                    <a:lstStyle/>
                    <a:p>
                      <a:r>
                        <a:rPr lang="en-US" sz="2400" dirty="0" err="1" smtClean="0"/>
                        <a:t>Câu</a:t>
                      </a:r>
                      <a:r>
                        <a:rPr lang="en-US" sz="2400" baseline="0" dirty="0" smtClean="0"/>
                        <a:t> </a:t>
                      </a:r>
                      <a:r>
                        <a:rPr lang="en-US" sz="2400" baseline="0" dirty="0" err="1" smtClean="0"/>
                        <a:t>hỏi</a:t>
                      </a:r>
                      <a:r>
                        <a:rPr lang="en-US" sz="2400" baseline="0" dirty="0" smtClean="0"/>
                        <a:t> </a:t>
                      </a:r>
                      <a:r>
                        <a:rPr lang="en-US" sz="2400" baseline="0" dirty="0" err="1" smtClean="0"/>
                        <a:t>đóng</a:t>
                      </a:r>
                      <a:endParaRPr lang="vi-VN" sz="2400" dirty="0"/>
                    </a:p>
                  </a:txBody>
                  <a:tcPr/>
                </a:tc>
                <a:tc>
                  <a:txBody>
                    <a:bodyPr/>
                    <a:lstStyle/>
                    <a:p>
                      <a:r>
                        <a:rPr lang="en-US" sz="2400" smtClean="0"/>
                        <a:t>Câu</a:t>
                      </a:r>
                      <a:r>
                        <a:rPr lang="en-US" sz="2400" baseline="0" smtClean="0"/>
                        <a:t> hỏi mở</a:t>
                      </a:r>
                      <a:endParaRPr lang="vi-VN" sz="2400"/>
                    </a:p>
                  </a:txBody>
                  <a:tcPr/>
                </a:tc>
              </a:tr>
              <a:tr h="5458142">
                <a:tc>
                  <a:txBody>
                    <a:bodyPr/>
                    <a:lstStyle/>
                    <a:p>
                      <a:pPr algn="just"/>
                      <a:r>
                        <a:rPr lang="en-US" sz="2400" kern="1200" dirty="0" err="1" smtClean="0">
                          <a:solidFill>
                            <a:schemeClr val="dk1"/>
                          </a:solidFill>
                          <a:latin typeface="+mn-lt"/>
                          <a:ea typeface="+mn-ea"/>
                          <a:cs typeface="+mn-cs"/>
                        </a:rPr>
                        <a:t>Em</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với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bạn</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đã</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chơi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lại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với</a:t>
                      </a:r>
                      <a:r>
                        <a:rPr lang="en-US" sz="2400" kern="1200" baseline="0" dirty="0" smtClean="0">
                          <a:solidFill>
                            <a:schemeClr val="dk1"/>
                          </a:solidFill>
                          <a:latin typeface="+mn-lt"/>
                          <a:ea typeface="+mn-ea"/>
                          <a:cs typeface="+mn-cs"/>
                        </a:rPr>
                        <a:t> </a:t>
                      </a:r>
                      <a:r>
                        <a:rPr lang="en-US" sz="2400" kern="1200" baseline="0" dirty="0" err="1" smtClean="0">
                          <a:solidFill>
                            <a:schemeClr val="dk1"/>
                          </a:solidFill>
                          <a:latin typeface="+mn-lt"/>
                          <a:ea typeface="+mn-ea"/>
                          <a:cs typeface="+mn-cs"/>
                        </a:rPr>
                        <a:t>nhau</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chưa</a:t>
                      </a:r>
                      <a:r>
                        <a:rPr lang="en-US" sz="2400" kern="1200" dirty="0" smtClean="0">
                          <a:solidFill>
                            <a:schemeClr val="dk1"/>
                          </a:solidFill>
                          <a:latin typeface="+mn-lt"/>
                          <a:ea typeface="+mn-ea"/>
                          <a:cs typeface="+mn-cs"/>
                        </a:rPr>
                        <a:t>?</a:t>
                      </a:r>
                      <a:endParaRPr lang="vi-VN" sz="2400" kern="1200" dirty="0" smtClean="0">
                        <a:solidFill>
                          <a:schemeClr val="dk1"/>
                        </a:solidFill>
                        <a:latin typeface="+mn-lt"/>
                        <a:ea typeface="+mn-ea"/>
                        <a:cs typeface="+mn-cs"/>
                      </a:endParaRPr>
                    </a:p>
                    <a:p>
                      <a:pPr algn="just"/>
                      <a:r>
                        <a:rPr lang="en-US" sz="2400" kern="1200" dirty="0" smtClean="0">
                          <a:solidFill>
                            <a:schemeClr val="dk1"/>
                          </a:solidFill>
                          <a:latin typeface="+mn-lt"/>
                          <a:ea typeface="+mn-ea"/>
                          <a:cs typeface="+mn-cs"/>
                        </a:rPr>
                        <a:t> </a:t>
                      </a:r>
                      <a:endParaRPr lang="vi-VN" sz="2400" kern="1200" dirty="0" smtClean="0">
                        <a:solidFill>
                          <a:schemeClr val="dk1"/>
                        </a:solidFill>
                        <a:latin typeface="+mn-lt"/>
                        <a:ea typeface="+mn-ea"/>
                        <a:cs typeface="+mn-cs"/>
                      </a:endParaRPr>
                    </a:p>
                    <a:p>
                      <a:pPr algn="just"/>
                      <a:r>
                        <a:rPr lang="en-US" sz="2400" kern="1200" dirty="0" err="1" smtClean="0">
                          <a:solidFill>
                            <a:schemeClr val="dk1"/>
                          </a:solidFill>
                          <a:latin typeface="+mn-lt"/>
                          <a:ea typeface="+mn-ea"/>
                          <a:cs typeface="+mn-cs"/>
                        </a:rPr>
                        <a:t>Tình</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trạng</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khó</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khăn</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của</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em</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đã</a:t>
                      </a:r>
                      <a:r>
                        <a:rPr lang="en-US" sz="2400" kern="1200" baseline="0" dirty="0" smtClean="0">
                          <a:solidFill>
                            <a:schemeClr val="dk1"/>
                          </a:solidFill>
                          <a:latin typeface="+mn-lt"/>
                          <a:ea typeface="+mn-ea"/>
                          <a:cs typeface="+mn-cs"/>
                        </a:rPr>
                        <a:t> </a:t>
                      </a:r>
                      <a:r>
                        <a:rPr lang="en-US" sz="2400" kern="1200" baseline="0" dirty="0" err="1" smtClean="0">
                          <a:solidFill>
                            <a:schemeClr val="dk1"/>
                          </a:solidFill>
                          <a:latin typeface="+mn-lt"/>
                          <a:ea typeface="+mn-ea"/>
                          <a:cs typeface="+mn-cs"/>
                        </a:rPr>
                        <a:t>ổn</a:t>
                      </a:r>
                      <a:r>
                        <a:rPr lang="en-US" sz="2400" kern="1200" baseline="0" dirty="0" smtClean="0">
                          <a:solidFill>
                            <a:schemeClr val="dk1"/>
                          </a:solidFill>
                          <a:latin typeface="+mn-lt"/>
                          <a:ea typeface="+mn-ea"/>
                          <a:cs typeface="+mn-cs"/>
                        </a:rPr>
                        <a:t> </a:t>
                      </a:r>
                      <a:r>
                        <a:rPr lang="en-US" sz="2400" kern="1200" baseline="0" dirty="0" err="1" smtClean="0">
                          <a:solidFill>
                            <a:schemeClr val="dk1"/>
                          </a:solidFill>
                          <a:latin typeface="+mn-lt"/>
                          <a:ea typeface="+mn-ea"/>
                          <a:cs typeface="+mn-cs"/>
                        </a:rPr>
                        <a:t>hơn</a:t>
                      </a:r>
                      <a:r>
                        <a:rPr lang="en-US" sz="2400" kern="1200" baseline="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rồi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chứ</a:t>
                      </a:r>
                      <a:r>
                        <a:rPr lang="en-US" sz="2400" kern="1200" dirty="0" smtClean="0">
                          <a:solidFill>
                            <a:schemeClr val="dk1"/>
                          </a:solidFill>
                          <a:latin typeface="+mn-lt"/>
                          <a:ea typeface="+mn-ea"/>
                          <a:cs typeface="+mn-cs"/>
                        </a:rPr>
                        <a:t>?</a:t>
                      </a:r>
                    </a:p>
                    <a:p>
                      <a:pPr algn="just"/>
                      <a:endParaRPr lang="vi-VN" sz="2400" kern="1200" dirty="0" smtClean="0">
                        <a:solidFill>
                          <a:schemeClr val="dk1"/>
                        </a:solidFill>
                        <a:latin typeface="+mn-lt"/>
                        <a:ea typeface="+mn-ea"/>
                        <a:cs typeface="+mn-cs"/>
                      </a:endParaRPr>
                    </a:p>
                    <a:p>
                      <a:pPr algn="just"/>
                      <a:r>
                        <a:rPr lang="en-US" sz="2400" kern="1200" dirty="0" err="1" smtClean="0">
                          <a:solidFill>
                            <a:schemeClr val="dk1"/>
                          </a:solidFill>
                          <a:latin typeface="+mn-lt"/>
                          <a:ea typeface="+mn-ea"/>
                          <a:cs typeface="+mn-cs"/>
                        </a:rPr>
                        <a:t>Em</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có</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nỗ</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lực</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để</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giải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quyết</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vấn</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đề</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của</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mình</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không</a:t>
                      </a:r>
                      <a:r>
                        <a:rPr lang="en-US" sz="2400" kern="1200" dirty="0" smtClean="0">
                          <a:solidFill>
                            <a:schemeClr val="dk1"/>
                          </a:solidFill>
                          <a:latin typeface="+mn-lt"/>
                          <a:ea typeface="+mn-ea"/>
                          <a:cs typeface="+mn-cs"/>
                        </a:rPr>
                        <a:t>?</a:t>
                      </a:r>
                    </a:p>
                    <a:p>
                      <a:pPr algn="just"/>
                      <a:endParaRPr lang="vi-VN" sz="2400" kern="1200" dirty="0" smtClean="0">
                        <a:solidFill>
                          <a:schemeClr val="dk1"/>
                        </a:solidFill>
                        <a:latin typeface="+mn-lt"/>
                        <a:ea typeface="+mn-ea"/>
                        <a:cs typeface="+mn-cs"/>
                      </a:endParaRPr>
                    </a:p>
                    <a:p>
                      <a:pPr algn="just"/>
                      <a:r>
                        <a:rPr lang="en-US" sz="2400" kern="1200" dirty="0" err="1" smtClean="0">
                          <a:solidFill>
                            <a:schemeClr val="dk1"/>
                          </a:solidFill>
                          <a:latin typeface="+mn-lt"/>
                          <a:ea typeface="+mn-ea"/>
                          <a:cs typeface="+mn-cs"/>
                        </a:rPr>
                        <a:t>Em</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có</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thích</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cách</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cư</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xử</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của</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bạn</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ấy</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không</a:t>
                      </a:r>
                      <a:r>
                        <a:rPr lang="en-US" sz="2400" kern="1200" dirty="0" smtClean="0">
                          <a:solidFill>
                            <a:schemeClr val="dk1"/>
                          </a:solidFill>
                          <a:latin typeface="+mn-lt"/>
                          <a:ea typeface="+mn-ea"/>
                          <a:cs typeface="+mn-cs"/>
                        </a:rPr>
                        <a:t>?</a:t>
                      </a:r>
                      <a:endParaRPr lang="vi-VN" sz="2400" dirty="0"/>
                    </a:p>
                  </a:txBody>
                  <a:tcPr/>
                </a:tc>
                <a:tc>
                  <a:txBody>
                    <a:bodyPr/>
                    <a:lstStyle/>
                    <a:p>
                      <a:pPr algn="just"/>
                      <a:r>
                        <a:rPr lang="en-US" sz="2400" kern="1200" dirty="0" err="1" smtClean="0">
                          <a:solidFill>
                            <a:schemeClr val="dk1"/>
                          </a:solidFill>
                          <a:latin typeface="+mn-lt"/>
                          <a:ea typeface="+mn-ea"/>
                          <a:cs typeface="+mn-cs"/>
                        </a:rPr>
                        <a:t>Em</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có</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thể</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nói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cho</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cô</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biết</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về</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tình</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trạng</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bạn</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bè</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hiện</a:t>
                      </a:r>
                      <a:r>
                        <a:rPr lang="en-US" sz="2400" kern="1200" dirty="0" smtClean="0">
                          <a:solidFill>
                            <a:schemeClr val="dk1"/>
                          </a:solidFill>
                          <a:latin typeface="+mn-lt"/>
                          <a:ea typeface="+mn-ea"/>
                          <a:cs typeface="+mn-cs"/>
                        </a:rPr>
                        <a:t> nay </a:t>
                      </a:r>
                      <a:r>
                        <a:rPr lang="en-US" sz="2400" kern="1200" dirty="0" err="1" smtClean="0">
                          <a:solidFill>
                            <a:schemeClr val="dk1"/>
                          </a:solidFill>
                          <a:latin typeface="+mn-lt"/>
                          <a:ea typeface="+mn-ea"/>
                          <a:cs typeface="+mn-cs"/>
                        </a:rPr>
                        <a:t>của</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em</a:t>
                      </a:r>
                      <a:r>
                        <a:rPr lang="en-US" sz="2400" kern="1200" dirty="0" smtClean="0">
                          <a:solidFill>
                            <a:schemeClr val="dk1"/>
                          </a:solidFill>
                          <a:latin typeface="+mn-lt"/>
                          <a:ea typeface="+mn-ea"/>
                          <a:cs typeface="+mn-cs"/>
                        </a:rPr>
                        <a:t>?</a:t>
                      </a:r>
                    </a:p>
                    <a:p>
                      <a:pPr algn="just"/>
                      <a:endParaRPr lang="vi-VN" sz="2400" kern="1200" dirty="0" smtClean="0">
                        <a:solidFill>
                          <a:schemeClr val="dk1"/>
                        </a:solidFill>
                        <a:latin typeface="+mn-lt"/>
                        <a:ea typeface="+mn-ea"/>
                        <a:cs typeface="+mn-cs"/>
                      </a:endParaRPr>
                    </a:p>
                    <a:p>
                      <a:pPr algn="just"/>
                      <a:r>
                        <a:rPr lang="en-US" sz="2400" kern="1200" dirty="0" err="1" smtClean="0">
                          <a:solidFill>
                            <a:schemeClr val="dk1"/>
                          </a:solidFill>
                          <a:latin typeface="+mn-lt"/>
                          <a:ea typeface="+mn-ea"/>
                          <a:cs typeface="+mn-cs"/>
                        </a:rPr>
                        <a:t>Em</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đã</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làm</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gì</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để</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thay</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đổi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tình</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trạng</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khó</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khăn</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của</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mình</a:t>
                      </a:r>
                      <a:r>
                        <a:rPr lang="en-US" sz="2400" kern="1200" dirty="0" smtClean="0">
                          <a:solidFill>
                            <a:schemeClr val="dk1"/>
                          </a:solidFill>
                          <a:latin typeface="+mn-lt"/>
                          <a:ea typeface="+mn-ea"/>
                          <a:cs typeface="+mn-cs"/>
                        </a:rPr>
                        <a:t>?</a:t>
                      </a:r>
                    </a:p>
                    <a:p>
                      <a:pPr algn="just"/>
                      <a:endParaRPr lang="vi-VN" sz="2400" kern="1200" dirty="0" smtClean="0">
                        <a:solidFill>
                          <a:schemeClr val="dk1"/>
                        </a:solidFill>
                        <a:latin typeface="+mn-lt"/>
                        <a:ea typeface="+mn-ea"/>
                        <a:cs typeface="+mn-cs"/>
                      </a:endParaRPr>
                    </a:p>
                    <a:p>
                      <a:pPr algn="just"/>
                      <a:r>
                        <a:rPr lang="en-US" sz="2400" kern="1200" dirty="0" err="1" smtClean="0">
                          <a:solidFill>
                            <a:schemeClr val="dk1"/>
                          </a:solidFill>
                          <a:latin typeface="+mn-lt"/>
                          <a:ea typeface="+mn-ea"/>
                          <a:cs typeface="+mn-cs"/>
                        </a:rPr>
                        <a:t>Những</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nỗ</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lực</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của</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em</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để</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đối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phó</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với</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điều</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đó</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ra</a:t>
                      </a:r>
                      <a:r>
                        <a:rPr lang="en-US" sz="2400" kern="1200" dirty="0" smtClean="0">
                          <a:solidFill>
                            <a:schemeClr val="dk1"/>
                          </a:solidFill>
                          <a:latin typeface="+mn-lt"/>
                          <a:ea typeface="+mn-ea"/>
                          <a:cs typeface="+mn-cs"/>
                        </a:rPr>
                        <a:t> </a:t>
                      </a:r>
                      <a:r>
                        <a:rPr lang="en-US" sz="2400" kern="1200" dirty="0" err="1" smtClean="0">
                          <a:solidFill>
                            <a:schemeClr val="dk1"/>
                          </a:solidFill>
                          <a:latin typeface="+mn-lt"/>
                          <a:ea typeface="+mn-ea"/>
                          <a:cs typeface="+mn-cs"/>
                        </a:rPr>
                        <a:t>sao</a:t>
                      </a:r>
                      <a:r>
                        <a:rPr lang="en-US" sz="2400" kern="1200" dirty="0" smtClean="0">
                          <a:solidFill>
                            <a:schemeClr val="dk1"/>
                          </a:solidFill>
                          <a:latin typeface="+mn-lt"/>
                          <a:ea typeface="+mn-ea"/>
                          <a:cs typeface="+mn-cs"/>
                        </a:rPr>
                        <a:t>?</a:t>
                      </a:r>
                      <a:endParaRPr lang="vi-VN" sz="2400" kern="1200" dirty="0" smtClean="0">
                        <a:solidFill>
                          <a:schemeClr val="dk1"/>
                        </a:solidFill>
                        <a:latin typeface="+mn-lt"/>
                        <a:ea typeface="+mn-ea"/>
                        <a:cs typeface="+mn-cs"/>
                      </a:endParaRPr>
                    </a:p>
                    <a:p>
                      <a:pPr algn="just"/>
                      <a:endParaRPr lang="en-US" sz="2400" dirty="0" smtClean="0"/>
                    </a:p>
                    <a:p>
                      <a:pPr algn="just"/>
                      <a:endParaRPr lang="vi-VN" sz="2400" dirty="0"/>
                    </a:p>
                  </a:txBody>
                  <a:tcPr/>
                </a:tc>
              </a:tr>
            </a:tbl>
          </a:graphicData>
        </a:graphic>
      </p:graphicFrame>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25816205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smtClean="0"/>
              <a:t>Những điều cần tránh khi đặt câu hỏi</a:t>
            </a:r>
            <a:endParaRPr lang="vi-VN" sz="3200" b="1"/>
          </a:p>
        </p:txBody>
      </p:sp>
      <p:sp>
        <p:nvSpPr>
          <p:cNvPr id="3" name="Content Placeholder 2"/>
          <p:cNvSpPr>
            <a:spLocks noGrp="1"/>
          </p:cNvSpPr>
          <p:nvPr>
            <p:ph idx="1"/>
          </p:nvPr>
        </p:nvSpPr>
        <p:spPr/>
        <p:txBody>
          <a:bodyPr>
            <a:normAutofit/>
          </a:bodyPr>
          <a:lstStyle/>
          <a:p>
            <a:r>
              <a:rPr lang="en-US" smtClean="0"/>
              <a:t>Tránh hỏi: Tại sao?</a:t>
            </a:r>
          </a:p>
          <a:p>
            <a:endParaRPr lang="en-US" smtClean="0"/>
          </a:p>
          <a:p>
            <a:r>
              <a:rPr lang="en-US" smtClean="0"/>
              <a:t>Tránh hỏi dồn dập, chấp vấn</a:t>
            </a:r>
          </a:p>
          <a:p>
            <a:endParaRPr lang="en-US" smtClean="0"/>
          </a:p>
          <a:p>
            <a:r>
              <a:rPr lang="en-US" smtClean="0"/>
              <a:t>Tránh đặt câu lòng vòng, khó hiểu</a:t>
            </a:r>
          </a:p>
          <a:p>
            <a:endParaRPr lang="en-US" smtClean="0"/>
          </a:p>
          <a:p>
            <a:r>
              <a:rPr lang="en-US" smtClean="0"/>
              <a:t>Tránh đặt câu hỏi kiểu chụp mũ, mớm cung</a:t>
            </a:r>
          </a:p>
          <a:p>
            <a:endParaRPr lang="vi-VN"/>
          </a:p>
        </p:txBody>
      </p:sp>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37</a:t>
            </a:fld>
            <a:endParaRPr lang="en-US" dirty="0">
              <a:solidFill>
                <a:prstClr val="black">
                  <a:tint val="75000"/>
                </a:prstClr>
              </a:solidFill>
            </a:endParaRPr>
          </a:p>
        </p:txBody>
      </p:sp>
      <p:pic>
        <p:nvPicPr>
          <p:cNvPr id="17410" name="Picture 2" descr="http://www.vatgia.com/pictures_fullsize/ott1364183564.png"/>
          <p:cNvPicPr>
            <a:picLocks noChangeAspect="1" noChangeArrowheads="1"/>
          </p:cNvPicPr>
          <p:nvPr/>
        </p:nvPicPr>
        <p:blipFill>
          <a:blip r:embed="rId3" cstate="print"/>
          <a:srcRect/>
          <a:stretch>
            <a:fillRect/>
          </a:stretch>
        </p:blipFill>
        <p:spPr bwMode="auto">
          <a:xfrm>
            <a:off x="7239000" y="1302963"/>
            <a:ext cx="1331903" cy="1287837"/>
          </a:xfrm>
          <a:prstGeom prst="rect">
            <a:avLst/>
          </a:prstGeom>
          <a:noFill/>
        </p:spPr>
      </p:pic>
    </p:spTree>
    <p:extLst>
      <p:ext uri="{BB962C8B-B14F-4D97-AF65-F5344CB8AC3E}">
        <p14:creationId xmlns:p14="http://schemas.microsoft.com/office/powerpoint/2010/main" val="113095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vi-VN" smtClean="0"/>
          </a:p>
        </p:txBody>
      </p:sp>
      <p:sp>
        <p:nvSpPr>
          <p:cNvPr id="3" name="Content Placeholder 2"/>
          <p:cNvSpPr>
            <a:spLocks noGrp="1"/>
          </p:cNvSpPr>
          <p:nvPr>
            <p:ph idx="1"/>
          </p:nvPr>
        </p:nvSpPr>
        <p:spPr/>
        <p:txBody>
          <a:bodyPr/>
          <a:lstStyle/>
          <a:p>
            <a:pPr algn="just"/>
            <a:r>
              <a:rPr lang="en-US" dirty="0" err="1" smtClean="0"/>
              <a:t>Khi</a:t>
            </a:r>
            <a:r>
              <a:rPr lang="en-US" dirty="0" smtClean="0"/>
              <a:t> </a:t>
            </a:r>
            <a:r>
              <a:rPr lang="en-US" dirty="0" err="1" smtClean="0"/>
              <a:t>tư</a:t>
            </a:r>
            <a:r>
              <a:rPr lang="en-US" dirty="0" smtClean="0"/>
              <a:t> </a:t>
            </a:r>
            <a:r>
              <a:rPr lang="en-US" dirty="0" err="1" smtClean="0"/>
              <a:t>vấn</a:t>
            </a:r>
            <a:r>
              <a:rPr lang="en-US" dirty="0" smtClean="0"/>
              <a:t> </a:t>
            </a:r>
            <a:r>
              <a:rPr lang="en-US" dirty="0" err="1" smtClean="0"/>
              <a:t>học</a:t>
            </a:r>
            <a:r>
              <a:rPr lang="en-US" dirty="0" smtClean="0"/>
              <a:t> </a:t>
            </a:r>
            <a:r>
              <a:rPr lang="en-US" dirty="0" err="1" smtClean="0"/>
              <a:t>đường</a:t>
            </a:r>
            <a:r>
              <a:rPr lang="en-US" dirty="0" smtClean="0"/>
              <a:t> </a:t>
            </a:r>
            <a:r>
              <a:rPr lang="en-US" dirty="0" err="1" smtClean="0"/>
              <a:t>có</a:t>
            </a:r>
            <a:r>
              <a:rPr lang="en-US" dirty="0" smtClean="0"/>
              <a:t> </a:t>
            </a:r>
            <a:r>
              <a:rPr lang="en-US" dirty="0" err="1" smtClean="0"/>
              <a:t>nên</a:t>
            </a:r>
            <a:r>
              <a:rPr lang="en-US" dirty="0" smtClean="0"/>
              <a:t> chia </a:t>
            </a:r>
            <a:r>
              <a:rPr lang="en-US" dirty="0" err="1" smtClean="0"/>
              <a:t>sẻ</a:t>
            </a:r>
            <a:r>
              <a:rPr lang="en-US" dirty="0" smtClean="0"/>
              <a:t> </a:t>
            </a:r>
            <a:r>
              <a:rPr lang="en-US" dirty="0" err="1" smtClean="0"/>
              <a:t>với</a:t>
            </a:r>
            <a:r>
              <a:rPr lang="en-US" dirty="0" smtClean="0"/>
              <a:t> TC/HS </a:t>
            </a:r>
            <a:r>
              <a:rPr lang="en-US" dirty="0" err="1" smtClean="0"/>
              <a:t>không</a:t>
            </a:r>
            <a:r>
              <a:rPr lang="en-US" dirty="0" smtClean="0"/>
              <a:t>?</a:t>
            </a:r>
          </a:p>
          <a:p>
            <a:pPr algn="just"/>
            <a:endParaRPr lang="en-US" dirty="0" smtClean="0"/>
          </a:p>
          <a:p>
            <a:pPr algn="just"/>
            <a:r>
              <a:rPr lang="en-US" dirty="0" err="1" smtClean="0"/>
              <a:t>Có</a:t>
            </a:r>
            <a:r>
              <a:rPr lang="en-US" dirty="0" smtClean="0"/>
              <a:t> </a:t>
            </a:r>
            <a:r>
              <a:rPr lang="en-US" dirty="0" err="1" smtClean="0"/>
              <a:t>nên</a:t>
            </a:r>
            <a:r>
              <a:rPr lang="en-US" dirty="0" smtClean="0"/>
              <a:t> </a:t>
            </a:r>
            <a:r>
              <a:rPr lang="en-US" dirty="0" err="1" smtClean="0"/>
              <a:t>nói</a:t>
            </a:r>
            <a:r>
              <a:rPr lang="en-US" dirty="0" smtClean="0"/>
              <a:t> </a:t>
            </a:r>
            <a:r>
              <a:rPr lang="en-US" dirty="0" err="1" smtClean="0"/>
              <a:t>với</a:t>
            </a:r>
            <a:r>
              <a:rPr lang="en-US" dirty="0" smtClean="0"/>
              <a:t> TC/HS </a:t>
            </a:r>
            <a:r>
              <a:rPr lang="en-US" dirty="0" err="1" smtClean="0"/>
              <a:t>là</a:t>
            </a:r>
            <a:r>
              <a:rPr lang="en-US" dirty="0" smtClean="0"/>
              <a:t> </a:t>
            </a:r>
            <a:r>
              <a:rPr lang="en-US" dirty="0" err="1" smtClean="0"/>
              <a:t>mình</a:t>
            </a:r>
            <a:r>
              <a:rPr lang="en-US" dirty="0" smtClean="0"/>
              <a:t> </a:t>
            </a:r>
            <a:r>
              <a:rPr lang="en-US" dirty="0" err="1" smtClean="0"/>
              <a:t>không</a:t>
            </a:r>
            <a:r>
              <a:rPr lang="en-US" dirty="0" smtClean="0"/>
              <a:t> </a:t>
            </a:r>
            <a:r>
              <a:rPr lang="en-US" dirty="0" err="1" smtClean="0"/>
              <a:t>có</a:t>
            </a:r>
            <a:r>
              <a:rPr lang="en-US" dirty="0" smtClean="0"/>
              <a:t> </a:t>
            </a:r>
            <a:r>
              <a:rPr lang="en-US" dirty="0" err="1" smtClean="0"/>
              <a:t>đủ</a:t>
            </a:r>
            <a:r>
              <a:rPr lang="en-US" dirty="0" smtClean="0"/>
              <a:t> </a:t>
            </a:r>
            <a:r>
              <a:rPr lang="en-US" dirty="0" err="1" smtClean="0"/>
              <a:t>kiến</a:t>
            </a:r>
            <a:r>
              <a:rPr lang="en-US" dirty="0" smtClean="0"/>
              <a:t> </a:t>
            </a:r>
            <a:r>
              <a:rPr lang="en-US" dirty="0" err="1" smtClean="0"/>
              <a:t>thức</a:t>
            </a:r>
            <a:r>
              <a:rPr lang="en-US" dirty="0" smtClean="0"/>
              <a:t> &amp; </a:t>
            </a:r>
            <a:r>
              <a:rPr lang="en-US" dirty="0" err="1" smtClean="0"/>
              <a:t>kỹ</a:t>
            </a:r>
            <a:r>
              <a:rPr lang="en-US" dirty="0" smtClean="0"/>
              <a:t> </a:t>
            </a:r>
            <a:r>
              <a:rPr lang="en-US" dirty="0" err="1" smtClean="0"/>
              <a:t>năng</a:t>
            </a:r>
            <a:r>
              <a:rPr lang="en-US" dirty="0" smtClean="0"/>
              <a:t> </a:t>
            </a:r>
            <a:r>
              <a:rPr lang="en-US" dirty="0" err="1" smtClean="0"/>
              <a:t>trong</a:t>
            </a:r>
            <a:r>
              <a:rPr lang="en-US" dirty="0" smtClean="0"/>
              <a:t> </a:t>
            </a:r>
            <a:r>
              <a:rPr lang="en-US" dirty="0" err="1" smtClean="0"/>
              <a:t>vấn</a:t>
            </a:r>
            <a:r>
              <a:rPr lang="en-US" dirty="0" smtClean="0"/>
              <a:t> </a:t>
            </a:r>
            <a:r>
              <a:rPr lang="en-US" dirty="0" err="1" smtClean="0"/>
              <a:t>đề</a:t>
            </a:r>
            <a:r>
              <a:rPr lang="en-US" dirty="0" smtClean="0"/>
              <a:t> </a:t>
            </a:r>
            <a:r>
              <a:rPr lang="en-US" dirty="0" err="1" smtClean="0"/>
              <a:t>này</a:t>
            </a:r>
            <a:r>
              <a:rPr lang="en-US" dirty="0" smtClean="0"/>
              <a:t>?</a:t>
            </a:r>
          </a:p>
          <a:p>
            <a:pPr lvl="1"/>
            <a:endParaRPr lang="en-US" dirty="0" smtClean="0"/>
          </a:p>
          <a:p>
            <a:pPr lvl="1"/>
            <a:endParaRPr lang="en-US" dirty="0" smtClean="0"/>
          </a:p>
        </p:txBody>
      </p:sp>
      <p:sp>
        <p:nvSpPr>
          <p:cNvPr id="45060" name="Slide Number Placeholder 3"/>
          <p:cNvSpPr>
            <a:spLocks noGrp="1"/>
          </p:cNvSpPr>
          <p:nvPr>
            <p:ph type="sldNum" sz="quarter" idx="12"/>
          </p:nvPr>
        </p:nvSpPr>
        <p:spPr>
          <a:noFill/>
        </p:spPr>
        <p:txBody>
          <a:bodyPr/>
          <a:lstStyle/>
          <a:p>
            <a:fld id="{FF49BD2B-668C-4938-B907-59CF338CEE19}" type="slidenum">
              <a:rPr lang="en-US" smtClean="0">
                <a:solidFill>
                  <a:prstClr val="black">
                    <a:tint val="75000"/>
                  </a:prstClr>
                </a:solidFill>
              </a:rPr>
              <a:pPr/>
              <a:t>38</a:t>
            </a:fld>
            <a:endParaRPr lang="en-US" smtClean="0">
              <a:solidFill>
                <a:prstClr val="black">
                  <a:tint val="75000"/>
                </a:prstClr>
              </a:solidFill>
            </a:endParaRPr>
          </a:p>
        </p:txBody>
      </p:sp>
    </p:spTree>
    <p:extLst>
      <p:ext uri="{BB962C8B-B14F-4D97-AF65-F5344CB8AC3E}">
        <p14:creationId xmlns:p14="http://schemas.microsoft.com/office/powerpoint/2010/main" val="58638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609600" y="1219200"/>
            <a:ext cx="8001000" cy="4525963"/>
          </a:xfrm>
        </p:spPr>
        <p:txBody>
          <a:bodyPr/>
          <a:lstStyle/>
          <a:p>
            <a:pPr algn="just"/>
            <a:r>
              <a:rPr lang="en-US" dirty="0" err="1" smtClean="0"/>
              <a:t>Khi</a:t>
            </a:r>
            <a:r>
              <a:rPr lang="en-US" dirty="0" smtClean="0"/>
              <a:t> TC/HS </a:t>
            </a:r>
            <a:r>
              <a:rPr lang="en-US" dirty="0" err="1" smtClean="0"/>
              <a:t>nói</a:t>
            </a:r>
            <a:r>
              <a:rPr lang="en-US" dirty="0" smtClean="0"/>
              <a:t> </a:t>
            </a:r>
            <a:r>
              <a:rPr lang="en-US" dirty="0" err="1" smtClean="0"/>
              <a:t>nhiều</a:t>
            </a:r>
            <a:r>
              <a:rPr lang="en-US" dirty="0" smtClean="0"/>
              <a:t>, </a:t>
            </a:r>
            <a:r>
              <a:rPr lang="en-US" dirty="0" err="1" smtClean="0"/>
              <a:t>hỏi</a:t>
            </a:r>
            <a:r>
              <a:rPr lang="en-US" dirty="0" smtClean="0"/>
              <a:t> </a:t>
            </a:r>
            <a:r>
              <a:rPr lang="en-US" dirty="0" err="1" smtClean="0"/>
              <a:t>nhiều</a:t>
            </a:r>
            <a:r>
              <a:rPr lang="en-US" dirty="0" smtClean="0"/>
              <a:t>  </a:t>
            </a:r>
            <a:r>
              <a:rPr lang="en-US" dirty="0" err="1" smtClean="0"/>
              <a:t>mà</a:t>
            </a:r>
            <a:r>
              <a:rPr lang="en-US" dirty="0" smtClean="0"/>
              <a:t> </a:t>
            </a:r>
            <a:r>
              <a:rPr lang="en-US" dirty="0" err="1" smtClean="0"/>
              <a:t>mình</a:t>
            </a:r>
            <a:r>
              <a:rPr lang="en-US" dirty="0" smtClean="0"/>
              <a:t> </a:t>
            </a:r>
            <a:r>
              <a:rPr lang="en-US" dirty="0" err="1" smtClean="0"/>
              <a:t>chưa</a:t>
            </a:r>
            <a:r>
              <a:rPr lang="en-US" dirty="0" smtClean="0"/>
              <a:t> </a:t>
            </a:r>
            <a:r>
              <a:rPr lang="en-US" dirty="0" err="1" smtClean="0"/>
              <a:t>nghĩ</a:t>
            </a:r>
            <a:r>
              <a:rPr lang="en-US" dirty="0" smtClean="0"/>
              <a:t> </a:t>
            </a:r>
            <a:r>
              <a:rPr lang="en-US" dirty="0" err="1" smtClean="0"/>
              <a:t>ra</a:t>
            </a:r>
            <a:r>
              <a:rPr lang="en-US" dirty="0" smtClean="0"/>
              <a:t> </a:t>
            </a:r>
            <a:r>
              <a:rPr lang="en-US" dirty="0" err="1" smtClean="0"/>
              <a:t>câu</a:t>
            </a:r>
            <a:r>
              <a:rPr lang="en-US" dirty="0" smtClean="0"/>
              <a:t> </a:t>
            </a:r>
            <a:r>
              <a:rPr lang="en-US" dirty="0" err="1" smtClean="0"/>
              <a:t>trả</a:t>
            </a:r>
            <a:r>
              <a:rPr lang="en-US" dirty="0" smtClean="0"/>
              <a:t> </a:t>
            </a:r>
            <a:r>
              <a:rPr lang="en-US" dirty="0" err="1" smtClean="0"/>
              <a:t>lời</a:t>
            </a:r>
            <a:r>
              <a:rPr lang="en-US" dirty="0" smtClean="0"/>
              <a:t> </a:t>
            </a:r>
            <a:r>
              <a:rPr lang="en-US" dirty="0" err="1" smtClean="0"/>
              <a:t>thì</a:t>
            </a:r>
            <a:r>
              <a:rPr lang="en-US" dirty="0" smtClean="0"/>
              <a:t> </a:t>
            </a:r>
            <a:r>
              <a:rPr lang="en-US" dirty="0" err="1" smtClean="0"/>
              <a:t>nên</a:t>
            </a:r>
            <a:r>
              <a:rPr lang="en-US" dirty="0" smtClean="0"/>
              <a:t> </a:t>
            </a:r>
            <a:r>
              <a:rPr lang="en-US" dirty="0" err="1" smtClean="0"/>
              <a:t>làm</a:t>
            </a:r>
            <a:r>
              <a:rPr lang="en-US" dirty="0" smtClean="0"/>
              <a:t> </a:t>
            </a:r>
            <a:r>
              <a:rPr lang="en-US" dirty="0" err="1" smtClean="0"/>
              <a:t>gì</a:t>
            </a:r>
            <a:r>
              <a:rPr lang="en-US" dirty="0" smtClean="0"/>
              <a:t>?</a:t>
            </a:r>
          </a:p>
          <a:p>
            <a:pPr algn="just"/>
            <a:endParaRPr lang="en-US" dirty="0" smtClean="0"/>
          </a:p>
          <a:p>
            <a:pPr algn="just"/>
            <a:r>
              <a:rPr lang="en-US" dirty="0" err="1" smtClean="0"/>
              <a:t>Im</a:t>
            </a:r>
            <a:r>
              <a:rPr lang="en-US" dirty="0" smtClean="0"/>
              <a:t> </a:t>
            </a:r>
            <a:r>
              <a:rPr lang="en-US" dirty="0" err="1" smtClean="0"/>
              <a:t>lặng</a:t>
            </a:r>
            <a:r>
              <a:rPr lang="en-US" dirty="0" smtClean="0"/>
              <a:t> </a:t>
            </a:r>
            <a:r>
              <a:rPr lang="en-US" dirty="0" err="1" smtClean="0"/>
              <a:t>tích</a:t>
            </a:r>
            <a:r>
              <a:rPr lang="en-US" dirty="0" smtClean="0"/>
              <a:t> </a:t>
            </a:r>
            <a:r>
              <a:rPr lang="en-US" dirty="0" err="1" smtClean="0"/>
              <a:t>cực</a:t>
            </a:r>
            <a:endParaRPr lang="en-US" dirty="0" smtClean="0"/>
          </a:p>
          <a:p>
            <a:pPr algn="just"/>
            <a:endParaRPr lang="en-US" dirty="0" smtClean="0"/>
          </a:p>
          <a:p>
            <a:pPr algn="just"/>
            <a:r>
              <a:rPr lang="en-US" dirty="0" err="1" smtClean="0"/>
              <a:t>Nói</a:t>
            </a:r>
            <a:r>
              <a:rPr lang="en-US" dirty="0" smtClean="0"/>
              <a:t> </a:t>
            </a:r>
            <a:r>
              <a:rPr lang="en-US" dirty="0" err="1" smtClean="0"/>
              <a:t>thật</a:t>
            </a:r>
            <a:r>
              <a:rPr lang="en-US" dirty="0" smtClean="0"/>
              <a:t>! “..</a:t>
            </a:r>
            <a:r>
              <a:rPr lang="en-US" dirty="0" err="1" smtClean="0"/>
              <a:t>chưa</a:t>
            </a:r>
            <a:r>
              <a:rPr lang="en-US" dirty="0" smtClean="0"/>
              <a:t> </a:t>
            </a:r>
            <a:r>
              <a:rPr lang="en-US" dirty="0" err="1" smtClean="0"/>
              <a:t>kịp</a:t>
            </a:r>
            <a:r>
              <a:rPr lang="en-US" dirty="0" smtClean="0"/>
              <a:t> </a:t>
            </a:r>
            <a:r>
              <a:rPr lang="en-US" dirty="0" err="1" smtClean="0"/>
              <a:t>nghĩ</a:t>
            </a:r>
            <a:r>
              <a:rPr lang="en-US" dirty="0" smtClean="0"/>
              <a:t>,...”</a:t>
            </a:r>
          </a:p>
        </p:txBody>
      </p:sp>
      <p:sp>
        <p:nvSpPr>
          <p:cNvPr id="46084" name="Slide Number Placeholder 3"/>
          <p:cNvSpPr>
            <a:spLocks noGrp="1"/>
          </p:cNvSpPr>
          <p:nvPr>
            <p:ph type="sldNum" sz="quarter" idx="12"/>
          </p:nvPr>
        </p:nvSpPr>
        <p:spPr>
          <a:noFill/>
        </p:spPr>
        <p:txBody>
          <a:bodyPr/>
          <a:lstStyle/>
          <a:p>
            <a:fld id="{25B1A6CF-EF73-4087-A7F5-768E80B10425}" type="slidenum">
              <a:rPr lang="en-US" smtClean="0">
                <a:solidFill>
                  <a:prstClr val="black">
                    <a:tint val="75000"/>
                  </a:prstClr>
                </a:solidFill>
              </a:rPr>
              <a:pPr/>
              <a:t>39</a:t>
            </a:fld>
            <a:endParaRPr lang="en-US" smtClean="0">
              <a:solidFill>
                <a:prstClr val="black">
                  <a:tint val="75000"/>
                </a:prstClr>
              </a:solidFill>
            </a:endParaRPr>
          </a:p>
        </p:txBody>
      </p:sp>
    </p:spTree>
    <p:extLst>
      <p:ext uri="{BB962C8B-B14F-4D97-AF65-F5344CB8AC3E}">
        <p14:creationId xmlns:p14="http://schemas.microsoft.com/office/powerpoint/2010/main" val="244559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20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fade">
                                      <p:cBhvr>
                                        <p:cTn id="12" dur="2000"/>
                                        <p:tgtEl>
                                          <p:spTgt spid="430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animEffect transition="in" filter="fade">
                                      <p:cBhvr>
                                        <p:cTn id="17" dur="20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LÀ GÌ? </a:t>
            </a:r>
            <a:endParaRPr lang="en-GB" dirty="0">
              <a:solidFill>
                <a:schemeClr val="tx1"/>
              </a:solidFill>
            </a:endParaRPr>
          </a:p>
        </p:txBody>
      </p:sp>
      <p:sp>
        <p:nvSpPr>
          <p:cNvPr id="3" name="Text Placeholder 2"/>
          <p:cNvSpPr>
            <a:spLocks noGrp="1"/>
          </p:cNvSpPr>
          <p:nvPr>
            <p:ph type="body" idx="1"/>
          </p:nvPr>
        </p:nvSpPr>
        <p:spPr>
          <a:xfrm>
            <a:off x="107504" y="1857364"/>
            <a:ext cx="8250709" cy="4063071"/>
          </a:xfrm>
        </p:spPr>
        <p:txBody>
          <a:bodyPr/>
          <a:lstStyle/>
          <a:p>
            <a:pPr algn="just">
              <a:buNone/>
            </a:pPr>
            <a:r>
              <a:rPr lang="vi-VN" sz="2900" dirty="0" smtClean="0"/>
              <a:t>Kỹ năng thiết lập mối quan hệ trong tham vấn là </a:t>
            </a:r>
            <a:r>
              <a:rPr lang="vi-VN" sz="2900" i="1" dirty="0" smtClean="0"/>
              <a:t>sự vận dụng những tri thức, kinh nghiệm, </a:t>
            </a:r>
            <a:r>
              <a:rPr lang="en-US" sz="2900" i="1" dirty="0" err="1" smtClean="0"/>
              <a:t>chuẩn</a:t>
            </a:r>
            <a:r>
              <a:rPr lang="en-US" sz="2900" i="1" dirty="0" smtClean="0"/>
              <a:t> </a:t>
            </a:r>
            <a:r>
              <a:rPr lang="en-US" sz="2900" i="1" dirty="0" err="1" smtClean="0"/>
              <a:t>mực</a:t>
            </a:r>
            <a:r>
              <a:rPr lang="en-US" sz="2900" i="1" dirty="0" smtClean="0"/>
              <a:t> </a:t>
            </a:r>
            <a:r>
              <a:rPr lang="en-US" sz="2900" i="1" dirty="0" err="1" smtClean="0"/>
              <a:t>đạo</a:t>
            </a:r>
            <a:r>
              <a:rPr lang="en-US" sz="2900" i="1" dirty="0" smtClean="0"/>
              <a:t> </a:t>
            </a:r>
            <a:r>
              <a:rPr lang="en-US" sz="2900" i="1" dirty="0" err="1" smtClean="0"/>
              <a:t>đức</a:t>
            </a:r>
            <a:r>
              <a:rPr lang="vi-VN" sz="2900" i="1" dirty="0" smtClean="0"/>
              <a:t> nghề nghiệp làm cho thân chủ cảm thấy tin tưởng, muốn hợp tác và đón nhận sự trợ giúp của nhà tham vấn trong việc giải quyết vấn đề của họ.</a:t>
            </a:r>
            <a:endParaRPr lang="en-GB" sz="2900" i="1" dirty="0" smtClean="0"/>
          </a:p>
          <a:p>
            <a:pPr>
              <a:buNone/>
            </a:pPr>
            <a:endParaRPr lang="en-GB" dirty="0"/>
          </a:p>
        </p:txBody>
      </p:sp>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4</a:t>
            </a:fld>
            <a:endParaRPr lang="e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KN đặt câu hỏi</a:t>
            </a:r>
            <a:endParaRPr lang="vi-VN" b="1"/>
          </a:p>
        </p:txBody>
      </p:sp>
      <p:sp>
        <p:nvSpPr>
          <p:cNvPr id="3" name="Content Placeholder 2"/>
          <p:cNvSpPr>
            <a:spLocks noGrp="1"/>
          </p:cNvSpPr>
          <p:nvPr>
            <p:ph idx="1"/>
          </p:nvPr>
        </p:nvSpPr>
        <p:spPr/>
        <p:txBody>
          <a:bodyPr/>
          <a:lstStyle/>
          <a:p>
            <a:r>
              <a:rPr lang="en-US" dirty="0" err="1" smtClean="0"/>
              <a:t>Mời</a:t>
            </a:r>
            <a:r>
              <a:rPr lang="en-US" dirty="0" smtClean="0"/>
              <a:t> HS </a:t>
            </a:r>
            <a:r>
              <a:rPr lang="en-US" dirty="0" err="1" smtClean="0"/>
              <a:t>thể</a:t>
            </a:r>
            <a:r>
              <a:rPr lang="en-US" dirty="0" smtClean="0"/>
              <a:t> </a:t>
            </a:r>
            <a:r>
              <a:rPr lang="en-US" dirty="0" err="1" smtClean="0"/>
              <a:t>hiện</a:t>
            </a:r>
            <a:r>
              <a:rPr lang="en-US" dirty="0" smtClean="0"/>
              <a:t> </a:t>
            </a:r>
            <a:r>
              <a:rPr lang="en-US" dirty="0" err="1" smtClean="0"/>
              <a:t>bản</a:t>
            </a:r>
            <a:r>
              <a:rPr lang="en-US" dirty="0" smtClean="0"/>
              <a:t> </a:t>
            </a:r>
            <a:r>
              <a:rPr lang="en-US" dirty="0" err="1" smtClean="0"/>
              <a:t>thân</a:t>
            </a:r>
            <a:r>
              <a:rPr lang="en-US" dirty="0" smtClean="0"/>
              <a:t>, </a:t>
            </a:r>
            <a:r>
              <a:rPr lang="en-US" dirty="0" err="1" smtClean="0"/>
              <a:t>bao</a:t>
            </a:r>
            <a:r>
              <a:rPr lang="en-US" dirty="0" smtClean="0"/>
              <a:t> </a:t>
            </a:r>
            <a:r>
              <a:rPr lang="en-US" dirty="0" err="1" smtClean="0"/>
              <a:t>gồm</a:t>
            </a:r>
            <a:r>
              <a:rPr lang="en-US" dirty="0" smtClean="0"/>
              <a:t>:</a:t>
            </a:r>
          </a:p>
          <a:p>
            <a:pPr>
              <a:buNone/>
            </a:pPr>
            <a:r>
              <a:rPr lang="en-US" dirty="0" smtClean="0"/>
              <a:t> </a:t>
            </a:r>
          </a:p>
          <a:p>
            <a:pPr lvl="1"/>
            <a:r>
              <a:rPr lang="en-US" dirty="0" err="1" smtClean="0"/>
              <a:t>Những</a:t>
            </a:r>
            <a:r>
              <a:rPr lang="en-US" dirty="0" smtClean="0"/>
              <a:t> </a:t>
            </a:r>
            <a:r>
              <a:rPr lang="en-US" dirty="0" err="1" smtClean="0"/>
              <a:t>câu</a:t>
            </a:r>
            <a:r>
              <a:rPr lang="en-US" dirty="0" smtClean="0"/>
              <a:t> </a:t>
            </a:r>
            <a:r>
              <a:rPr lang="en-US" dirty="0" err="1" smtClean="0"/>
              <a:t>gợi</a:t>
            </a:r>
            <a:r>
              <a:rPr lang="en-US" dirty="0" smtClean="0"/>
              <a:t> </a:t>
            </a:r>
            <a:r>
              <a:rPr lang="en-US" dirty="0" err="1" smtClean="0"/>
              <a:t>mở</a:t>
            </a:r>
            <a:r>
              <a:rPr lang="en-US" dirty="0" smtClean="0"/>
              <a:t>/</a:t>
            </a:r>
            <a:r>
              <a:rPr lang="en-US" dirty="0" err="1" smtClean="0"/>
              <a:t>những</a:t>
            </a:r>
            <a:r>
              <a:rPr lang="en-US" dirty="0" smtClean="0"/>
              <a:t> </a:t>
            </a:r>
            <a:r>
              <a:rPr lang="en-US" dirty="0" err="1" smtClean="0"/>
              <a:t>câu</a:t>
            </a:r>
            <a:r>
              <a:rPr lang="en-US" dirty="0" smtClean="0"/>
              <a:t> </a:t>
            </a:r>
            <a:r>
              <a:rPr lang="en-US" dirty="0" err="1" smtClean="0"/>
              <a:t>hỏi</a:t>
            </a:r>
            <a:r>
              <a:rPr lang="en-US" dirty="0" smtClean="0"/>
              <a:t> </a:t>
            </a:r>
            <a:r>
              <a:rPr lang="en-US" dirty="0" err="1" smtClean="0"/>
              <a:t>mở</a:t>
            </a:r>
            <a:endParaRPr lang="en-US" dirty="0" smtClean="0"/>
          </a:p>
          <a:p>
            <a:pPr lvl="1"/>
            <a:endParaRPr lang="vi-VN" dirty="0" smtClean="0"/>
          </a:p>
          <a:p>
            <a:pPr lvl="1"/>
            <a:r>
              <a:rPr lang="en-US" dirty="0" err="1" smtClean="0"/>
              <a:t>Những</a:t>
            </a:r>
            <a:r>
              <a:rPr lang="en-US" dirty="0" smtClean="0"/>
              <a:t> </a:t>
            </a:r>
            <a:r>
              <a:rPr lang="en-US" dirty="0" err="1" smtClean="0"/>
              <a:t>câu</a:t>
            </a:r>
            <a:r>
              <a:rPr lang="en-US" dirty="0" smtClean="0"/>
              <a:t> </a:t>
            </a:r>
            <a:r>
              <a:rPr lang="en-US" dirty="0" err="1" smtClean="0"/>
              <a:t>khuyến</a:t>
            </a:r>
            <a:r>
              <a:rPr lang="en-US" dirty="0" smtClean="0"/>
              <a:t> </a:t>
            </a:r>
            <a:r>
              <a:rPr lang="en-US" dirty="0" err="1" smtClean="0"/>
              <a:t>khích</a:t>
            </a:r>
            <a:endParaRPr lang="en-US" dirty="0" smtClean="0"/>
          </a:p>
          <a:p>
            <a:pPr lvl="1"/>
            <a:endParaRPr lang="en-US" dirty="0" smtClean="0"/>
          </a:p>
          <a:p>
            <a:pPr lvl="1"/>
            <a:r>
              <a:rPr lang="en-US" dirty="0" err="1" smtClean="0"/>
              <a:t>Những</a:t>
            </a:r>
            <a:r>
              <a:rPr lang="en-US" dirty="0" smtClean="0"/>
              <a:t> </a:t>
            </a:r>
            <a:r>
              <a:rPr lang="en-US" dirty="0" err="1" smtClean="0"/>
              <a:t>câu</a:t>
            </a:r>
            <a:r>
              <a:rPr lang="en-US" dirty="0" smtClean="0"/>
              <a:t> </a:t>
            </a:r>
            <a:r>
              <a:rPr lang="en-US" dirty="0" err="1" smtClean="0"/>
              <a:t>hỏi</a:t>
            </a:r>
            <a:r>
              <a:rPr lang="en-US" dirty="0" smtClean="0"/>
              <a:t> </a:t>
            </a:r>
            <a:r>
              <a:rPr lang="en-US" dirty="0" err="1" smtClean="0"/>
              <a:t>đóng</a:t>
            </a:r>
            <a:endParaRPr lang="en-US" dirty="0" smtClean="0"/>
          </a:p>
          <a:p>
            <a:endParaRPr lang="vi-VN" dirty="0"/>
          </a:p>
        </p:txBody>
      </p:sp>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1159814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KN đặt câu hỏi- ý nghĩa</a:t>
            </a:r>
            <a:endParaRPr lang="vi-VN" b="1"/>
          </a:p>
        </p:txBody>
      </p:sp>
      <p:sp>
        <p:nvSpPr>
          <p:cNvPr id="3" name="Content Placeholder 2"/>
          <p:cNvSpPr>
            <a:spLocks noGrp="1"/>
          </p:cNvSpPr>
          <p:nvPr>
            <p:ph idx="1"/>
          </p:nvPr>
        </p:nvSpPr>
        <p:spPr/>
        <p:txBody>
          <a:bodyPr/>
          <a:lstStyle/>
          <a:p>
            <a:r>
              <a:rPr lang="en-US" dirty="0" err="1" smtClean="0"/>
              <a:t>Chúng</a:t>
            </a:r>
            <a:r>
              <a:rPr lang="en-US" dirty="0" smtClean="0"/>
              <a:t> ta </a:t>
            </a:r>
            <a:r>
              <a:rPr lang="en-US" dirty="0" err="1" smtClean="0"/>
              <a:t>đang</a:t>
            </a:r>
            <a:r>
              <a:rPr lang="en-US" dirty="0" smtClean="0"/>
              <a:t> </a:t>
            </a:r>
            <a:r>
              <a:rPr lang="en-US" dirty="0" err="1" smtClean="0"/>
              <a:t>lắng</a:t>
            </a:r>
            <a:r>
              <a:rPr lang="en-US" dirty="0" smtClean="0"/>
              <a:t> </a:t>
            </a:r>
            <a:r>
              <a:rPr lang="en-US" dirty="0" err="1" smtClean="0"/>
              <a:t>nghe</a:t>
            </a:r>
            <a:r>
              <a:rPr lang="en-US" dirty="0" smtClean="0"/>
              <a:t> HS- </a:t>
            </a:r>
            <a:r>
              <a:rPr lang="en-US" dirty="0" err="1" smtClean="0"/>
              <a:t>hãy</a:t>
            </a:r>
            <a:r>
              <a:rPr lang="en-US" dirty="0" smtClean="0"/>
              <a:t> </a:t>
            </a:r>
            <a:r>
              <a:rPr lang="en-US" dirty="0" err="1" smtClean="0"/>
              <a:t>nói</a:t>
            </a:r>
            <a:r>
              <a:rPr lang="en-US" dirty="0" smtClean="0"/>
              <a:t> </a:t>
            </a:r>
            <a:r>
              <a:rPr lang="en-US" dirty="0" err="1" smtClean="0"/>
              <a:t>nhiều</a:t>
            </a:r>
            <a:r>
              <a:rPr lang="en-US" dirty="0" smtClean="0"/>
              <a:t> </a:t>
            </a:r>
            <a:r>
              <a:rPr lang="en-US" dirty="0" err="1" smtClean="0"/>
              <a:t>hơn</a:t>
            </a:r>
            <a:r>
              <a:rPr lang="en-US" dirty="0" smtClean="0"/>
              <a:t> </a:t>
            </a:r>
            <a:r>
              <a:rPr lang="en-US" dirty="0" err="1" smtClean="0"/>
              <a:t>về</a:t>
            </a:r>
            <a:r>
              <a:rPr lang="en-US" dirty="0" smtClean="0"/>
              <a:t> </a:t>
            </a:r>
            <a:r>
              <a:rPr lang="en-US" dirty="0" err="1" smtClean="0"/>
              <a:t>câu</a:t>
            </a:r>
            <a:r>
              <a:rPr lang="en-US" dirty="0" smtClean="0"/>
              <a:t> </a:t>
            </a:r>
            <a:r>
              <a:rPr lang="en-US" dirty="0" err="1" smtClean="0"/>
              <a:t>chuyện</a:t>
            </a:r>
            <a:r>
              <a:rPr lang="en-US" dirty="0" smtClean="0"/>
              <a:t> </a:t>
            </a:r>
            <a:r>
              <a:rPr lang="en-US" dirty="0" err="1" smtClean="0"/>
              <a:t>của</a:t>
            </a:r>
            <a:r>
              <a:rPr lang="en-US" dirty="0" smtClean="0"/>
              <a:t> </a:t>
            </a:r>
            <a:r>
              <a:rPr lang="en-US" dirty="0" err="1" smtClean="0"/>
              <a:t>em</a:t>
            </a:r>
            <a:endParaRPr lang="en-US" dirty="0" smtClean="0"/>
          </a:p>
          <a:p>
            <a:endParaRPr lang="en-US" dirty="0" smtClean="0"/>
          </a:p>
          <a:p>
            <a:r>
              <a:rPr lang="en-US" dirty="0" err="1" smtClean="0"/>
              <a:t>Giúp</a:t>
            </a:r>
            <a:r>
              <a:rPr lang="en-US" dirty="0" smtClean="0"/>
              <a:t> HS </a:t>
            </a:r>
            <a:r>
              <a:rPr lang="en-US" dirty="0" err="1" smtClean="0"/>
              <a:t>soi</a:t>
            </a:r>
            <a:r>
              <a:rPr lang="en-US" dirty="0" smtClean="0"/>
              <a:t> </a:t>
            </a:r>
            <a:r>
              <a:rPr lang="en-US" dirty="0" err="1" smtClean="0"/>
              <a:t>sáng</a:t>
            </a:r>
            <a:r>
              <a:rPr lang="en-US" dirty="0" smtClean="0"/>
              <a:t> </a:t>
            </a:r>
            <a:r>
              <a:rPr lang="en-US" dirty="0" err="1" smtClean="0"/>
              <a:t>dần</a:t>
            </a:r>
            <a:r>
              <a:rPr lang="en-US" dirty="0" smtClean="0"/>
              <a:t> </a:t>
            </a:r>
            <a:r>
              <a:rPr lang="en-US" dirty="0" err="1" smtClean="0"/>
              <a:t>các</a:t>
            </a:r>
            <a:r>
              <a:rPr lang="en-US" dirty="0" smtClean="0"/>
              <a:t> </a:t>
            </a:r>
            <a:r>
              <a:rPr lang="en-US" dirty="0" err="1" smtClean="0"/>
              <a:t>sự</a:t>
            </a:r>
            <a:r>
              <a:rPr lang="en-US" dirty="0" smtClean="0"/>
              <a:t> </a:t>
            </a:r>
            <a:r>
              <a:rPr lang="en-US" dirty="0" err="1" smtClean="0"/>
              <a:t>kiện</a:t>
            </a:r>
            <a:r>
              <a:rPr lang="en-US" dirty="0" smtClean="0"/>
              <a:t>/</a:t>
            </a:r>
            <a:r>
              <a:rPr lang="en-US" dirty="0" err="1" smtClean="0"/>
              <a:t>trải</a:t>
            </a:r>
            <a:r>
              <a:rPr lang="en-US" dirty="0" smtClean="0"/>
              <a:t> </a:t>
            </a:r>
            <a:r>
              <a:rPr lang="en-US" dirty="0" err="1" smtClean="0"/>
              <a:t>nghiệm</a:t>
            </a:r>
            <a:endParaRPr lang="en-US" dirty="0" smtClean="0"/>
          </a:p>
          <a:p>
            <a:endParaRPr lang="vi-VN" dirty="0"/>
          </a:p>
        </p:txBody>
      </p:sp>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41</a:t>
            </a:fld>
            <a:endParaRPr lang="en-US" dirty="0">
              <a:solidFill>
                <a:prstClr val="black">
                  <a:tint val="75000"/>
                </a:prstClr>
              </a:solidFill>
            </a:endParaRPr>
          </a:p>
        </p:txBody>
      </p:sp>
      <p:pic>
        <p:nvPicPr>
          <p:cNvPr id="58370" name="Picture 2" descr="http://mayvietbac.com/wp-content/uploads/2013/10/faq.jpg"/>
          <p:cNvPicPr>
            <a:picLocks noChangeAspect="1" noChangeArrowheads="1"/>
          </p:cNvPicPr>
          <p:nvPr/>
        </p:nvPicPr>
        <p:blipFill>
          <a:blip r:embed="rId2" cstate="print"/>
          <a:srcRect/>
          <a:stretch>
            <a:fillRect/>
          </a:stretch>
        </p:blipFill>
        <p:spPr bwMode="auto">
          <a:xfrm>
            <a:off x="6019800" y="3962400"/>
            <a:ext cx="2514600" cy="2506409"/>
          </a:xfrm>
          <a:prstGeom prst="rect">
            <a:avLst/>
          </a:prstGeom>
          <a:noFill/>
        </p:spPr>
      </p:pic>
    </p:spTree>
    <p:extLst>
      <p:ext uri="{BB962C8B-B14F-4D97-AF65-F5344CB8AC3E}">
        <p14:creationId xmlns:p14="http://schemas.microsoft.com/office/powerpoint/2010/main" val="1601844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Trải nghiệm</a:t>
            </a:r>
            <a:endParaRPr lang="vi-VN"/>
          </a:p>
        </p:txBody>
      </p:sp>
      <p:sp>
        <p:nvSpPr>
          <p:cNvPr id="6" name="Content Placeholder 5"/>
          <p:cNvSpPr>
            <a:spLocks noGrp="1"/>
          </p:cNvSpPr>
          <p:nvPr>
            <p:ph idx="1"/>
          </p:nvPr>
        </p:nvSpPr>
        <p:spPr/>
        <p:txBody>
          <a:bodyPr/>
          <a:lstStyle/>
          <a:p>
            <a:r>
              <a:rPr lang="en-US" smtClean="0"/>
              <a:t>Cặp 1</a:t>
            </a:r>
          </a:p>
          <a:p>
            <a:endParaRPr lang="en-US" smtClean="0"/>
          </a:p>
          <a:p>
            <a:endParaRPr lang="en-US" smtClean="0"/>
          </a:p>
          <a:p>
            <a:r>
              <a:rPr lang="en-US" smtClean="0"/>
              <a:t>Cặp 2</a:t>
            </a:r>
          </a:p>
          <a:p>
            <a:endParaRPr lang="en-US" smtClean="0"/>
          </a:p>
          <a:p>
            <a:endParaRPr lang="en-US" smtClean="0"/>
          </a:p>
          <a:p>
            <a:r>
              <a:rPr lang="en-US" smtClean="0"/>
              <a:t>Cặp 3 </a:t>
            </a:r>
            <a:endParaRPr lang="vi-VN"/>
          </a:p>
        </p:txBody>
      </p:sp>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42</a:t>
            </a:fld>
            <a:endParaRPr lang="en-US" dirty="0">
              <a:solidFill>
                <a:prstClr val="black">
                  <a:tint val="75000"/>
                </a:prstClr>
              </a:solidFill>
            </a:endParaRPr>
          </a:p>
        </p:txBody>
      </p:sp>
      <p:pic>
        <p:nvPicPr>
          <p:cNvPr id="23554" name="Picture 2" descr="http://today.lbl.gov/wp-content/uploads/sites/3/BCWS-Clinical-Supervision2.jpg"/>
          <p:cNvPicPr>
            <a:picLocks noChangeAspect="1" noChangeArrowheads="1"/>
          </p:cNvPicPr>
          <p:nvPr/>
        </p:nvPicPr>
        <p:blipFill>
          <a:blip r:embed="rId3" cstate="print"/>
          <a:srcRect/>
          <a:stretch>
            <a:fillRect/>
          </a:stretch>
        </p:blipFill>
        <p:spPr bwMode="auto">
          <a:xfrm>
            <a:off x="4114800" y="2209800"/>
            <a:ext cx="4686299" cy="3124200"/>
          </a:xfrm>
          <a:prstGeom prst="rect">
            <a:avLst/>
          </a:prstGeom>
          <a:noFill/>
        </p:spPr>
      </p:pic>
    </p:spTree>
    <p:extLst>
      <p:ext uri="{BB962C8B-B14F-4D97-AF65-F5344CB8AC3E}">
        <p14:creationId xmlns:p14="http://schemas.microsoft.com/office/powerpoint/2010/main" val="408030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2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7848600" cy="4525963"/>
          </a:xfrm>
        </p:spPr>
        <p:txBody>
          <a:bodyPr/>
          <a:lstStyle/>
          <a:p>
            <a:r>
              <a:rPr lang="en-US" smtClean="0"/>
              <a:t>Mỗi nhóm:</a:t>
            </a:r>
          </a:p>
          <a:p>
            <a:pPr lvl="1"/>
            <a:r>
              <a:rPr lang="en-US" smtClean="0"/>
              <a:t>2 câu hỏi mở/câu hỏi gợi mở</a:t>
            </a:r>
          </a:p>
          <a:p>
            <a:pPr lvl="1">
              <a:buNone/>
            </a:pPr>
            <a:endParaRPr lang="en-US" smtClean="0"/>
          </a:p>
          <a:p>
            <a:pPr lvl="1"/>
            <a:r>
              <a:rPr lang="en-US" smtClean="0"/>
              <a:t>2 câu khuyến khích</a:t>
            </a:r>
          </a:p>
          <a:p>
            <a:pPr lvl="1"/>
            <a:endParaRPr lang="en-US" smtClean="0"/>
          </a:p>
          <a:p>
            <a:pPr lvl="1"/>
            <a:r>
              <a:rPr lang="en-US" smtClean="0"/>
              <a:t>2 câu hỏi đóng</a:t>
            </a:r>
            <a:endParaRPr lang="vi-VN"/>
          </a:p>
        </p:txBody>
      </p:sp>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43</a:t>
            </a:fld>
            <a:endParaRPr lang="en-US" dirty="0">
              <a:solidFill>
                <a:prstClr val="black">
                  <a:tint val="75000"/>
                </a:prstClr>
              </a:solidFill>
            </a:endParaRPr>
          </a:p>
        </p:txBody>
      </p:sp>
      <p:pic>
        <p:nvPicPr>
          <p:cNvPr id="5" name="Picture 4" descr="http://ucc.nd.edu/assets/12479/mc3_1396.jpg"/>
          <p:cNvPicPr>
            <a:picLocks noChangeAspect="1" noChangeArrowheads="1"/>
          </p:cNvPicPr>
          <p:nvPr/>
        </p:nvPicPr>
        <p:blipFill>
          <a:blip r:embed="rId2" cstate="print"/>
          <a:srcRect/>
          <a:stretch>
            <a:fillRect/>
          </a:stretch>
        </p:blipFill>
        <p:spPr bwMode="auto">
          <a:xfrm>
            <a:off x="4419600" y="3429000"/>
            <a:ext cx="3733800" cy="2480904"/>
          </a:xfrm>
          <a:prstGeom prst="rect">
            <a:avLst/>
          </a:prstGeom>
          <a:noFill/>
        </p:spPr>
      </p:pic>
    </p:spTree>
    <p:extLst>
      <p:ext uri="{BB962C8B-B14F-4D97-AF65-F5344CB8AC3E}">
        <p14:creationId xmlns:p14="http://schemas.microsoft.com/office/powerpoint/2010/main" val="153998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54333"/>
            <a:ext cx="6262464" cy="2118683"/>
          </a:xfrm>
        </p:spPr>
        <p:txBody>
          <a:bodyPr/>
          <a:lstStyle/>
          <a:p>
            <a:r>
              <a:rPr lang="en-GB" dirty="0" smtClean="0"/>
              <a:t>5. </a:t>
            </a:r>
            <a:r>
              <a:rPr lang="en-GB" dirty="0" err="1" smtClean="0"/>
              <a:t>Kỹ</a:t>
            </a:r>
            <a:r>
              <a:rPr lang="en-GB" dirty="0" smtClean="0"/>
              <a:t> </a:t>
            </a:r>
            <a:r>
              <a:rPr lang="en-GB" dirty="0" err="1" smtClean="0"/>
              <a:t>năng</a:t>
            </a:r>
            <a:r>
              <a:rPr lang="en-GB" dirty="0" smtClean="0"/>
              <a:t> </a:t>
            </a:r>
            <a:r>
              <a:rPr lang="en-GB" dirty="0" err="1" smtClean="0"/>
              <a:t>phản</a:t>
            </a:r>
            <a:r>
              <a:rPr lang="en-GB" dirty="0" smtClean="0"/>
              <a:t> </a:t>
            </a:r>
            <a:r>
              <a:rPr lang="en-GB" dirty="0" err="1" smtClean="0"/>
              <a:t>hồi</a:t>
            </a:r>
            <a:endParaRPr lang="en-GB" dirty="0"/>
          </a:p>
        </p:txBody>
      </p:sp>
      <p:sp>
        <p:nvSpPr>
          <p:cNvPr id="4" name="Slide Number Placeholder 3"/>
          <p:cNvSpPr>
            <a:spLocks noGrp="1"/>
          </p:cNvSpPr>
          <p:nvPr>
            <p:ph type="sldNum" idx="4294967295"/>
          </p:nvPr>
        </p:nvSpPr>
        <p:spPr>
          <a:xfrm>
            <a:off x="7656514" y="6182785"/>
            <a:ext cx="1487487" cy="419100"/>
          </a:xfrm>
        </p:spPr>
        <p:txBody>
          <a:bodyPr/>
          <a:lstStyle/>
          <a:p>
            <a:pPr marL="0" lvl="0" indent="0">
              <a:spcBef>
                <a:spcPts val="0"/>
              </a:spcBef>
              <a:buNone/>
            </a:pPr>
            <a:fld id="{00000000-1234-1234-1234-123412341234}" type="slidenum">
              <a:rPr lang="en" smtClean="0"/>
              <a:pPr marL="0" lvl="0" indent="0">
                <a:spcBef>
                  <a:spcPts val="0"/>
                </a:spcBef>
                <a:buNone/>
              </a:pPr>
              <a:t>44</a:t>
            </a:fld>
            <a:endParaRPr lang="en"/>
          </a:p>
        </p:txBody>
      </p:sp>
      <p:pic>
        <p:nvPicPr>
          <p:cNvPr id="6" name="Picture 8" descr="http://www.recognizethisblog.com/wp-content/uploads/2012/10/feedback-heads1.png"/>
          <p:cNvPicPr>
            <a:picLocks noChangeAspect="1" noChangeArrowheads="1"/>
          </p:cNvPicPr>
          <p:nvPr/>
        </p:nvPicPr>
        <p:blipFill>
          <a:blip r:embed="rId2" cstate="print"/>
          <a:srcRect/>
          <a:stretch>
            <a:fillRect/>
          </a:stretch>
        </p:blipFill>
        <p:spPr bwMode="auto">
          <a:xfrm>
            <a:off x="4047214" y="3668201"/>
            <a:ext cx="3572786" cy="2627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1785918" y="571480"/>
            <a:ext cx="5492400" cy="1021600"/>
          </a:xfrm>
        </p:spPr>
        <p:txBody>
          <a:bodyPr/>
          <a:lstStyle/>
          <a:p>
            <a:pPr algn="ctr"/>
            <a:r>
              <a:rPr lang="en-US" sz="3600" b="1" dirty="0" err="1" smtClean="0">
                <a:solidFill>
                  <a:schemeClr val="tx1"/>
                </a:solidFill>
              </a:rPr>
              <a:t>Kỹ</a:t>
            </a:r>
            <a:r>
              <a:rPr lang="en-US" sz="3600" b="1" dirty="0" smtClean="0">
                <a:solidFill>
                  <a:schemeClr val="tx1"/>
                </a:solidFill>
              </a:rPr>
              <a:t> </a:t>
            </a:r>
            <a:r>
              <a:rPr lang="en-US" sz="3600" b="1" dirty="0" err="1" smtClean="0">
                <a:solidFill>
                  <a:schemeClr val="tx1"/>
                </a:solidFill>
              </a:rPr>
              <a:t>năng</a:t>
            </a:r>
            <a:r>
              <a:rPr lang="en-US" sz="3600" b="1" dirty="0" smtClean="0">
                <a:solidFill>
                  <a:schemeClr val="tx1"/>
                </a:solidFill>
              </a:rPr>
              <a:t> </a:t>
            </a:r>
            <a:r>
              <a:rPr lang="en-US" sz="3600" b="1" dirty="0" err="1" smtClean="0">
                <a:solidFill>
                  <a:schemeClr val="tx1"/>
                </a:solidFill>
              </a:rPr>
              <a:t>phản</a:t>
            </a:r>
            <a:r>
              <a:rPr lang="en-US" sz="3600" b="1" dirty="0" smtClean="0">
                <a:solidFill>
                  <a:schemeClr val="tx1"/>
                </a:solidFill>
              </a:rPr>
              <a:t> </a:t>
            </a:r>
            <a:r>
              <a:rPr lang="en-US" sz="3600" b="1" dirty="0" err="1" smtClean="0">
                <a:solidFill>
                  <a:schemeClr val="tx1"/>
                </a:solidFill>
              </a:rPr>
              <a:t>hồi</a:t>
            </a:r>
            <a:r>
              <a:rPr lang="en-US" sz="3600" b="1" dirty="0" smtClean="0">
                <a:solidFill>
                  <a:schemeClr val="tx1"/>
                </a:solidFill>
              </a:rPr>
              <a:t> </a:t>
            </a:r>
            <a:r>
              <a:rPr lang="en-US" sz="3600" b="1" dirty="0" err="1" smtClean="0">
                <a:solidFill>
                  <a:schemeClr val="tx1"/>
                </a:solidFill>
              </a:rPr>
              <a:t>là</a:t>
            </a:r>
            <a:r>
              <a:rPr lang="en-US" sz="3600" b="1" dirty="0" smtClean="0">
                <a:solidFill>
                  <a:schemeClr val="tx1"/>
                </a:solidFill>
              </a:rPr>
              <a:t> </a:t>
            </a:r>
            <a:r>
              <a:rPr lang="en-US" sz="3600" b="1" dirty="0" err="1" smtClean="0">
                <a:solidFill>
                  <a:schemeClr val="tx1"/>
                </a:solidFill>
              </a:rPr>
              <a:t>gì</a:t>
            </a:r>
            <a:r>
              <a:rPr lang="en-US" sz="3600" b="1" dirty="0" smtClean="0">
                <a:solidFill>
                  <a:schemeClr val="tx1"/>
                </a:solidFill>
              </a:rPr>
              <a:t>?</a:t>
            </a:r>
          </a:p>
        </p:txBody>
      </p:sp>
      <p:sp>
        <p:nvSpPr>
          <p:cNvPr id="5123" name="Content Placeholder 2"/>
          <p:cNvSpPr>
            <a:spLocks noGrp="1"/>
          </p:cNvSpPr>
          <p:nvPr>
            <p:ph type="body" idx="1"/>
          </p:nvPr>
        </p:nvSpPr>
        <p:spPr>
          <a:xfrm>
            <a:off x="814274" y="1769800"/>
            <a:ext cx="7502142" cy="2667312"/>
          </a:xfrm>
        </p:spPr>
        <p:txBody>
          <a:bodyPr/>
          <a:lstStyle/>
          <a:p>
            <a:pPr algn="just">
              <a:buFontTx/>
              <a:buNone/>
            </a:pPr>
            <a:r>
              <a:rPr lang="nl-NL" dirty="0" smtClean="0"/>
              <a:t>    Là truyền tải lại những cảm xúc, suy nghĩ, hành vi của TC nhằm kiểm tra thông tin và thể hiện sự quan tâm, khích lệ TC nhận thức về cảm xúc, suy nghĩ của bản thân</a:t>
            </a:r>
            <a:endParaRPr lang="en-US" dirty="0" smtClean="0"/>
          </a:p>
          <a:p>
            <a:endParaRPr lang="en-US" dirty="0" smtClean="0"/>
          </a:p>
        </p:txBody>
      </p:sp>
      <p:pic>
        <p:nvPicPr>
          <p:cNvPr id="5124" name="Picture 2" descr="ky_nang_phan_hoi_trong_tham_van"/>
          <p:cNvPicPr>
            <a:picLocks noChangeAspect="1" noChangeArrowheads="1"/>
          </p:cNvPicPr>
          <p:nvPr/>
        </p:nvPicPr>
        <p:blipFill>
          <a:blip r:embed="rId2"/>
          <a:srcRect/>
          <a:stretch>
            <a:fillRect/>
          </a:stretch>
        </p:blipFill>
        <p:spPr bwMode="auto">
          <a:xfrm>
            <a:off x="6096000" y="4724400"/>
            <a:ext cx="2514600" cy="213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814275" y="523433"/>
            <a:ext cx="7142101" cy="1021600"/>
          </a:xfrm>
        </p:spPr>
        <p:txBody>
          <a:bodyPr>
            <a:normAutofit/>
          </a:bodyPr>
          <a:lstStyle/>
          <a:p>
            <a:r>
              <a:rPr lang="nl-NL" sz="3600" b="1" dirty="0" smtClean="0"/>
              <a:t>Mục đích của kỹ năng phản hồi</a:t>
            </a:r>
            <a:endParaRPr lang="en-US" sz="3600" b="1" dirty="0" smtClean="0"/>
          </a:p>
        </p:txBody>
      </p:sp>
      <p:sp>
        <p:nvSpPr>
          <p:cNvPr id="7171" name="Content Placeholder 2"/>
          <p:cNvSpPr>
            <a:spLocks noGrp="1"/>
          </p:cNvSpPr>
          <p:nvPr>
            <p:ph type="body" idx="1"/>
          </p:nvPr>
        </p:nvSpPr>
        <p:spPr>
          <a:xfrm>
            <a:off x="814274" y="1769800"/>
            <a:ext cx="7142102" cy="3387392"/>
          </a:xfrm>
        </p:spPr>
        <p:txBody>
          <a:bodyPr/>
          <a:lstStyle/>
          <a:p>
            <a:pPr marL="109728" indent="0" algn="just">
              <a:buNone/>
            </a:pPr>
            <a:r>
              <a:rPr lang="nl-NL" dirty="0" smtClean="0"/>
              <a:t>- Nhằm kiểm tra lại thông tin </a:t>
            </a:r>
          </a:p>
          <a:p>
            <a:pPr marL="109728" indent="0">
              <a:buNone/>
            </a:pPr>
            <a:r>
              <a:rPr lang="nl-NL" dirty="0" smtClean="0"/>
              <a:t>- Thể hiện sự quan tâm, thấu cảm với TC</a:t>
            </a:r>
          </a:p>
          <a:p>
            <a:pPr marL="109728" indent="0" algn="just">
              <a:buNone/>
            </a:pPr>
            <a:r>
              <a:rPr lang="en-US" dirty="0" smtClean="0"/>
              <a:t>- </a:t>
            </a:r>
            <a:r>
              <a:rPr lang="en-US" dirty="0" err="1" smtClean="0"/>
              <a:t>Giúp</a:t>
            </a:r>
            <a:r>
              <a:rPr lang="en-US" dirty="0" smtClean="0"/>
              <a:t> TC </a:t>
            </a:r>
            <a:r>
              <a:rPr lang="en-US" dirty="0" err="1" smtClean="0"/>
              <a:t>cảm</a:t>
            </a:r>
            <a:r>
              <a:rPr lang="en-US" dirty="0" smtClean="0"/>
              <a:t> </a:t>
            </a:r>
            <a:r>
              <a:rPr lang="en-US" dirty="0" err="1" smtClean="0"/>
              <a:t>thấy</a:t>
            </a:r>
            <a:r>
              <a:rPr lang="en-US" dirty="0" smtClean="0"/>
              <a:t> NTV </a:t>
            </a:r>
            <a:r>
              <a:rPr lang="en-US" dirty="0" err="1" smtClean="0"/>
              <a:t>đang</a:t>
            </a:r>
            <a:r>
              <a:rPr lang="en-US" dirty="0" smtClean="0"/>
              <a:t> </a:t>
            </a:r>
            <a:r>
              <a:rPr lang="en-US" dirty="0" err="1" smtClean="0"/>
              <a:t>lắng</a:t>
            </a:r>
            <a:r>
              <a:rPr lang="en-US" dirty="0" smtClean="0"/>
              <a:t> </a:t>
            </a:r>
            <a:r>
              <a:rPr lang="en-US" dirty="0" err="1" smtClean="0"/>
              <a:t>nghe</a:t>
            </a:r>
            <a:r>
              <a:rPr lang="en-US" dirty="0" smtClean="0"/>
              <a:t> </a:t>
            </a:r>
            <a:r>
              <a:rPr lang="en-US" dirty="0" err="1" smtClean="0"/>
              <a:t>và</a:t>
            </a:r>
            <a:r>
              <a:rPr lang="en-US" dirty="0" smtClean="0"/>
              <a:t> </a:t>
            </a:r>
            <a:r>
              <a:rPr lang="en-US" dirty="0" err="1" smtClean="0"/>
              <a:t>hiểu</a:t>
            </a:r>
            <a:r>
              <a:rPr lang="en-US" dirty="0" smtClean="0"/>
              <a:t> </a:t>
            </a:r>
            <a:r>
              <a:rPr lang="en-US" dirty="0" err="1" smtClean="0"/>
              <a:t>họ</a:t>
            </a:r>
            <a:r>
              <a:rPr lang="en-US" dirty="0" smtClean="0"/>
              <a:t> </a:t>
            </a:r>
            <a:r>
              <a:rPr lang="en-US" dirty="0" err="1" smtClean="0"/>
              <a:t>từ</a:t>
            </a:r>
            <a:r>
              <a:rPr lang="en-US" dirty="0" smtClean="0"/>
              <a:t> </a:t>
            </a:r>
            <a:r>
              <a:rPr lang="en-US" dirty="0" err="1" smtClean="0"/>
              <a:t>đó</a:t>
            </a:r>
            <a:r>
              <a:rPr lang="en-US" dirty="0" smtClean="0"/>
              <a:t> </a:t>
            </a:r>
            <a:r>
              <a:rPr lang="en-US" dirty="0" err="1" smtClean="0"/>
              <a:t>khích</a:t>
            </a:r>
            <a:r>
              <a:rPr lang="en-US" dirty="0" smtClean="0"/>
              <a:t> </a:t>
            </a:r>
            <a:r>
              <a:rPr lang="en-US" dirty="0" err="1" smtClean="0"/>
              <a:t>lệ</a:t>
            </a:r>
            <a:r>
              <a:rPr lang="en-US" dirty="0" smtClean="0"/>
              <a:t> TC </a:t>
            </a:r>
            <a:r>
              <a:rPr lang="en-US" dirty="0" err="1" smtClean="0"/>
              <a:t>bộc</a:t>
            </a:r>
            <a:r>
              <a:rPr lang="en-US" dirty="0" smtClean="0"/>
              <a:t> </a:t>
            </a:r>
            <a:r>
              <a:rPr lang="en-US" dirty="0" err="1" smtClean="0"/>
              <a:t>lộ</a:t>
            </a:r>
            <a:r>
              <a:rPr lang="en-US" dirty="0" smtClean="0"/>
              <a:t> </a:t>
            </a:r>
            <a:r>
              <a:rPr lang="en-US" dirty="0" err="1" smtClean="0"/>
              <a:t>và</a:t>
            </a:r>
            <a:r>
              <a:rPr lang="en-US" dirty="0" smtClean="0"/>
              <a:t> </a:t>
            </a:r>
            <a:r>
              <a:rPr lang="nl-NL" dirty="0" smtClean="0"/>
              <a:t>nhận thức về cảm xúc, suy nghĩ của bản thân để thay đổi.</a:t>
            </a:r>
            <a:endParaRPr lang="en-US" dirty="0" smtClean="0"/>
          </a:p>
        </p:txBody>
      </p:sp>
      <p:pic>
        <p:nvPicPr>
          <p:cNvPr id="6148" name="Picture 4" descr="http://www.implantandomarketing.com/wp-content/uploads/2012/06/A-IMPORTANCIA-DO-FEEDBACK.jpg"/>
          <p:cNvPicPr>
            <a:picLocks noChangeAspect="1" noChangeArrowheads="1"/>
          </p:cNvPicPr>
          <p:nvPr/>
        </p:nvPicPr>
        <p:blipFill>
          <a:blip r:embed="rId2"/>
          <a:srcRect/>
          <a:stretch>
            <a:fillRect/>
          </a:stretch>
        </p:blipFill>
        <p:spPr bwMode="auto">
          <a:xfrm>
            <a:off x="5562600" y="5486400"/>
            <a:ext cx="3581400"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1475656" y="476672"/>
            <a:ext cx="6205997" cy="1021600"/>
          </a:xfrm>
        </p:spPr>
        <p:txBody>
          <a:bodyPr/>
          <a:lstStyle/>
          <a:p>
            <a:pPr algn="ctr"/>
            <a:r>
              <a:rPr lang="en-US" sz="4000" b="1" dirty="0" err="1" smtClean="0"/>
              <a:t>Các</a:t>
            </a:r>
            <a:r>
              <a:rPr lang="en-US" sz="4000" b="1" dirty="0" smtClean="0"/>
              <a:t> </a:t>
            </a:r>
            <a:r>
              <a:rPr lang="en-US" sz="4000" b="1" dirty="0" err="1" smtClean="0"/>
              <a:t>bước</a:t>
            </a:r>
            <a:r>
              <a:rPr lang="en-US" sz="4000" b="1" dirty="0" smtClean="0"/>
              <a:t> </a:t>
            </a:r>
            <a:r>
              <a:rPr lang="en-US" sz="4000" b="1" dirty="0" err="1" smtClean="0"/>
              <a:t>phản</a:t>
            </a:r>
            <a:r>
              <a:rPr lang="en-US" sz="4000" b="1" dirty="0" smtClean="0"/>
              <a:t> </a:t>
            </a:r>
            <a:r>
              <a:rPr lang="en-US" sz="4000" b="1" dirty="0" err="1" smtClean="0"/>
              <a:t>hồi</a:t>
            </a:r>
            <a:endParaRPr lang="en-US" sz="4000" b="1" dirty="0" smtClean="0"/>
          </a:p>
        </p:txBody>
      </p:sp>
      <p:sp>
        <p:nvSpPr>
          <p:cNvPr id="13315" name="Content Placeholder 2"/>
          <p:cNvSpPr>
            <a:spLocks noGrp="1"/>
          </p:cNvSpPr>
          <p:nvPr>
            <p:ph type="body" idx="1"/>
          </p:nvPr>
        </p:nvSpPr>
        <p:spPr>
          <a:xfrm>
            <a:off x="286246" y="1769800"/>
            <a:ext cx="8357719" cy="4782075"/>
          </a:xfrm>
        </p:spPr>
        <p:txBody>
          <a:bodyPr/>
          <a:lstStyle/>
          <a:p>
            <a:pPr marL="109728" indent="0" algn="just">
              <a:buNone/>
            </a:pPr>
            <a:r>
              <a:rPr lang="nl-NL" sz="2000" dirty="0" smtClean="0"/>
              <a:t>- </a:t>
            </a:r>
            <a:r>
              <a:rPr lang="nl-NL" dirty="0" smtClean="0"/>
              <a:t>Chú ý lắng nghe, xác định và ghi nhận những quan điểm, suy nghĩ, cảm xúc của TC được biểu hiện qua thái độ, hành vi hay lời nói của họ..</a:t>
            </a:r>
          </a:p>
          <a:p>
            <a:pPr marL="109728" indent="0" algn="just">
              <a:buNone/>
            </a:pPr>
            <a:r>
              <a:rPr lang="nl-NL" dirty="0" smtClean="0"/>
              <a:t>- Lựa chọn và nhắc lại những quan điểm, suy nghĩ, cảm xúc của TC, nhưng không làm thay đổi ý nghĩa của nó </a:t>
            </a:r>
          </a:p>
          <a:p>
            <a:pPr marL="109728" indent="0" algn="just">
              <a:buNone/>
            </a:pPr>
            <a:r>
              <a:rPr lang="nl-NL" dirty="0" smtClean="0"/>
              <a:t>- Lắng nghe và quan sát để kiểm tra lại hiệu quả của việc phản hồi</a:t>
            </a:r>
            <a:endParaRPr lang="en-US" dirty="0" smtClean="0"/>
          </a:p>
          <a:p>
            <a:pPr algn="just"/>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814274" y="523433"/>
            <a:ext cx="6350013" cy="1021600"/>
          </a:xfrm>
        </p:spPr>
        <p:txBody>
          <a:bodyPr/>
          <a:lstStyle/>
          <a:p>
            <a:pPr algn="ctr"/>
            <a:r>
              <a:rPr lang="en-US" sz="4000" b="1" dirty="0" smtClean="0"/>
              <a:t>P</a:t>
            </a:r>
            <a:r>
              <a:rPr lang="nl-NL" sz="4000" b="1" dirty="0" smtClean="0"/>
              <a:t>hản hồi nội dung:</a:t>
            </a:r>
            <a:endParaRPr lang="en-US" sz="4000" b="1" dirty="0" smtClean="0"/>
          </a:p>
        </p:txBody>
      </p:sp>
      <p:sp>
        <p:nvSpPr>
          <p:cNvPr id="11267" name="Content Placeholder 2"/>
          <p:cNvSpPr>
            <a:spLocks noGrp="1"/>
          </p:cNvSpPr>
          <p:nvPr>
            <p:ph type="body" idx="1"/>
          </p:nvPr>
        </p:nvSpPr>
        <p:spPr>
          <a:xfrm>
            <a:off x="467544" y="1769800"/>
            <a:ext cx="8352928" cy="4194000"/>
          </a:xfrm>
        </p:spPr>
        <p:txBody>
          <a:bodyPr>
            <a:normAutofit/>
          </a:bodyPr>
          <a:lstStyle/>
          <a:p>
            <a:pPr marL="109728" indent="0" algn="just">
              <a:buNone/>
            </a:pPr>
            <a:r>
              <a:rPr lang="en-US" dirty="0" smtClean="0"/>
              <a:t>- P</a:t>
            </a:r>
            <a:r>
              <a:rPr lang="nl-NL" dirty="0" smtClean="0"/>
              <a:t>hản hồi nội dung: là nhắc lại điều TC nói theo cách riêng của mình để giúp thân chủ nhận biết họ đang được hiểu (Theo C.L.Kleinke)</a:t>
            </a:r>
          </a:p>
          <a:p>
            <a:pPr marL="109728" indent="0" algn="just">
              <a:buNone/>
            </a:pPr>
            <a:r>
              <a:rPr lang="nl-NL" dirty="0" smtClean="0"/>
              <a:t>- Phản hồi nội dung: là nói tới cách thức sử dụng ngôn ngữ để truyền tải tới TC những gì đã nghe được từ họ</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Title 3"/>
          <p:cNvSpPr>
            <a:spLocks noGrp="1"/>
          </p:cNvSpPr>
          <p:nvPr>
            <p:ph type="title"/>
          </p:nvPr>
        </p:nvSpPr>
        <p:spPr>
          <a:xfrm>
            <a:off x="814275" y="523433"/>
            <a:ext cx="6132600" cy="1021600"/>
          </a:xfrm>
        </p:spPr>
        <p:txBody>
          <a:bodyPr/>
          <a:lstStyle/>
          <a:p>
            <a:pPr algn="ctr"/>
            <a:r>
              <a:rPr lang="nl-NL" sz="4000" b="1" dirty="0" smtClean="0"/>
              <a:t> Phản hồi cảm xúc:</a:t>
            </a:r>
            <a:endParaRPr lang="en-US" sz="4000" b="1" dirty="0" smtClean="0"/>
          </a:p>
        </p:txBody>
      </p:sp>
      <p:sp>
        <p:nvSpPr>
          <p:cNvPr id="16387" name="Content Placeholder 2"/>
          <p:cNvSpPr>
            <a:spLocks noGrp="1"/>
          </p:cNvSpPr>
          <p:nvPr>
            <p:ph type="body" idx="1"/>
          </p:nvPr>
        </p:nvSpPr>
        <p:spPr>
          <a:xfrm>
            <a:off x="814274" y="1769800"/>
            <a:ext cx="7718165" cy="3531408"/>
          </a:xfrm>
        </p:spPr>
        <p:txBody>
          <a:bodyPr/>
          <a:lstStyle/>
          <a:p>
            <a:pPr marL="109728" indent="0" algn="just">
              <a:buNone/>
            </a:pPr>
            <a:r>
              <a:rPr lang="nl-NL" dirty="0" smtClean="0"/>
              <a:t>- Phản hồi cảm xúc là mô tả trạng thái cảm xúc của TC được nhận thấy trong quá trình tham vấn</a:t>
            </a:r>
          </a:p>
          <a:p>
            <a:pPr marL="109728" indent="0" algn="just">
              <a:buNone/>
            </a:pPr>
            <a:r>
              <a:rPr lang="en-US" dirty="0" smtClean="0"/>
              <a:t>- </a:t>
            </a:r>
            <a:r>
              <a:rPr lang="en-US" dirty="0" err="1" smtClean="0"/>
              <a:t>Giúp</a:t>
            </a:r>
            <a:r>
              <a:rPr lang="en-US" dirty="0" smtClean="0"/>
              <a:t> </a:t>
            </a:r>
            <a:r>
              <a:rPr lang="en-US" dirty="0" err="1" smtClean="0"/>
              <a:t>cho</a:t>
            </a:r>
            <a:r>
              <a:rPr lang="en-US" dirty="0" smtClean="0"/>
              <a:t> </a:t>
            </a:r>
            <a:r>
              <a:rPr lang="en-US" dirty="0" err="1" smtClean="0"/>
              <a:t>những</a:t>
            </a:r>
            <a:r>
              <a:rPr lang="en-US" dirty="0" smtClean="0"/>
              <a:t> </a:t>
            </a:r>
            <a:r>
              <a:rPr lang="en-US" dirty="0" err="1" smtClean="0"/>
              <a:t>cảm</a:t>
            </a:r>
            <a:r>
              <a:rPr lang="en-US" dirty="0" smtClean="0"/>
              <a:t> </a:t>
            </a:r>
            <a:r>
              <a:rPr lang="en-US" dirty="0" err="1" smtClean="0"/>
              <a:t>xúc</a:t>
            </a:r>
            <a:r>
              <a:rPr lang="en-US" dirty="0" smtClean="0"/>
              <a:t> </a:t>
            </a:r>
            <a:r>
              <a:rPr lang="en-US" dirty="0" err="1" smtClean="0"/>
              <a:t>ẩn</a:t>
            </a:r>
            <a:r>
              <a:rPr lang="en-US" dirty="0" smtClean="0"/>
              <a:t> </a:t>
            </a:r>
            <a:r>
              <a:rPr lang="en-US" dirty="0" err="1" smtClean="0"/>
              <a:t>dấu</a:t>
            </a:r>
            <a:r>
              <a:rPr lang="en-US" dirty="0" smtClean="0"/>
              <a:t> </a:t>
            </a:r>
            <a:r>
              <a:rPr lang="en-US" dirty="0" err="1" smtClean="0"/>
              <a:t>sau</a:t>
            </a:r>
            <a:r>
              <a:rPr lang="en-US" dirty="0" smtClean="0"/>
              <a:t> </a:t>
            </a:r>
            <a:r>
              <a:rPr lang="en-US" dirty="0" err="1" smtClean="0"/>
              <a:t>những</a:t>
            </a:r>
            <a:r>
              <a:rPr lang="en-US" dirty="0" smtClean="0"/>
              <a:t> </a:t>
            </a:r>
            <a:r>
              <a:rPr lang="en-US" dirty="0" err="1" smtClean="0"/>
              <a:t>sự</a:t>
            </a:r>
            <a:r>
              <a:rPr lang="en-US" dirty="0" smtClean="0"/>
              <a:t> </a:t>
            </a:r>
            <a:r>
              <a:rPr lang="en-US" dirty="0" err="1" smtClean="0"/>
              <a:t>kiện</a:t>
            </a:r>
            <a:r>
              <a:rPr lang="en-US" dirty="0" smtClean="0"/>
              <a:t> </a:t>
            </a:r>
            <a:r>
              <a:rPr lang="en-US" dirty="0" err="1" smtClean="0"/>
              <a:t>chính</a:t>
            </a:r>
            <a:r>
              <a:rPr lang="en-US" dirty="0" smtClean="0"/>
              <a:t> </a:t>
            </a:r>
            <a:r>
              <a:rPr lang="en-US" dirty="0" err="1" smtClean="0"/>
              <a:t>được</a:t>
            </a:r>
            <a:r>
              <a:rPr lang="en-US" dirty="0" smtClean="0"/>
              <a:t> </a:t>
            </a:r>
            <a:r>
              <a:rPr lang="en-US" dirty="0" err="1" smtClean="0"/>
              <a:t>bộc</a:t>
            </a:r>
            <a:r>
              <a:rPr lang="en-US" dirty="0" smtClean="0"/>
              <a:t> </a:t>
            </a:r>
            <a:r>
              <a:rPr lang="en-US" dirty="0" err="1" smtClean="0"/>
              <a:t>lộ</a:t>
            </a:r>
            <a:r>
              <a:rPr lang="en-US" dirty="0" smtClean="0"/>
              <a:t> </a:t>
            </a:r>
            <a:r>
              <a:rPr lang="en-US" dirty="0" err="1" smtClean="0"/>
              <a:t>rõ</a:t>
            </a:r>
            <a:r>
              <a:rPr lang="en-US" dirty="0" smtClean="0"/>
              <a:t> </a:t>
            </a:r>
            <a:r>
              <a:rPr lang="en-US" dirty="0" err="1" smtClean="0"/>
              <a:t>ràng</a:t>
            </a:r>
            <a:r>
              <a:rPr lang="en-US" dirty="0" smtClean="0"/>
              <a:t> </a:t>
            </a:r>
            <a:r>
              <a:rPr lang="en-US" dirty="0" err="1" smtClean="0"/>
              <a:t>và</a:t>
            </a:r>
            <a:r>
              <a:rPr lang="en-US" dirty="0" smtClean="0"/>
              <a:t> </a:t>
            </a:r>
            <a:r>
              <a:rPr lang="en-US" dirty="0" err="1" smtClean="0"/>
              <a:t>khuyến</a:t>
            </a:r>
            <a:r>
              <a:rPr lang="en-US" dirty="0" smtClean="0"/>
              <a:t> </a:t>
            </a:r>
            <a:r>
              <a:rPr lang="en-US" dirty="0" err="1" smtClean="0"/>
              <a:t>khích</a:t>
            </a:r>
            <a:r>
              <a:rPr lang="en-US" dirty="0" smtClean="0"/>
              <a:t> TC </a:t>
            </a:r>
            <a:r>
              <a:rPr lang="en-US" dirty="0" err="1" smtClean="0"/>
              <a:t>thảo</a:t>
            </a:r>
            <a:r>
              <a:rPr lang="en-US" dirty="0" smtClean="0"/>
              <a:t> </a:t>
            </a:r>
            <a:r>
              <a:rPr lang="en-US" dirty="0" err="1" smtClean="0"/>
              <a:t>luận</a:t>
            </a:r>
            <a:r>
              <a:rPr lang="en-US" dirty="0" smtClean="0"/>
              <a:t> </a:t>
            </a:r>
            <a:r>
              <a:rPr lang="en-US" dirty="0" err="1" smtClean="0"/>
              <a:t>về</a:t>
            </a:r>
            <a:r>
              <a:rPr lang="en-US" dirty="0" smtClean="0"/>
              <a:t> </a:t>
            </a:r>
            <a:r>
              <a:rPr lang="en-US" dirty="0" err="1" smtClean="0"/>
              <a:t>những</a:t>
            </a:r>
            <a:r>
              <a:rPr lang="en-US" dirty="0" smtClean="0"/>
              <a:t> </a:t>
            </a:r>
            <a:r>
              <a:rPr lang="en-US" dirty="0" err="1" smtClean="0"/>
              <a:t>cảm</a:t>
            </a:r>
            <a:r>
              <a:rPr lang="en-US" dirty="0" smtClean="0"/>
              <a:t> </a:t>
            </a:r>
            <a:r>
              <a:rPr lang="en-US" dirty="0" err="1" smtClean="0"/>
              <a:t>xúc</a:t>
            </a:r>
            <a:r>
              <a:rPr lang="en-US" dirty="0" smtClean="0"/>
              <a:t> </a:t>
            </a:r>
            <a:r>
              <a:rPr lang="en-US" dirty="0" err="1" smtClean="0"/>
              <a:t>đó</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814275" y="523433"/>
            <a:ext cx="5258400" cy="1021600"/>
          </a:xfrm>
          <a:prstGeom prst="rect">
            <a:avLst/>
          </a:prstGeom>
        </p:spPr>
        <p:txBody>
          <a:bodyPr wrap="square" lIns="91425" tIns="91425" rIns="91425" bIns="91425" anchor="ctr" anchorCtr="0">
            <a:noAutofit/>
          </a:bodyPr>
          <a:lstStyle/>
          <a:p>
            <a:pPr lvl="0" algn="ctr"/>
            <a:r>
              <a:rPr lang="en-GB" dirty="0" smtClean="0">
                <a:solidFill>
                  <a:schemeClr val="bg1"/>
                </a:solidFill>
              </a:rPr>
              <a:t>ĐỂ LÀM GÌ???</a:t>
            </a:r>
            <a:endParaRPr lang="en" dirty="0">
              <a:solidFill>
                <a:schemeClr val="bg1"/>
              </a:solidFill>
            </a:endParaRPr>
          </a:p>
        </p:txBody>
      </p:sp>
      <p:sp>
        <p:nvSpPr>
          <p:cNvPr id="419" name="Shape 419"/>
          <p:cNvSpPr txBox="1">
            <a:spLocks noGrp="1"/>
          </p:cNvSpPr>
          <p:nvPr>
            <p:ph type="sldNum" idx="12"/>
          </p:nvPr>
        </p:nvSpPr>
        <p:spPr>
          <a:xfrm>
            <a:off x="7618000" y="6182000"/>
            <a:ext cx="1487400" cy="4208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5</a:t>
            </a:fld>
            <a:endParaRPr lang="en"/>
          </a:p>
        </p:txBody>
      </p:sp>
      <p:grpSp>
        <p:nvGrpSpPr>
          <p:cNvPr id="2" name="Shape 420"/>
          <p:cNvGrpSpPr/>
          <p:nvPr/>
        </p:nvGrpSpPr>
        <p:grpSpPr>
          <a:xfrm rot="10800000">
            <a:off x="836024" y="3062015"/>
            <a:ext cx="2694428" cy="1153173"/>
            <a:chOff x="185742" y="1697030"/>
            <a:chExt cx="5165698" cy="1658130"/>
          </a:xfrm>
        </p:grpSpPr>
        <p:sp>
          <p:nvSpPr>
            <p:cNvPr id="421" name="Shape 421"/>
            <p:cNvSpPr/>
            <p:nvPr/>
          </p:nvSpPr>
          <p:spPr>
            <a:xfrm rot="10800000" flipH="1">
              <a:off x="1426312" y="1697030"/>
              <a:ext cx="2693400" cy="1243800"/>
            </a:xfrm>
            <a:prstGeom prst="rect">
              <a:avLst/>
            </a:prstGeom>
            <a:solidFill>
              <a:srgbClr val="C7D3E6"/>
            </a:solidFill>
            <a:ln>
              <a:noFill/>
            </a:ln>
          </p:spPr>
          <p:txBody>
            <a:bodyPr wrap="square" lIns="91425" tIns="91425" rIns="91425" bIns="91425" anchor="ctr" anchorCtr="0">
              <a:noAutofit/>
            </a:bodyPr>
            <a:lstStyle/>
            <a:p>
              <a:pPr marL="0" lvl="0" indent="0" algn="ctr" rtl="0">
                <a:spcBef>
                  <a:spcPts val="0"/>
                </a:spcBef>
                <a:buNone/>
              </a:pPr>
              <a:r>
                <a:rPr lang="en" sz="2400" dirty="0" smtClean="0">
                  <a:solidFill>
                    <a:srgbClr val="263248"/>
                  </a:solidFill>
                  <a:latin typeface="Roboto Condensed"/>
                  <a:ea typeface="Roboto Condensed"/>
                  <a:cs typeface="Roboto Condensed"/>
                  <a:sym typeface="Roboto Condensed"/>
                </a:rPr>
                <a:t>Tạo sự tin tưởng</a:t>
              </a:r>
              <a:endParaRPr lang="en" sz="2400" dirty="0">
                <a:solidFill>
                  <a:srgbClr val="263248"/>
                </a:solidFill>
                <a:latin typeface="Roboto Condensed"/>
                <a:ea typeface="Roboto Condensed"/>
                <a:cs typeface="Roboto Condensed"/>
                <a:sym typeface="Roboto Condensed"/>
              </a:endParaRPr>
            </a:p>
          </p:txBody>
        </p:sp>
        <p:sp>
          <p:nvSpPr>
            <p:cNvPr id="422" name="Shape 422"/>
            <p:cNvSpPr/>
            <p:nvPr/>
          </p:nvSpPr>
          <p:spPr>
            <a:xfrm rot="10800000" flipH="1">
              <a:off x="4107640" y="1697043"/>
              <a:ext cx="1243800" cy="1243800"/>
            </a:xfrm>
            <a:prstGeom prst="rtTriangle">
              <a:avLst/>
            </a:prstGeom>
            <a:solidFill>
              <a:srgbClr val="C7D3E6"/>
            </a:solidFill>
            <a:ln>
              <a:noFill/>
            </a:ln>
          </p:spPr>
          <p:txBody>
            <a:bodyPr wrap="square" lIns="91425" tIns="91425" rIns="91425" bIns="91425" anchor="ctr" anchorCtr="0">
              <a:noAutofit/>
            </a:bodyPr>
            <a:lstStyle/>
            <a:p>
              <a:pPr marL="0" lvl="0" indent="0" algn="ctr" rtl="0">
                <a:spcBef>
                  <a:spcPts val="0"/>
                </a:spcBef>
                <a:buNone/>
              </a:pPr>
              <a:endParaRPr sz="2400">
                <a:solidFill>
                  <a:srgbClr val="263248"/>
                </a:solidFill>
                <a:latin typeface="Roboto Condensed"/>
                <a:ea typeface="Roboto Condensed"/>
                <a:cs typeface="Roboto Condensed"/>
                <a:sym typeface="Roboto Condensed"/>
              </a:endParaRPr>
            </a:p>
          </p:txBody>
        </p:sp>
        <p:sp>
          <p:nvSpPr>
            <p:cNvPr id="423" name="Shape 423"/>
            <p:cNvSpPr/>
            <p:nvPr/>
          </p:nvSpPr>
          <p:spPr>
            <a:xfrm flipH="1">
              <a:off x="185742" y="1697043"/>
              <a:ext cx="1243800" cy="1243800"/>
            </a:xfrm>
            <a:prstGeom prst="rtTriangle">
              <a:avLst/>
            </a:prstGeom>
            <a:solidFill>
              <a:srgbClr val="C7D3E6"/>
            </a:solidFill>
            <a:ln>
              <a:noFill/>
            </a:ln>
          </p:spPr>
          <p:txBody>
            <a:bodyPr wrap="square" lIns="91425" tIns="91425" rIns="91425" bIns="91425" anchor="ctr" anchorCtr="0">
              <a:noAutofit/>
            </a:bodyPr>
            <a:lstStyle/>
            <a:p>
              <a:pPr marL="0" lvl="0" indent="0" algn="ctr" rtl="0">
                <a:spcBef>
                  <a:spcPts val="0"/>
                </a:spcBef>
                <a:buNone/>
              </a:pPr>
              <a:endParaRPr sz="2400">
                <a:solidFill>
                  <a:srgbClr val="263248"/>
                </a:solidFill>
                <a:latin typeface="Roboto Condensed"/>
                <a:ea typeface="Roboto Condensed"/>
                <a:cs typeface="Roboto Condensed"/>
                <a:sym typeface="Roboto Condensed"/>
              </a:endParaRPr>
            </a:p>
          </p:txBody>
        </p:sp>
        <p:sp>
          <p:nvSpPr>
            <p:cNvPr id="424" name="Shape 424"/>
            <p:cNvSpPr/>
            <p:nvPr/>
          </p:nvSpPr>
          <p:spPr>
            <a:xfrm rot="10800000">
              <a:off x="185748" y="2940860"/>
              <a:ext cx="1243800" cy="414300"/>
            </a:xfrm>
            <a:prstGeom prst="triangle">
              <a:avLst>
                <a:gd name="adj" fmla="val 0"/>
              </a:avLst>
            </a:prstGeom>
            <a:solidFill>
              <a:srgbClr val="92A8C8"/>
            </a:solidFill>
            <a:ln>
              <a:noFill/>
            </a:ln>
          </p:spPr>
          <p:txBody>
            <a:bodyPr wrap="square" lIns="91425" tIns="91425" rIns="91425" bIns="91425" anchor="ctr" anchorCtr="0">
              <a:noAutofit/>
            </a:bodyPr>
            <a:lstStyle/>
            <a:p>
              <a:pPr marL="0" lvl="0" indent="0" algn="ctr" rtl="0">
                <a:spcBef>
                  <a:spcPts val="0"/>
                </a:spcBef>
                <a:buNone/>
              </a:pPr>
              <a:endParaRPr sz="2400">
                <a:solidFill>
                  <a:srgbClr val="263248"/>
                </a:solidFill>
                <a:latin typeface="Roboto Condensed"/>
                <a:ea typeface="Roboto Condensed"/>
                <a:cs typeface="Roboto Condensed"/>
                <a:sym typeface="Roboto Condensed"/>
              </a:endParaRPr>
            </a:p>
          </p:txBody>
        </p:sp>
      </p:grpSp>
      <p:grpSp>
        <p:nvGrpSpPr>
          <p:cNvPr id="3" name="Shape 425"/>
          <p:cNvGrpSpPr/>
          <p:nvPr/>
        </p:nvGrpSpPr>
        <p:grpSpPr>
          <a:xfrm rot="10800000">
            <a:off x="3062853" y="3062015"/>
            <a:ext cx="2694428" cy="1153173"/>
            <a:chOff x="185742" y="1697030"/>
            <a:chExt cx="5165698" cy="1658130"/>
          </a:xfrm>
        </p:grpSpPr>
        <p:sp>
          <p:nvSpPr>
            <p:cNvPr id="426" name="Shape 426"/>
            <p:cNvSpPr/>
            <p:nvPr/>
          </p:nvSpPr>
          <p:spPr>
            <a:xfrm rot="10800000" flipH="1">
              <a:off x="1426312" y="1697030"/>
              <a:ext cx="2693400" cy="1243800"/>
            </a:xfrm>
            <a:prstGeom prst="rect">
              <a:avLst/>
            </a:prstGeom>
            <a:solidFill>
              <a:srgbClr val="92A8C8"/>
            </a:solidFill>
            <a:ln>
              <a:noFill/>
            </a:ln>
          </p:spPr>
          <p:txBody>
            <a:bodyPr wrap="square" lIns="91425" tIns="91425" rIns="91425" bIns="91425" anchor="ctr" anchorCtr="0">
              <a:noAutofit/>
            </a:bodyPr>
            <a:lstStyle/>
            <a:p>
              <a:pPr marL="0" lvl="0" indent="0" algn="ctr" rtl="0">
                <a:spcBef>
                  <a:spcPts val="0"/>
                </a:spcBef>
                <a:buNone/>
              </a:pPr>
              <a:r>
                <a:rPr lang="en" sz="2400" dirty="0" smtClean="0">
                  <a:solidFill>
                    <a:srgbClr val="263248"/>
                  </a:solidFill>
                  <a:latin typeface="Roboto Condensed"/>
                  <a:ea typeface="Roboto Condensed"/>
                  <a:cs typeface="Roboto Condensed"/>
                  <a:sym typeface="Roboto Condensed"/>
                </a:rPr>
                <a:t>Cảm thấy an toàn</a:t>
              </a:r>
              <a:endParaRPr lang="en" sz="2400" dirty="0">
                <a:solidFill>
                  <a:srgbClr val="263248"/>
                </a:solidFill>
                <a:latin typeface="Roboto Condensed"/>
                <a:ea typeface="Roboto Condensed"/>
                <a:cs typeface="Roboto Condensed"/>
                <a:sym typeface="Roboto Condensed"/>
              </a:endParaRPr>
            </a:p>
          </p:txBody>
        </p:sp>
        <p:sp>
          <p:nvSpPr>
            <p:cNvPr id="427" name="Shape 427"/>
            <p:cNvSpPr/>
            <p:nvPr/>
          </p:nvSpPr>
          <p:spPr>
            <a:xfrm rot="10800000" flipH="1">
              <a:off x="4107640" y="1697043"/>
              <a:ext cx="1243800" cy="1243800"/>
            </a:xfrm>
            <a:prstGeom prst="rtTriangle">
              <a:avLst/>
            </a:prstGeom>
            <a:solidFill>
              <a:srgbClr val="92A8C8"/>
            </a:solidFill>
            <a:ln>
              <a:noFill/>
            </a:ln>
          </p:spPr>
          <p:txBody>
            <a:bodyPr wrap="square" lIns="91425" tIns="91425" rIns="91425" bIns="91425" anchor="ctr" anchorCtr="0">
              <a:noAutofit/>
            </a:bodyPr>
            <a:lstStyle/>
            <a:p>
              <a:pPr marL="0" lvl="0" indent="0" algn="ctr" rtl="0">
                <a:spcBef>
                  <a:spcPts val="0"/>
                </a:spcBef>
                <a:buNone/>
              </a:pPr>
              <a:endParaRPr sz="2400">
                <a:solidFill>
                  <a:srgbClr val="263248"/>
                </a:solidFill>
                <a:latin typeface="Roboto Condensed"/>
                <a:ea typeface="Roboto Condensed"/>
                <a:cs typeface="Roboto Condensed"/>
                <a:sym typeface="Roboto Condensed"/>
              </a:endParaRPr>
            </a:p>
          </p:txBody>
        </p:sp>
        <p:sp>
          <p:nvSpPr>
            <p:cNvPr id="428" name="Shape 428"/>
            <p:cNvSpPr/>
            <p:nvPr/>
          </p:nvSpPr>
          <p:spPr>
            <a:xfrm flipH="1">
              <a:off x="185742" y="1697043"/>
              <a:ext cx="1243800" cy="1243800"/>
            </a:xfrm>
            <a:prstGeom prst="rtTriangle">
              <a:avLst/>
            </a:prstGeom>
            <a:solidFill>
              <a:srgbClr val="92A8C8"/>
            </a:solidFill>
            <a:ln>
              <a:noFill/>
            </a:ln>
          </p:spPr>
          <p:txBody>
            <a:bodyPr wrap="square" lIns="91425" tIns="91425" rIns="91425" bIns="91425" anchor="ctr" anchorCtr="0">
              <a:noAutofit/>
            </a:bodyPr>
            <a:lstStyle/>
            <a:p>
              <a:pPr marL="0" lvl="0" indent="0" algn="ctr" rtl="0">
                <a:spcBef>
                  <a:spcPts val="0"/>
                </a:spcBef>
                <a:buNone/>
              </a:pPr>
              <a:endParaRPr sz="2400">
                <a:solidFill>
                  <a:srgbClr val="263248"/>
                </a:solidFill>
                <a:latin typeface="Roboto Condensed"/>
                <a:ea typeface="Roboto Condensed"/>
                <a:cs typeface="Roboto Condensed"/>
                <a:sym typeface="Roboto Condensed"/>
              </a:endParaRPr>
            </a:p>
          </p:txBody>
        </p:sp>
        <p:sp>
          <p:nvSpPr>
            <p:cNvPr id="429" name="Shape 429"/>
            <p:cNvSpPr/>
            <p:nvPr/>
          </p:nvSpPr>
          <p:spPr>
            <a:xfrm rot="10800000">
              <a:off x="185748" y="2940860"/>
              <a:ext cx="1243800" cy="414300"/>
            </a:xfrm>
            <a:prstGeom prst="triangle">
              <a:avLst>
                <a:gd name="adj" fmla="val 0"/>
              </a:avLst>
            </a:prstGeom>
            <a:solidFill>
              <a:srgbClr val="3F5378"/>
            </a:solidFill>
            <a:ln>
              <a:noFill/>
            </a:ln>
          </p:spPr>
          <p:txBody>
            <a:bodyPr wrap="square" lIns="91425" tIns="91425" rIns="91425" bIns="91425" anchor="ctr" anchorCtr="0">
              <a:noAutofit/>
            </a:bodyPr>
            <a:lstStyle/>
            <a:p>
              <a:pPr marL="0" lvl="0" indent="0" algn="ctr" rtl="0">
                <a:spcBef>
                  <a:spcPts val="0"/>
                </a:spcBef>
                <a:buNone/>
              </a:pPr>
              <a:endParaRPr sz="2400">
                <a:solidFill>
                  <a:srgbClr val="263248"/>
                </a:solidFill>
                <a:latin typeface="Roboto Condensed"/>
                <a:ea typeface="Roboto Condensed"/>
                <a:cs typeface="Roboto Condensed"/>
                <a:sym typeface="Roboto Condensed"/>
              </a:endParaRPr>
            </a:p>
          </p:txBody>
        </p:sp>
      </p:grpSp>
      <p:grpSp>
        <p:nvGrpSpPr>
          <p:cNvPr id="4" name="Shape 430"/>
          <p:cNvGrpSpPr/>
          <p:nvPr/>
        </p:nvGrpSpPr>
        <p:grpSpPr>
          <a:xfrm rot="10800000">
            <a:off x="5287747" y="3062015"/>
            <a:ext cx="2694425" cy="1153173"/>
            <a:chOff x="185748" y="1697030"/>
            <a:chExt cx="5165692" cy="1658130"/>
          </a:xfrm>
        </p:grpSpPr>
        <p:sp>
          <p:nvSpPr>
            <p:cNvPr id="431" name="Shape 431"/>
            <p:cNvSpPr/>
            <p:nvPr/>
          </p:nvSpPr>
          <p:spPr>
            <a:xfrm rot="10800000" flipH="1">
              <a:off x="482732" y="1697030"/>
              <a:ext cx="3636982" cy="1243801"/>
            </a:xfrm>
            <a:prstGeom prst="rect">
              <a:avLst/>
            </a:prstGeom>
            <a:solidFill>
              <a:srgbClr val="3F5378"/>
            </a:solidFill>
            <a:ln>
              <a:noFill/>
            </a:ln>
          </p:spPr>
          <p:txBody>
            <a:bodyPr wrap="square" lIns="91425" tIns="91425" rIns="91425" bIns="91425" anchor="ctr" anchorCtr="0">
              <a:noAutofit/>
            </a:bodyPr>
            <a:lstStyle/>
            <a:p>
              <a:pPr marL="0" lvl="0" indent="0" algn="ctr" rtl="0">
                <a:spcBef>
                  <a:spcPts val="0"/>
                </a:spcBef>
                <a:buNone/>
              </a:pPr>
              <a:r>
                <a:rPr lang="en" sz="2000" dirty="0" smtClean="0">
                  <a:solidFill>
                    <a:srgbClr val="FFFFFF"/>
                  </a:solidFill>
                  <a:latin typeface="Roboto Condensed"/>
                  <a:ea typeface="Roboto Condensed"/>
                  <a:cs typeface="Roboto Condensed"/>
                  <a:sym typeface="Roboto Condensed"/>
                </a:rPr>
                <a:t>Xây dựng mối quan hệ hợp tác </a:t>
              </a:r>
              <a:endParaRPr lang="en" sz="2000" dirty="0">
                <a:solidFill>
                  <a:srgbClr val="FFFFFF"/>
                </a:solidFill>
                <a:latin typeface="Roboto Condensed"/>
                <a:ea typeface="Roboto Condensed"/>
                <a:cs typeface="Roboto Condensed"/>
                <a:sym typeface="Roboto Condensed"/>
              </a:endParaRPr>
            </a:p>
          </p:txBody>
        </p:sp>
        <p:sp>
          <p:nvSpPr>
            <p:cNvPr id="432" name="Shape 432"/>
            <p:cNvSpPr/>
            <p:nvPr/>
          </p:nvSpPr>
          <p:spPr>
            <a:xfrm rot="10800000" flipH="1">
              <a:off x="4107640" y="1697043"/>
              <a:ext cx="1243800" cy="1243800"/>
            </a:xfrm>
            <a:prstGeom prst="rtTriangle">
              <a:avLst/>
            </a:prstGeom>
            <a:solidFill>
              <a:srgbClr val="3F5378"/>
            </a:solidFill>
            <a:ln>
              <a:noFill/>
            </a:ln>
          </p:spPr>
          <p:txBody>
            <a:bodyPr wrap="square" lIns="91425" tIns="91425" rIns="91425" bIns="91425" anchor="ctr" anchorCtr="0">
              <a:noAutofit/>
            </a:bodyPr>
            <a:lstStyle/>
            <a:p>
              <a:pPr marL="0" lvl="0" indent="0" algn="ctr" rtl="0">
                <a:spcBef>
                  <a:spcPts val="0"/>
                </a:spcBef>
                <a:buNone/>
              </a:pPr>
              <a:endParaRPr sz="2400">
                <a:solidFill>
                  <a:srgbClr val="FFFFFF"/>
                </a:solidFill>
                <a:latin typeface="Roboto Condensed"/>
                <a:ea typeface="Roboto Condensed"/>
                <a:cs typeface="Roboto Condensed"/>
                <a:sym typeface="Roboto Condensed"/>
              </a:endParaRPr>
            </a:p>
          </p:txBody>
        </p:sp>
        <p:sp>
          <p:nvSpPr>
            <p:cNvPr id="434" name="Shape 434"/>
            <p:cNvSpPr/>
            <p:nvPr/>
          </p:nvSpPr>
          <p:spPr>
            <a:xfrm rot="10800000">
              <a:off x="185748" y="2940860"/>
              <a:ext cx="1243800" cy="414300"/>
            </a:xfrm>
            <a:prstGeom prst="triangle">
              <a:avLst>
                <a:gd name="adj" fmla="val 0"/>
              </a:avLst>
            </a:prstGeom>
            <a:solidFill>
              <a:srgbClr val="263248"/>
            </a:solidFill>
            <a:ln>
              <a:noFill/>
            </a:ln>
          </p:spPr>
          <p:txBody>
            <a:bodyPr wrap="square" lIns="91425" tIns="91425" rIns="91425" bIns="91425" anchor="ctr" anchorCtr="0">
              <a:noAutofit/>
            </a:bodyPr>
            <a:lstStyle/>
            <a:p>
              <a:pPr marL="0" lvl="0" indent="0" algn="ctr" rtl="0">
                <a:spcBef>
                  <a:spcPts val="0"/>
                </a:spcBef>
                <a:buNone/>
              </a:pPr>
              <a:endParaRPr sz="2400">
                <a:solidFill>
                  <a:srgbClr val="FFFFFF"/>
                </a:solidFill>
                <a:latin typeface="Roboto Condensed"/>
                <a:ea typeface="Roboto Condensed"/>
                <a:cs typeface="Roboto Condensed"/>
                <a:sym typeface="Roboto Condensed"/>
              </a:endParaRPr>
            </a:p>
          </p:txBody>
        </p:sp>
      </p:grpSp>
      <p:grpSp>
        <p:nvGrpSpPr>
          <p:cNvPr id="5" name="Shape 435"/>
          <p:cNvGrpSpPr/>
          <p:nvPr/>
        </p:nvGrpSpPr>
        <p:grpSpPr>
          <a:xfrm>
            <a:off x="270944" y="839894"/>
            <a:ext cx="392063" cy="388673"/>
            <a:chOff x="5247525" y="3007275"/>
            <a:chExt cx="517575" cy="384825"/>
          </a:xfrm>
        </p:grpSpPr>
        <p:sp>
          <p:nvSpPr>
            <p:cNvPr id="436" name="Shape 436"/>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37" name="Shape 437"/>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sz="4000" b="1" dirty="0" err="1" smtClean="0">
                <a:solidFill>
                  <a:schemeClr val="tx1"/>
                </a:solidFill>
              </a:rPr>
              <a:t>Lưu</a:t>
            </a:r>
            <a:r>
              <a:rPr lang="en-US" sz="4000" b="1" dirty="0" smtClean="0">
                <a:solidFill>
                  <a:schemeClr val="tx1"/>
                </a:solidFill>
              </a:rPr>
              <a:t> ý:</a:t>
            </a:r>
          </a:p>
        </p:txBody>
      </p:sp>
      <p:sp>
        <p:nvSpPr>
          <p:cNvPr id="15363" name="Content Placeholder 2"/>
          <p:cNvSpPr>
            <a:spLocks noGrp="1"/>
          </p:cNvSpPr>
          <p:nvPr>
            <p:ph type="body" idx="1"/>
          </p:nvPr>
        </p:nvSpPr>
        <p:spPr>
          <a:xfrm>
            <a:off x="341907" y="1769799"/>
            <a:ext cx="8118525" cy="4107473"/>
          </a:xfrm>
        </p:spPr>
        <p:txBody>
          <a:bodyPr/>
          <a:lstStyle/>
          <a:p>
            <a:pPr marL="109728" indent="0" algn="just">
              <a:buNone/>
            </a:pPr>
            <a:r>
              <a:rPr lang="nl-NL" sz="2400" dirty="0" smtClean="0"/>
              <a:t>- Không phê phán, bác bỏ hay bỏ qua những suy nghĩ, cảm xúc của TC</a:t>
            </a:r>
            <a:endParaRPr lang="en-US" sz="2400" dirty="0" smtClean="0"/>
          </a:p>
          <a:p>
            <a:pPr marL="109728" indent="0" algn="just">
              <a:buNone/>
            </a:pPr>
            <a:r>
              <a:rPr lang="nl-NL" sz="2400" dirty="0" smtClean="0"/>
              <a:t>- Sử dụng từ ngữ gần nghĩa/đồng nghĩa để diễn đạt lại chính xác, ngắn gọn những điều TC trình bày</a:t>
            </a:r>
            <a:endParaRPr lang="en-US" sz="2400" dirty="0" smtClean="0"/>
          </a:p>
          <a:p>
            <a:pPr marL="109728" indent="0" algn="just">
              <a:buNone/>
            </a:pPr>
            <a:r>
              <a:rPr lang="nl-NL" sz="2400" dirty="0" smtClean="0"/>
              <a:t>- Diễn đạt lại những thông tin TC chia sẻ chứ không phải thông tin suy diễn, phỏng đoán theo ý chủ quan của NTV</a:t>
            </a:r>
          </a:p>
          <a:p>
            <a:pPr marL="109728" indent="0" algn="just">
              <a:buNone/>
            </a:pPr>
            <a:r>
              <a:rPr lang="nl-NL" sz="2400" dirty="0" smtClean="0"/>
              <a:t>- Có thể sử dụng câu hỏi như một cách phản hồi</a:t>
            </a:r>
            <a:endParaRPr lang="en-US" sz="2400" dirty="0" smtClean="0"/>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1547664" y="980728"/>
            <a:ext cx="6694512" cy="3949200"/>
          </a:xfrm>
        </p:spPr>
        <p:txBody>
          <a:bodyPr/>
          <a:lstStyle/>
          <a:p>
            <a:r>
              <a:rPr lang="en-GB" dirty="0" smtClean="0"/>
              <a:t>6. </a:t>
            </a:r>
            <a:r>
              <a:rPr lang="en-GB" dirty="0" err="1" smtClean="0"/>
              <a:t>Kỹ</a:t>
            </a:r>
            <a:r>
              <a:rPr lang="en-GB" dirty="0" smtClean="0"/>
              <a:t> </a:t>
            </a:r>
            <a:r>
              <a:rPr lang="en-GB" dirty="0" err="1" smtClean="0"/>
              <a:t>năng</a:t>
            </a:r>
            <a:r>
              <a:rPr lang="en-GB" dirty="0" smtClean="0"/>
              <a:t> </a:t>
            </a:r>
            <a:r>
              <a:rPr lang="en-GB" dirty="0" err="1" smtClean="0"/>
              <a:t>thấu</a:t>
            </a:r>
            <a:r>
              <a:rPr lang="en-GB" dirty="0" smtClean="0"/>
              <a:t> </a:t>
            </a:r>
            <a:r>
              <a:rPr lang="en-GB" dirty="0" err="1" smtClean="0"/>
              <a:t>cảm</a:t>
            </a:r>
            <a:endParaRPr lang="en-GB" dirty="0"/>
          </a:p>
        </p:txBody>
      </p:sp>
      <p:sp>
        <p:nvSpPr>
          <p:cNvPr id="3" name="Slide Number Placeholder 2"/>
          <p:cNvSpPr>
            <a:spLocks noGrp="1"/>
          </p:cNvSpPr>
          <p:nvPr>
            <p:ph type="sldNum" sz="quarter" idx="4294967295"/>
          </p:nvPr>
        </p:nvSpPr>
        <p:spPr>
          <a:xfrm>
            <a:off x="7656514" y="6182785"/>
            <a:ext cx="1487487" cy="419100"/>
          </a:xfrm>
        </p:spPr>
        <p:txBody>
          <a:bodyPr/>
          <a:lstStyle/>
          <a:p>
            <a:fld id="{9B68EF81-E1F3-445D-B4EA-5036574054E6}"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p:cNvSpPr>
            <a:spLocks noGrp="1"/>
          </p:cNvSpPr>
          <p:nvPr>
            <p:ph type="title"/>
          </p:nvPr>
        </p:nvSpPr>
        <p:spPr>
          <a:xfrm>
            <a:off x="848591" y="1102061"/>
            <a:ext cx="5492400" cy="1021600"/>
          </a:xfrm>
        </p:spPr>
        <p:txBody>
          <a:bodyPr>
            <a:normAutofit fontScale="90000"/>
          </a:bodyPr>
          <a:lstStyle/>
          <a:p>
            <a:pPr algn="l"/>
            <a:r>
              <a:rPr lang="en-GB" smtClean="0"/>
              <a:t/>
            </a:r>
            <a:br>
              <a:rPr lang="en-GB" smtClean="0"/>
            </a:br>
            <a:r>
              <a:rPr lang="en-GB" smtClean="0"/>
              <a:t>Là gì?</a:t>
            </a:r>
          </a:p>
        </p:txBody>
      </p:sp>
      <p:sp>
        <p:nvSpPr>
          <p:cNvPr id="54275" name="Content Placeholder 2"/>
          <p:cNvSpPr>
            <a:spLocks noGrp="1"/>
          </p:cNvSpPr>
          <p:nvPr>
            <p:ph type="body" idx="1"/>
          </p:nvPr>
        </p:nvSpPr>
        <p:spPr>
          <a:xfrm>
            <a:off x="1331640" y="2348880"/>
            <a:ext cx="7272808" cy="4194000"/>
          </a:xfrm>
        </p:spPr>
        <p:txBody>
          <a:bodyPr/>
          <a:lstStyle/>
          <a:p>
            <a:pPr marL="109728" indent="0" algn="just">
              <a:buNone/>
            </a:pPr>
            <a:r>
              <a:rPr lang="en-GB" dirty="0" smtClean="0"/>
              <a:t>- “</a:t>
            </a:r>
            <a:r>
              <a:rPr lang="en-GB" dirty="0" err="1" smtClean="0"/>
              <a:t>Là</a:t>
            </a:r>
            <a:r>
              <a:rPr lang="en-GB" dirty="0" smtClean="0"/>
              <a:t> </a:t>
            </a:r>
            <a:r>
              <a:rPr lang="en-GB" dirty="0" err="1" smtClean="0"/>
              <a:t>khả</a:t>
            </a:r>
            <a:r>
              <a:rPr lang="en-GB" dirty="0" smtClean="0"/>
              <a:t> </a:t>
            </a:r>
            <a:r>
              <a:rPr lang="en-GB" dirty="0" err="1" smtClean="0"/>
              <a:t>năng</a:t>
            </a:r>
            <a:r>
              <a:rPr lang="en-GB" dirty="0" smtClean="0"/>
              <a:t> </a:t>
            </a:r>
            <a:r>
              <a:rPr lang="en-GB" dirty="0" err="1" smtClean="0"/>
              <a:t>nhận</a:t>
            </a:r>
            <a:r>
              <a:rPr lang="en-GB" dirty="0" smtClean="0"/>
              <a:t> </a:t>
            </a:r>
            <a:r>
              <a:rPr lang="en-GB" dirty="0" err="1" smtClean="0"/>
              <a:t>biết</a:t>
            </a:r>
            <a:r>
              <a:rPr lang="en-GB" dirty="0" smtClean="0"/>
              <a:t>, </a:t>
            </a:r>
            <a:r>
              <a:rPr lang="en-GB" dirty="0" err="1" smtClean="0"/>
              <a:t>cảm</a:t>
            </a:r>
            <a:r>
              <a:rPr lang="en-GB" dirty="0" smtClean="0"/>
              <a:t> </a:t>
            </a:r>
            <a:r>
              <a:rPr lang="en-GB" dirty="0" err="1" smtClean="0"/>
              <a:t>nhận</a:t>
            </a:r>
            <a:r>
              <a:rPr lang="en-GB" dirty="0" smtClean="0"/>
              <a:t> </a:t>
            </a:r>
            <a:r>
              <a:rPr lang="en-GB" dirty="0" err="1" smtClean="0"/>
              <a:t>và</a:t>
            </a:r>
            <a:r>
              <a:rPr lang="en-GB" dirty="0" smtClean="0"/>
              <a:t> </a:t>
            </a:r>
            <a:r>
              <a:rPr lang="en-GB" dirty="0" err="1" smtClean="0"/>
              <a:t>hiểu</a:t>
            </a:r>
            <a:r>
              <a:rPr lang="en-GB" dirty="0" smtClean="0"/>
              <a:t> </a:t>
            </a:r>
            <a:r>
              <a:rPr lang="en-GB" dirty="0" err="1" smtClean="0"/>
              <a:t>cảm</a:t>
            </a:r>
            <a:r>
              <a:rPr lang="en-GB" dirty="0" smtClean="0"/>
              <a:t> </a:t>
            </a:r>
            <a:r>
              <a:rPr lang="en-GB" dirty="0" err="1" smtClean="0"/>
              <a:t>xúc</a:t>
            </a:r>
            <a:r>
              <a:rPr lang="en-GB" dirty="0" smtClean="0"/>
              <a:t> </a:t>
            </a:r>
            <a:r>
              <a:rPr lang="en-GB" dirty="0" err="1" smtClean="0"/>
              <a:t>của</a:t>
            </a:r>
            <a:r>
              <a:rPr lang="en-GB" dirty="0" smtClean="0"/>
              <a:t> </a:t>
            </a:r>
            <a:r>
              <a:rPr lang="en-GB" dirty="0" err="1" smtClean="0"/>
              <a:t>người</a:t>
            </a:r>
            <a:r>
              <a:rPr lang="en-GB" dirty="0" smtClean="0"/>
              <a:t> </a:t>
            </a:r>
            <a:r>
              <a:rPr lang="en-GB" dirty="0" err="1" smtClean="0"/>
              <a:t>khác</a:t>
            </a:r>
            <a:r>
              <a:rPr lang="en-GB" dirty="0" smtClean="0"/>
              <a:t> </a:t>
            </a:r>
            <a:r>
              <a:rPr lang="en-GB" dirty="0" err="1" smtClean="0"/>
              <a:t>thông</a:t>
            </a:r>
            <a:r>
              <a:rPr lang="en-GB" dirty="0" smtClean="0"/>
              <a:t> qua </a:t>
            </a:r>
            <a:r>
              <a:rPr lang="en-GB" dirty="0" err="1" smtClean="0"/>
              <a:t>cử</a:t>
            </a:r>
            <a:r>
              <a:rPr lang="en-GB" dirty="0" smtClean="0"/>
              <a:t> </a:t>
            </a:r>
            <a:r>
              <a:rPr lang="en-GB" dirty="0" err="1" smtClean="0"/>
              <a:t>chỉ</a:t>
            </a:r>
            <a:r>
              <a:rPr lang="en-GB" dirty="0" smtClean="0"/>
              <a:t>, </a:t>
            </a:r>
            <a:r>
              <a:rPr lang="en-GB" dirty="0" err="1" smtClean="0"/>
              <a:t>lời</a:t>
            </a:r>
            <a:r>
              <a:rPr lang="en-GB" dirty="0" smtClean="0"/>
              <a:t> </a:t>
            </a:r>
            <a:r>
              <a:rPr lang="en-GB" dirty="0" err="1" smtClean="0"/>
              <a:t>nói</a:t>
            </a:r>
            <a:r>
              <a:rPr lang="en-GB" dirty="0" smtClean="0"/>
              <a:t> </a:t>
            </a:r>
            <a:r>
              <a:rPr lang="en-GB" dirty="0" err="1" smtClean="0"/>
              <a:t>và</a:t>
            </a:r>
            <a:r>
              <a:rPr lang="en-GB" dirty="0" smtClean="0"/>
              <a:t> </a:t>
            </a:r>
            <a:r>
              <a:rPr lang="en-GB" dirty="0" err="1" smtClean="0"/>
              <a:t>hành</a:t>
            </a:r>
            <a:r>
              <a:rPr lang="en-GB" dirty="0" smtClean="0"/>
              <a:t> vi” (</a:t>
            </a:r>
            <a:r>
              <a:rPr lang="en-GB" dirty="0" err="1" smtClean="0"/>
              <a:t>Trần</a:t>
            </a:r>
            <a:r>
              <a:rPr lang="en-GB" dirty="0" smtClean="0"/>
              <a:t> T Minh </a:t>
            </a:r>
            <a:r>
              <a:rPr lang="en-GB" dirty="0" err="1" smtClean="0"/>
              <a:t>Đức</a:t>
            </a:r>
            <a:r>
              <a:rPr lang="en-GB" dirty="0" smtClean="0"/>
              <a:t>, 2016)</a:t>
            </a:r>
          </a:p>
          <a:p>
            <a:pPr algn="just"/>
            <a:endParaRPr lang="en-GB" dirty="0" smtClean="0"/>
          </a:p>
          <a:p>
            <a:pPr marL="109728" indent="0" algn="just">
              <a:buNone/>
            </a:pPr>
            <a:r>
              <a:rPr lang="en-GB" dirty="0" smtClean="0"/>
              <a:t>- </a:t>
            </a:r>
            <a:r>
              <a:rPr lang="en-GB" dirty="0" err="1" smtClean="0"/>
              <a:t>Là</a:t>
            </a:r>
            <a:r>
              <a:rPr lang="en-GB" dirty="0" smtClean="0"/>
              <a:t> </a:t>
            </a:r>
            <a:r>
              <a:rPr lang="en-GB" dirty="0" err="1" smtClean="0"/>
              <a:t>một</a:t>
            </a:r>
            <a:r>
              <a:rPr lang="en-GB" dirty="0" smtClean="0"/>
              <a:t> </a:t>
            </a:r>
            <a:r>
              <a:rPr lang="en-GB" dirty="0" err="1" smtClean="0"/>
              <a:t>tổ</a:t>
            </a:r>
            <a:r>
              <a:rPr lang="en-GB" dirty="0" smtClean="0"/>
              <a:t> </a:t>
            </a:r>
            <a:r>
              <a:rPr lang="en-GB" dirty="0" err="1" smtClean="0"/>
              <a:t>hợp</a:t>
            </a:r>
            <a:r>
              <a:rPr lang="en-GB" dirty="0" smtClean="0"/>
              <a:t> </a:t>
            </a:r>
            <a:r>
              <a:rPr lang="en-GB" dirty="0" err="1" smtClean="0"/>
              <a:t>các</a:t>
            </a:r>
            <a:r>
              <a:rPr lang="en-GB" dirty="0" smtClean="0"/>
              <a:t> </a:t>
            </a:r>
            <a:r>
              <a:rPr lang="en-GB" dirty="0" err="1" smtClean="0"/>
              <a:t>kỹ</a:t>
            </a:r>
            <a:r>
              <a:rPr lang="en-GB" dirty="0" smtClean="0"/>
              <a:t> </a:t>
            </a:r>
            <a:r>
              <a:rPr lang="en-GB" dirty="0" err="1" smtClean="0"/>
              <a:t>năng</a:t>
            </a:r>
            <a:r>
              <a:rPr lang="en-GB" dirty="0" smtClean="0"/>
              <a:t>: </a:t>
            </a:r>
            <a:r>
              <a:rPr lang="en-GB" dirty="0" err="1" smtClean="0"/>
              <a:t>lắng</a:t>
            </a:r>
            <a:r>
              <a:rPr lang="en-GB" dirty="0" smtClean="0"/>
              <a:t> </a:t>
            </a:r>
            <a:r>
              <a:rPr lang="en-GB" dirty="0" err="1" smtClean="0"/>
              <a:t>nghe</a:t>
            </a:r>
            <a:r>
              <a:rPr lang="en-GB" dirty="0" smtClean="0"/>
              <a:t>, </a:t>
            </a:r>
            <a:r>
              <a:rPr lang="en-GB" dirty="0" err="1" smtClean="0"/>
              <a:t>im</a:t>
            </a:r>
            <a:r>
              <a:rPr lang="en-GB" dirty="0" smtClean="0"/>
              <a:t> </a:t>
            </a:r>
            <a:r>
              <a:rPr lang="en-GB" dirty="0" err="1" smtClean="0"/>
              <a:t>lặng</a:t>
            </a:r>
            <a:r>
              <a:rPr lang="en-GB" dirty="0" smtClean="0"/>
              <a:t>, </a:t>
            </a:r>
            <a:r>
              <a:rPr lang="en-GB" dirty="0" err="1" smtClean="0"/>
              <a:t>phản</a:t>
            </a:r>
            <a:r>
              <a:rPr lang="en-GB" dirty="0" smtClean="0"/>
              <a:t> </a:t>
            </a:r>
            <a:r>
              <a:rPr lang="en-GB" dirty="0" err="1" smtClean="0"/>
              <a:t>hồi</a:t>
            </a:r>
            <a:r>
              <a:rPr lang="en-GB" dirty="0" smtClean="0"/>
              <a:t>....</a:t>
            </a:r>
          </a:p>
        </p:txBody>
      </p:sp>
      <p:pic>
        <p:nvPicPr>
          <p:cNvPr id="54276" name="Picture 3" descr="images.jpg"/>
          <p:cNvPicPr>
            <a:picLocks noChangeAspect="1"/>
          </p:cNvPicPr>
          <p:nvPr/>
        </p:nvPicPr>
        <p:blipFill>
          <a:blip r:embed="rId2"/>
          <a:srcRect/>
          <a:stretch>
            <a:fillRect/>
          </a:stretch>
        </p:blipFill>
        <p:spPr bwMode="auto">
          <a:xfrm>
            <a:off x="5105400" y="218661"/>
            <a:ext cx="4038600"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p:cNvSpPr>
            <a:spLocks noGrp="1"/>
          </p:cNvSpPr>
          <p:nvPr>
            <p:ph type="title"/>
          </p:nvPr>
        </p:nvSpPr>
        <p:spPr>
          <a:xfrm>
            <a:off x="814274" y="523433"/>
            <a:ext cx="6566037" cy="1021600"/>
          </a:xfrm>
        </p:spPr>
        <p:txBody>
          <a:bodyPr>
            <a:normAutofit/>
          </a:bodyPr>
          <a:lstStyle/>
          <a:p>
            <a:pPr algn="ctr"/>
            <a:r>
              <a:rPr lang="en-GB" sz="2800" dirty="0" err="1" smtClean="0">
                <a:solidFill>
                  <a:schemeClr val="tx1"/>
                </a:solidFill>
              </a:rPr>
              <a:t>Dấu</a:t>
            </a:r>
            <a:r>
              <a:rPr lang="en-GB" sz="2800" dirty="0" smtClean="0">
                <a:solidFill>
                  <a:schemeClr val="tx1"/>
                </a:solidFill>
              </a:rPr>
              <a:t> </a:t>
            </a:r>
            <a:r>
              <a:rPr lang="en-GB" sz="2800" dirty="0" err="1" smtClean="0">
                <a:solidFill>
                  <a:schemeClr val="tx1"/>
                </a:solidFill>
              </a:rPr>
              <a:t>hiệu</a:t>
            </a:r>
            <a:r>
              <a:rPr lang="en-GB" sz="2800" dirty="0" smtClean="0">
                <a:solidFill>
                  <a:schemeClr val="tx1"/>
                </a:solidFill>
              </a:rPr>
              <a:t> </a:t>
            </a:r>
            <a:r>
              <a:rPr lang="en-GB" sz="2800" dirty="0" err="1" smtClean="0">
                <a:solidFill>
                  <a:schemeClr val="tx1"/>
                </a:solidFill>
              </a:rPr>
              <a:t>của</a:t>
            </a:r>
            <a:r>
              <a:rPr lang="en-GB" sz="2800" dirty="0" smtClean="0">
                <a:solidFill>
                  <a:schemeClr val="tx1"/>
                </a:solidFill>
              </a:rPr>
              <a:t> </a:t>
            </a:r>
            <a:r>
              <a:rPr lang="en-GB" sz="2800" dirty="0" err="1" smtClean="0">
                <a:solidFill>
                  <a:schemeClr val="tx1"/>
                </a:solidFill>
              </a:rPr>
              <a:t>sự</a:t>
            </a:r>
            <a:r>
              <a:rPr lang="en-GB" sz="2800" dirty="0" smtClean="0">
                <a:solidFill>
                  <a:schemeClr val="tx1"/>
                </a:solidFill>
              </a:rPr>
              <a:t> </a:t>
            </a:r>
            <a:r>
              <a:rPr lang="en-GB" sz="2800" dirty="0" err="1" smtClean="0">
                <a:solidFill>
                  <a:schemeClr val="tx1"/>
                </a:solidFill>
              </a:rPr>
              <a:t>thấu</a:t>
            </a:r>
            <a:r>
              <a:rPr lang="en-GB" sz="2800" dirty="0" smtClean="0">
                <a:solidFill>
                  <a:schemeClr val="tx1"/>
                </a:solidFill>
              </a:rPr>
              <a:t> </a:t>
            </a:r>
            <a:r>
              <a:rPr lang="en-GB" sz="2800" dirty="0" err="1" smtClean="0">
                <a:solidFill>
                  <a:schemeClr val="tx1"/>
                </a:solidFill>
              </a:rPr>
              <a:t>cảm</a:t>
            </a:r>
            <a:endParaRPr lang="en-GB" sz="2800" dirty="0" smtClean="0">
              <a:solidFill>
                <a:schemeClr val="tx1"/>
              </a:solidFill>
            </a:endParaRPr>
          </a:p>
        </p:txBody>
      </p:sp>
      <p:sp>
        <p:nvSpPr>
          <p:cNvPr id="55299" name="Content Placeholder 2"/>
          <p:cNvSpPr>
            <a:spLocks noGrp="1"/>
          </p:cNvSpPr>
          <p:nvPr>
            <p:ph type="body" idx="1"/>
          </p:nvPr>
        </p:nvSpPr>
        <p:spPr>
          <a:xfrm>
            <a:off x="251520" y="1034233"/>
            <a:ext cx="8488632" cy="4798772"/>
          </a:xfrm>
        </p:spPr>
        <p:txBody>
          <a:bodyPr/>
          <a:lstStyle/>
          <a:p>
            <a:pPr>
              <a:buFontTx/>
              <a:buChar char="-"/>
            </a:pPr>
            <a:endParaRPr lang="en-GB" sz="2000" dirty="0" smtClean="0"/>
          </a:p>
          <a:p>
            <a:pPr>
              <a:buFontTx/>
              <a:buChar char="-"/>
            </a:pPr>
            <a:endParaRPr lang="en-GB" sz="2000" dirty="0" smtClean="0"/>
          </a:p>
          <a:p>
            <a:pPr algn="just">
              <a:buFontTx/>
              <a:buChar char="-"/>
            </a:pPr>
            <a:r>
              <a:rPr lang="en-GB" sz="2400" dirty="0" err="1" smtClean="0"/>
              <a:t>Có</a:t>
            </a:r>
            <a:r>
              <a:rPr lang="en-GB" sz="2400" dirty="0" smtClean="0"/>
              <a:t> </a:t>
            </a:r>
            <a:r>
              <a:rPr lang="en-GB" sz="2400" dirty="0" err="1" smtClean="0"/>
              <a:t>khả</a:t>
            </a:r>
            <a:r>
              <a:rPr lang="en-GB" sz="2400" dirty="0" smtClean="0"/>
              <a:t> </a:t>
            </a:r>
            <a:r>
              <a:rPr lang="en-GB" sz="2400" dirty="0" err="1" smtClean="0"/>
              <a:t>năng</a:t>
            </a:r>
            <a:r>
              <a:rPr lang="en-GB" sz="2400" dirty="0" smtClean="0"/>
              <a:t> </a:t>
            </a:r>
            <a:r>
              <a:rPr lang="en-GB" sz="2400" dirty="0" err="1" smtClean="0"/>
              <a:t>đặt</a:t>
            </a:r>
            <a:r>
              <a:rPr lang="en-GB" sz="2400" dirty="0" smtClean="0"/>
              <a:t> </a:t>
            </a:r>
            <a:r>
              <a:rPr lang="en-GB" sz="2400" dirty="0" err="1" smtClean="0"/>
              <a:t>mình</a:t>
            </a:r>
            <a:r>
              <a:rPr lang="en-GB" sz="2400" dirty="0" smtClean="0"/>
              <a:t> </a:t>
            </a:r>
            <a:r>
              <a:rPr lang="en-GB" sz="2400" dirty="0" err="1" smtClean="0"/>
              <a:t>vào</a:t>
            </a:r>
            <a:r>
              <a:rPr lang="en-GB" sz="2400" dirty="0" smtClean="0"/>
              <a:t> </a:t>
            </a:r>
            <a:r>
              <a:rPr lang="en-GB" sz="2400" dirty="0" err="1" smtClean="0"/>
              <a:t>hoàn</a:t>
            </a:r>
            <a:r>
              <a:rPr lang="en-GB" sz="2400" dirty="0" smtClean="0"/>
              <a:t> </a:t>
            </a:r>
            <a:r>
              <a:rPr lang="en-GB" sz="2400" dirty="0" err="1" smtClean="0"/>
              <a:t>cảnh</a:t>
            </a:r>
            <a:r>
              <a:rPr lang="en-GB" sz="2400" dirty="0" smtClean="0"/>
              <a:t> </a:t>
            </a:r>
            <a:r>
              <a:rPr lang="en-GB" sz="2400" dirty="0" err="1" smtClean="0"/>
              <a:t>của</a:t>
            </a:r>
            <a:r>
              <a:rPr lang="en-GB" sz="2400" dirty="0" smtClean="0"/>
              <a:t> </a:t>
            </a:r>
            <a:r>
              <a:rPr lang="en-GB" sz="2400" dirty="0" err="1" smtClean="0"/>
              <a:t>thân</a:t>
            </a:r>
            <a:r>
              <a:rPr lang="en-GB" sz="2400" dirty="0" smtClean="0"/>
              <a:t> </a:t>
            </a:r>
            <a:r>
              <a:rPr lang="en-GB" sz="2400" dirty="0" err="1" smtClean="0"/>
              <a:t>chủ</a:t>
            </a:r>
            <a:r>
              <a:rPr lang="en-GB" sz="2400" dirty="0" smtClean="0"/>
              <a:t> </a:t>
            </a:r>
            <a:r>
              <a:rPr lang="en-GB" sz="2400" dirty="0" err="1" smtClean="0"/>
              <a:t>và</a:t>
            </a:r>
            <a:r>
              <a:rPr lang="en-GB" sz="2400" dirty="0" smtClean="0"/>
              <a:t> </a:t>
            </a:r>
            <a:r>
              <a:rPr lang="en-GB" sz="2400" dirty="0" err="1" smtClean="0"/>
              <a:t>hiểu</a:t>
            </a:r>
            <a:r>
              <a:rPr lang="en-GB" sz="2400" dirty="0" smtClean="0"/>
              <a:t> </a:t>
            </a:r>
            <a:r>
              <a:rPr lang="en-GB" sz="2400" dirty="0" err="1" smtClean="0"/>
              <a:t>đúng</a:t>
            </a:r>
            <a:r>
              <a:rPr lang="en-GB" sz="2400" dirty="0" smtClean="0"/>
              <a:t> </a:t>
            </a:r>
            <a:r>
              <a:rPr lang="en-GB" sz="2400" dirty="0" err="1" smtClean="0"/>
              <a:t>vấn</a:t>
            </a:r>
            <a:r>
              <a:rPr lang="en-GB" sz="2400" dirty="0" smtClean="0"/>
              <a:t> </a:t>
            </a:r>
            <a:r>
              <a:rPr lang="en-GB" sz="2400" dirty="0" err="1" smtClean="0"/>
              <a:t>đề</a:t>
            </a:r>
            <a:r>
              <a:rPr lang="en-GB" sz="2400" dirty="0" smtClean="0"/>
              <a:t> </a:t>
            </a:r>
            <a:r>
              <a:rPr lang="en-GB" sz="2400" dirty="0" err="1" smtClean="0"/>
              <a:t>của</a:t>
            </a:r>
            <a:r>
              <a:rPr lang="en-GB" sz="2400" dirty="0" smtClean="0"/>
              <a:t> </a:t>
            </a:r>
            <a:r>
              <a:rPr lang="en-GB" sz="2400" dirty="0" err="1" smtClean="0"/>
              <a:t>thân</a:t>
            </a:r>
            <a:r>
              <a:rPr lang="en-GB" sz="2400" dirty="0" smtClean="0"/>
              <a:t> </a:t>
            </a:r>
            <a:r>
              <a:rPr lang="en-GB" sz="2400" dirty="0" err="1" smtClean="0"/>
              <a:t>chủ</a:t>
            </a:r>
            <a:endParaRPr lang="en-GB" sz="2400" dirty="0" smtClean="0"/>
          </a:p>
          <a:p>
            <a:pPr algn="just">
              <a:buFontTx/>
              <a:buChar char="-"/>
            </a:pPr>
            <a:r>
              <a:rPr lang="en-GB" sz="2400" dirty="0" err="1" smtClean="0"/>
              <a:t>Lắng</a:t>
            </a:r>
            <a:r>
              <a:rPr lang="en-GB" sz="2400" dirty="0" smtClean="0"/>
              <a:t> </a:t>
            </a:r>
            <a:r>
              <a:rPr lang="en-GB" sz="2400" dirty="0" err="1" smtClean="0"/>
              <a:t>nghe</a:t>
            </a:r>
            <a:r>
              <a:rPr lang="en-GB" sz="2400" dirty="0" smtClean="0"/>
              <a:t> </a:t>
            </a:r>
            <a:r>
              <a:rPr lang="en-GB" sz="2400" dirty="0" err="1" smtClean="0"/>
              <a:t>tốt</a:t>
            </a:r>
            <a:r>
              <a:rPr lang="en-GB" sz="2400" dirty="0" smtClean="0"/>
              <a:t>, </a:t>
            </a:r>
            <a:r>
              <a:rPr lang="en-GB" sz="2400" dirty="0" err="1" smtClean="0"/>
              <a:t>hiểu</a:t>
            </a:r>
            <a:r>
              <a:rPr lang="en-GB" sz="2400" dirty="0" smtClean="0"/>
              <a:t> </a:t>
            </a:r>
            <a:r>
              <a:rPr lang="en-GB" sz="2400" dirty="0" err="1" smtClean="0"/>
              <a:t>được</a:t>
            </a:r>
            <a:r>
              <a:rPr lang="en-GB" sz="2400" dirty="0" smtClean="0"/>
              <a:t> </a:t>
            </a:r>
            <a:r>
              <a:rPr lang="en-GB" sz="2400" dirty="0" err="1" smtClean="0"/>
              <a:t>ẩn</a:t>
            </a:r>
            <a:r>
              <a:rPr lang="en-GB" sz="2400" dirty="0" smtClean="0"/>
              <a:t> ý </a:t>
            </a:r>
            <a:r>
              <a:rPr lang="en-GB" sz="2400" dirty="0" err="1" smtClean="0"/>
              <a:t>sau</a:t>
            </a:r>
            <a:r>
              <a:rPr lang="en-GB" sz="2400" dirty="0" smtClean="0"/>
              <a:t> </a:t>
            </a:r>
            <a:r>
              <a:rPr lang="en-GB" sz="2400" dirty="0" err="1" smtClean="0"/>
              <a:t>câu</a:t>
            </a:r>
            <a:r>
              <a:rPr lang="en-GB" sz="2400" dirty="0" smtClean="0"/>
              <a:t> </a:t>
            </a:r>
            <a:r>
              <a:rPr lang="en-GB" sz="2400" dirty="0" err="1" smtClean="0"/>
              <a:t>nói</a:t>
            </a:r>
            <a:r>
              <a:rPr lang="en-GB" sz="2400" dirty="0" smtClean="0"/>
              <a:t>, </a:t>
            </a:r>
            <a:r>
              <a:rPr lang="en-GB" sz="2400" dirty="0" err="1" smtClean="0"/>
              <a:t>cử</a:t>
            </a:r>
            <a:r>
              <a:rPr lang="en-GB" sz="2400" dirty="0" smtClean="0"/>
              <a:t> </a:t>
            </a:r>
            <a:r>
              <a:rPr lang="en-GB" sz="2400" dirty="0" err="1" smtClean="0"/>
              <a:t>chỉ</a:t>
            </a:r>
            <a:endParaRPr lang="en-GB" sz="2400" dirty="0" smtClean="0"/>
          </a:p>
          <a:p>
            <a:pPr algn="just">
              <a:buFontTx/>
              <a:buChar char="-"/>
            </a:pPr>
            <a:r>
              <a:rPr lang="en-GB" sz="2400" dirty="0" err="1" smtClean="0"/>
              <a:t>Cảm</a:t>
            </a:r>
            <a:r>
              <a:rPr lang="en-GB" sz="2400" dirty="0" smtClean="0"/>
              <a:t> </a:t>
            </a:r>
            <a:r>
              <a:rPr lang="en-GB" sz="2400" dirty="0" err="1" smtClean="0"/>
              <a:t>nhận</a:t>
            </a:r>
            <a:r>
              <a:rPr lang="en-GB" sz="2400" dirty="0" smtClean="0"/>
              <a:t> </a:t>
            </a:r>
            <a:r>
              <a:rPr lang="en-GB" sz="2400" dirty="0" err="1" smtClean="0"/>
              <a:t>và</a:t>
            </a:r>
            <a:r>
              <a:rPr lang="en-GB" sz="2400" dirty="0" smtClean="0"/>
              <a:t> </a:t>
            </a:r>
            <a:r>
              <a:rPr lang="en-GB" sz="2400" dirty="0" err="1" smtClean="0"/>
              <a:t>hiểu</a:t>
            </a:r>
            <a:r>
              <a:rPr lang="en-GB" sz="2400" dirty="0" smtClean="0"/>
              <a:t> </a:t>
            </a:r>
            <a:r>
              <a:rPr lang="en-GB" sz="2400" dirty="0" err="1" smtClean="0"/>
              <a:t>những</a:t>
            </a:r>
            <a:r>
              <a:rPr lang="en-GB" sz="2400" dirty="0" smtClean="0"/>
              <a:t> </a:t>
            </a:r>
            <a:r>
              <a:rPr lang="en-GB" sz="2400" dirty="0" err="1" smtClean="0"/>
              <a:t>cảm</a:t>
            </a:r>
            <a:r>
              <a:rPr lang="en-GB" sz="2400" dirty="0" smtClean="0"/>
              <a:t> </a:t>
            </a:r>
            <a:r>
              <a:rPr lang="en-GB" sz="2400" dirty="0" err="1" smtClean="0"/>
              <a:t>xúc</a:t>
            </a:r>
            <a:r>
              <a:rPr lang="en-GB" sz="2400" dirty="0" smtClean="0"/>
              <a:t> </a:t>
            </a:r>
            <a:r>
              <a:rPr lang="en-GB" sz="2400" dirty="0" err="1" smtClean="0"/>
              <a:t>mà</a:t>
            </a:r>
            <a:r>
              <a:rPr lang="en-GB" sz="2400" dirty="0" smtClean="0"/>
              <a:t> </a:t>
            </a:r>
            <a:r>
              <a:rPr lang="en-GB" sz="2400" dirty="0" err="1" smtClean="0"/>
              <a:t>thân</a:t>
            </a:r>
            <a:r>
              <a:rPr lang="en-GB" sz="2400" dirty="0" smtClean="0"/>
              <a:t> </a:t>
            </a:r>
            <a:r>
              <a:rPr lang="en-GB" sz="2400" dirty="0" err="1" smtClean="0"/>
              <a:t>chủ</a:t>
            </a:r>
            <a:r>
              <a:rPr lang="en-GB" sz="2400" dirty="0" smtClean="0"/>
              <a:t> </a:t>
            </a:r>
            <a:r>
              <a:rPr lang="en-GB" sz="2400" dirty="0" err="1" smtClean="0"/>
              <a:t>đang</a:t>
            </a:r>
            <a:r>
              <a:rPr lang="en-GB" sz="2400" dirty="0" smtClean="0"/>
              <a:t> </a:t>
            </a:r>
            <a:r>
              <a:rPr lang="en-GB" sz="2400" dirty="0" err="1" smtClean="0"/>
              <a:t>trải</a:t>
            </a:r>
            <a:r>
              <a:rPr lang="en-GB" sz="2400" dirty="0" smtClean="0"/>
              <a:t> </a:t>
            </a:r>
            <a:r>
              <a:rPr lang="en-GB" sz="2400" dirty="0" err="1" smtClean="0"/>
              <a:t>nghiệm</a:t>
            </a:r>
            <a:endParaRPr lang="en-GB" sz="2400" dirty="0" smtClean="0"/>
          </a:p>
          <a:p>
            <a:pPr algn="just">
              <a:buFontTx/>
              <a:buChar char="-"/>
            </a:pPr>
            <a:r>
              <a:rPr lang="en-GB" sz="2400" dirty="0" err="1" smtClean="0"/>
              <a:t>Quan</a:t>
            </a:r>
            <a:r>
              <a:rPr lang="en-GB" sz="2400" dirty="0" smtClean="0"/>
              <a:t> </a:t>
            </a:r>
            <a:r>
              <a:rPr lang="en-GB" sz="2400" dirty="0" err="1" smtClean="0"/>
              <a:t>tâm</a:t>
            </a:r>
            <a:r>
              <a:rPr lang="en-GB" sz="2400" dirty="0" smtClean="0"/>
              <a:t> </a:t>
            </a:r>
            <a:r>
              <a:rPr lang="en-GB" sz="2400" dirty="0" err="1" smtClean="0"/>
              <a:t>đầu</a:t>
            </a:r>
            <a:r>
              <a:rPr lang="en-GB" sz="2400" dirty="0" smtClean="0"/>
              <a:t> </a:t>
            </a:r>
            <a:r>
              <a:rPr lang="en-GB" sz="2400" dirty="0" err="1" smtClean="0"/>
              <a:t>tiên</a:t>
            </a:r>
            <a:r>
              <a:rPr lang="en-GB" sz="2400" dirty="0" smtClean="0"/>
              <a:t> </a:t>
            </a:r>
            <a:r>
              <a:rPr lang="en-GB" sz="2400" dirty="0" err="1" smtClean="0"/>
              <a:t>đến</a:t>
            </a:r>
            <a:r>
              <a:rPr lang="en-GB" sz="2400" dirty="0" smtClean="0"/>
              <a:t> </a:t>
            </a:r>
            <a:r>
              <a:rPr lang="en-GB" sz="2400" dirty="0" err="1" smtClean="0"/>
              <a:t>nhu</a:t>
            </a:r>
            <a:r>
              <a:rPr lang="en-GB" sz="2400" dirty="0" smtClean="0"/>
              <a:t> </a:t>
            </a:r>
            <a:r>
              <a:rPr lang="en-GB" sz="2400" dirty="0" err="1" smtClean="0"/>
              <a:t>cầu</a:t>
            </a:r>
            <a:r>
              <a:rPr lang="en-GB" sz="2400" dirty="0" smtClean="0"/>
              <a:t> </a:t>
            </a:r>
            <a:r>
              <a:rPr lang="en-GB" sz="2400" dirty="0" err="1" smtClean="0"/>
              <a:t>của</a:t>
            </a:r>
            <a:r>
              <a:rPr lang="en-GB" sz="2400" dirty="0" smtClean="0"/>
              <a:t> TC</a:t>
            </a:r>
          </a:p>
          <a:p>
            <a:pPr algn="just">
              <a:buFontTx/>
              <a:buChar char="-"/>
            </a:pPr>
            <a:r>
              <a:rPr lang="en-GB" sz="2400" dirty="0" err="1" smtClean="0"/>
              <a:t>Nhạy</a:t>
            </a:r>
            <a:r>
              <a:rPr lang="en-GB" sz="2400" dirty="0" smtClean="0"/>
              <a:t> </a:t>
            </a:r>
            <a:r>
              <a:rPr lang="en-GB" sz="2400" dirty="0" err="1" smtClean="0"/>
              <a:t>cảm</a:t>
            </a:r>
            <a:r>
              <a:rPr lang="en-GB" sz="2400" dirty="0" smtClean="0"/>
              <a:t> </a:t>
            </a:r>
            <a:r>
              <a:rPr lang="en-GB" sz="2400" dirty="0" err="1" smtClean="0"/>
              <a:t>và</a:t>
            </a:r>
            <a:r>
              <a:rPr lang="en-GB" sz="2400" dirty="0" smtClean="0"/>
              <a:t> </a:t>
            </a:r>
            <a:r>
              <a:rPr lang="en-GB" sz="2400" dirty="0" err="1" smtClean="0"/>
              <a:t>tôn</a:t>
            </a:r>
            <a:r>
              <a:rPr lang="en-GB" sz="2400" dirty="0" smtClean="0"/>
              <a:t> </a:t>
            </a:r>
            <a:r>
              <a:rPr lang="en-GB" sz="2400" dirty="0" err="1" smtClean="0"/>
              <a:t>trọng</a:t>
            </a:r>
            <a:r>
              <a:rPr lang="en-GB" sz="2400" dirty="0" smtClean="0"/>
              <a:t> </a:t>
            </a:r>
            <a:r>
              <a:rPr lang="en-GB" sz="2400" dirty="0" err="1" smtClean="0"/>
              <a:t>những</a:t>
            </a:r>
            <a:r>
              <a:rPr lang="en-GB" sz="2400" dirty="0" smtClean="0"/>
              <a:t> </a:t>
            </a:r>
            <a:r>
              <a:rPr lang="en-GB" sz="2400" dirty="0" err="1" smtClean="0"/>
              <a:t>giá</a:t>
            </a:r>
            <a:r>
              <a:rPr lang="en-GB" sz="2400" dirty="0" smtClean="0"/>
              <a:t> </a:t>
            </a:r>
            <a:r>
              <a:rPr lang="en-GB" sz="2400" dirty="0" err="1" smtClean="0"/>
              <a:t>trị</a:t>
            </a:r>
            <a:r>
              <a:rPr lang="en-GB" sz="2400" dirty="0" smtClean="0"/>
              <a:t>, </a:t>
            </a:r>
            <a:r>
              <a:rPr lang="en-GB" sz="2400" dirty="0" err="1" smtClean="0"/>
              <a:t>quan</a:t>
            </a:r>
            <a:r>
              <a:rPr lang="en-GB" sz="2400" dirty="0" smtClean="0"/>
              <a:t> </a:t>
            </a:r>
            <a:r>
              <a:rPr lang="en-GB" sz="2400" dirty="0" err="1" smtClean="0"/>
              <a:t>điểm</a:t>
            </a:r>
            <a:r>
              <a:rPr lang="en-GB" sz="2400" dirty="0" smtClean="0"/>
              <a:t>, </a:t>
            </a:r>
            <a:r>
              <a:rPr lang="en-GB" sz="2400" dirty="0" err="1" smtClean="0"/>
              <a:t>trải</a:t>
            </a:r>
            <a:r>
              <a:rPr lang="en-GB" sz="2400" dirty="0" smtClean="0"/>
              <a:t> </a:t>
            </a:r>
            <a:r>
              <a:rPr lang="en-GB" sz="2400" dirty="0" err="1" smtClean="0"/>
              <a:t>nghiệm</a:t>
            </a:r>
            <a:r>
              <a:rPr lang="en-GB" sz="2400" dirty="0" smtClean="0"/>
              <a:t> </a:t>
            </a:r>
            <a:r>
              <a:rPr lang="en-GB" sz="2400" dirty="0" err="1" smtClean="0"/>
              <a:t>của</a:t>
            </a:r>
            <a:r>
              <a:rPr lang="en-GB" sz="2400" dirty="0" smtClean="0"/>
              <a:t> TC </a:t>
            </a:r>
            <a:r>
              <a:rPr lang="en-GB" sz="2400" dirty="0" err="1" smtClean="0"/>
              <a:t>vô</a:t>
            </a:r>
            <a:r>
              <a:rPr lang="en-GB" sz="2400" dirty="0" smtClean="0"/>
              <a:t> </a:t>
            </a:r>
            <a:r>
              <a:rPr lang="en-GB" sz="2400" dirty="0" err="1" smtClean="0"/>
              <a:t>điều</a:t>
            </a:r>
            <a:r>
              <a:rPr lang="en-GB" sz="2400" dirty="0" smtClean="0"/>
              <a:t> </a:t>
            </a:r>
            <a:r>
              <a:rPr lang="en-GB" sz="2400" dirty="0" err="1" smtClean="0"/>
              <a:t>kiện</a:t>
            </a:r>
            <a:endParaRPr lang="en-GB" sz="2400" dirty="0" smtClean="0"/>
          </a:p>
          <a:p>
            <a:pPr>
              <a:buNone/>
            </a:pPr>
            <a:endParaRPr lang="en-GB" sz="1800" dirty="0" smtClean="0"/>
          </a:p>
          <a:p>
            <a:pPr>
              <a:buFontTx/>
              <a:buChar char="-"/>
            </a:pPr>
            <a:endParaRPr lang="en-GB" sz="1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Effect transition="in" filter="fade">
                                      <p:cBhvr>
                                        <p:cTn id="7" dur="2000"/>
                                        <p:tgtEl>
                                          <p:spTgt spid="552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9">
                                            <p:txEl>
                                              <p:pRg st="3" end="3"/>
                                            </p:txEl>
                                          </p:spTgt>
                                        </p:tgtEl>
                                        <p:attrNameLst>
                                          <p:attrName>style.visibility</p:attrName>
                                        </p:attrNameLst>
                                      </p:cBhvr>
                                      <p:to>
                                        <p:strVal val="visible"/>
                                      </p:to>
                                    </p:set>
                                    <p:animEffect transition="in" filter="fade">
                                      <p:cBhvr>
                                        <p:cTn id="12" dur="2000"/>
                                        <p:tgtEl>
                                          <p:spTgt spid="5529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299">
                                            <p:txEl>
                                              <p:pRg st="4" end="4"/>
                                            </p:txEl>
                                          </p:spTgt>
                                        </p:tgtEl>
                                        <p:attrNameLst>
                                          <p:attrName>style.visibility</p:attrName>
                                        </p:attrNameLst>
                                      </p:cBhvr>
                                      <p:to>
                                        <p:strVal val="visible"/>
                                      </p:to>
                                    </p:set>
                                    <p:animEffect transition="in" filter="fade">
                                      <p:cBhvr>
                                        <p:cTn id="17" dur="2000"/>
                                        <p:tgtEl>
                                          <p:spTgt spid="552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299">
                                            <p:txEl>
                                              <p:pRg st="5" end="5"/>
                                            </p:txEl>
                                          </p:spTgt>
                                        </p:tgtEl>
                                        <p:attrNameLst>
                                          <p:attrName>style.visibility</p:attrName>
                                        </p:attrNameLst>
                                      </p:cBhvr>
                                      <p:to>
                                        <p:strVal val="visible"/>
                                      </p:to>
                                    </p:set>
                                    <p:animEffect transition="in" filter="fade">
                                      <p:cBhvr>
                                        <p:cTn id="22" dur="2000"/>
                                        <p:tgtEl>
                                          <p:spTgt spid="5529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5299">
                                            <p:txEl>
                                              <p:pRg st="6" end="6"/>
                                            </p:txEl>
                                          </p:spTgt>
                                        </p:tgtEl>
                                        <p:attrNameLst>
                                          <p:attrName>style.visibility</p:attrName>
                                        </p:attrNameLst>
                                      </p:cBhvr>
                                      <p:to>
                                        <p:strVal val="visible"/>
                                      </p:to>
                                    </p:set>
                                    <p:animEffect transition="in" filter="fade">
                                      <p:cBhvr>
                                        <p:cTn id="27" dur="2000"/>
                                        <p:tgtEl>
                                          <p:spTgt spid="55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p:cNvSpPr>
            <a:spLocks noGrp="1"/>
          </p:cNvSpPr>
          <p:nvPr>
            <p:ph type="title"/>
          </p:nvPr>
        </p:nvSpPr>
        <p:spPr>
          <a:xfrm>
            <a:off x="1857356" y="500042"/>
            <a:ext cx="5492400" cy="1021600"/>
          </a:xfrm>
        </p:spPr>
        <p:txBody>
          <a:bodyPr>
            <a:normAutofit/>
          </a:bodyPr>
          <a:lstStyle/>
          <a:p>
            <a:pPr algn="ctr"/>
            <a:r>
              <a:rPr lang="en-GB" sz="2800" dirty="0" err="1" smtClean="0">
                <a:solidFill>
                  <a:schemeClr val="tx1"/>
                </a:solidFill>
              </a:rPr>
              <a:t>Các</a:t>
            </a:r>
            <a:r>
              <a:rPr lang="en-GB" sz="2800" dirty="0" smtClean="0">
                <a:solidFill>
                  <a:schemeClr val="tx1"/>
                </a:solidFill>
              </a:rPr>
              <a:t> </a:t>
            </a:r>
            <a:r>
              <a:rPr lang="en-GB" sz="2800" dirty="0" err="1" smtClean="0">
                <a:solidFill>
                  <a:schemeClr val="tx1"/>
                </a:solidFill>
              </a:rPr>
              <a:t>mức</a:t>
            </a:r>
            <a:r>
              <a:rPr lang="en-GB" sz="2800" dirty="0" smtClean="0">
                <a:solidFill>
                  <a:schemeClr val="tx1"/>
                </a:solidFill>
              </a:rPr>
              <a:t> </a:t>
            </a:r>
            <a:r>
              <a:rPr lang="en-GB" sz="2800" dirty="0" err="1" smtClean="0">
                <a:solidFill>
                  <a:schemeClr val="tx1"/>
                </a:solidFill>
              </a:rPr>
              <a:t>độ</a:t>
            </a:r>
            <a:r>
              <a:rPr lang="en-GB" sz="2800" dirty="0" smtClean="0">
                <a:solidFill>
                  <a:schemeClr val="tx1"/>
                </a:solidFill>
              </a:rPr>
              <a:t> </a:t>
            </a:r>
            <a:r>
              <a:rPr lang="en-GB" sz="2800" dirty="0" err="1" smtClean="0">
                <a:solidFill>
                  <a:schemeClr val="tx1"/>
                </a:solidFill>
              </a:rPr>
              <a:t>của</a:t>
            </a:r>
            <a:r>
              <a:rPr lang="en-GB" sz="2800" dirty="0" smtClean="0">
                <a:solidFill>
                  <a:schemeClr val="tx1"/>
                </a:solidFill>
              </a:rPr>
              <a:t> </a:t>
            </a:r>
            <a:r>
              <a:rPr lang="en-GB" sz="2800" dirty="0" err="1" smtClean="0">
                <a:solidFill>
                  <a:schemeClr val="tx1"/>
                </a:solidFill>
              </a:rPr>
              <a:t>thấu</a:t>
            </a:r>
            <a:r>
              <a:rPr lang="en-GB" sz="2800" dirty="0" smtClean="0">
                <a:solidFill>
                  <a:schemeClr val="tx1"/>
                </a:solidFill>
              </a:rPr>
              <a:t> </a:t>
            </a:r>
            <a:r>
              <a:rPr lang="en-GB" sz="2800" dirty="0" err="1" smtClean="0">
                <a:solidFill>
                  <a:schemeClr val="tx1"/>
                </a:solidFill>
              </a:rPr>
              <a:t>cảm</a:t>
            </a:r>
            <a:endParaRPr lang="en-GB" sz="2800" dirty="0" smtClean="0">
              <a:solidFill>
                <a:schemeClr val="tx1"/>
              </a:solidFill>
            </a:endParaRPr>
          </a:p>
        </p:txBody>
      </p:sp>
      <p:sp>
        <p:nvSpPr>
          <p:cNvPr id="57347" name="Content Placeholder 2"/>
          <p:cNvSpPr>
            <a:spLocks noGrp="1"/>
          </p:cNvSpPr>
          <p:nvPr>
            <p:ph type="body" idx="1"/>
          </p:nvPr>
        </p:nvSpPr>
        <p:spPr>
          <a:xfrm>
            <a:off x="1331640" y="1769799"/>
            <a:ext cx="7416824" cy="3603417"/>
          </a:xfrm>
        </p:spPr>
        <p:txBody>
          <a:bodyPr/>
          <a:lstStyle/>
          <a:p>
            <a:pPr>
              <a:buFontTx/>
              <a:buNone/>
            </a:pPr>
            <a:endParaRPr lang="en-GB" sz="2000" b="1" u="sng" dirty="0" smtClean="0"/>
          </a:p>
          <a:p>
            <a:pPr>
              <a:buFontTx/>
              <a:buNone/>
            </a:pPr>
            <a:endParaRPr lang="en-GB" sz="2000" b="1" u="sng" dirty="0" smtClean="0"/>
          </a:p>
          <a:p>
            <a:pPr>
              <a:buFontTx/>
              <a:buNone/>
            </a:pPr>
            <a:r>
              <a:rPr lang="en-GB" sz="2400" b="1" u="sng" dirty="0" err="1" smtClean="0"/>
              <a:t>Mức</a:t>
            </a:r>
            <a:r>
              <a:rPr lang="en-GB" sz="2400" b="1" u="sng" dirty="0" smtClean="0"/>
              <a:t> 1</a:t>
            </a:r>
            <a:r>
              <a:rPr lang="en-GB" sz="2400" u="sng" dirty="0" smtClean="0"/>
              <a:t>: </a:t>
            </a:r>
            <a:r>
              <a:rPr lang="en-GB" sz="2400" dirty="0" err="1" smtClean="0"/>
              <a:t>Nhà</a:t>
            </a:r>
            <a:r>
              <a:rPr lang="en-GB" sz="2400" dirty="0" smtClean="0"/>
              <a:t> TV </a:t>
            </a:r>
            <a:r>
              <a:rPr lang="en-GB" sz="2400" dirty="0" err="1" smtClean="0"/>
              <a:t>không</a:t>
            </a:r>
            <a:r>
              <a:rPr lang="en-GB" sz="2400" dirty="0" smtClean="0"/>
              <a:t> </a:t>
            </a:r>
            <a:r>
              <a:rPr lang="en-GB" sz="2400" dirty="0" err="1" smtClean="0"/>
              <a:t>thấu</a:t>
            </a:r>
            <a:r>
              <a:rPr lang="en-GB" sz="2400" dirty="0" smtClean="0"/>
              <a:t> </a:t>
            </a:r>
            <a:r>
              <a:rPr lang="en-GB" sz="2400" dirty="0" err="1" smtClean="0"/>
              <a:t>hiểu</a:t>
            </a:r>
            <a:r>
              <a:rPr lang="en-GB" sz="2400" dirty="0" smtClean="0"/>
              <a:t> </a:t>
            </a:r>
            <a:r>
              <a:rPr lang="en-GB" sz="2400" dirty="0" err="1" smtClean="0"/>
              <a:t>mà</a:t>
            </a:r>
            <a:r>
              <a:rPr lang="en-GB" sz="2400" dirty="0" smtClean="0"/>
              <a:t> </a:t>
            </a:r>
            <a:r>
              <a:rPr lang="en-GB" sz="2400" dirty="0" err="1" smtClean="0"/>
              <a:t>còn</a:t>
            </a:r>
            <a:r>
              <a:rPr lang="en-GB" sz="2400" dirty="0" smtClean="0"/>
              <a:t> </a:t>
            </a:r>
            <a:r>
              <a:rPr lang="en-GB" sz="2400" dirty="0" err="1" smtClean="0"/>
              <a:t>làm</a:t>
            </a:r>
            <a:r>
              <a:rPr lang="en-GB" sz="2400" dirty="0" smtClean="0"/>
              <a:t> </a:t>
            </a:r>
            <a:r>
              <a:rPr lang="en-GB" sz="2400" dirty="0" err="1" smtClean="0"/>
              <a:t>cho</a:t>
            </a:r>
            <a:r>
              <a:rPr lang="en-GB" sz="2400" dirty="0" smtClean="0"/>
              <a:t> TC </a:t>
            </a:r>
            <a:r>
              <a:rPr lang="en-GB" sz="2400" dirty="0" err="1" smtClean="0"/>
              <a:t>khó</a:t>
            </a:r>
            <a:r>
              <a:rPr lang="en-GB" sz="2400" dirty="0" smtClean="0"/>
              <a:t> </a:t>
            </a:r>
            <a:r>
              <a:rPr lang="en-GB" sz="2400" dirty="0" err="1" smtClean="0"/>
              <a:t>chịu</a:t>
            </a:r>
            <a:r>
              <a:rPr lang="en-GB" sz="2400" dirty="0" smtClean="0"/>
              <a:t>, </a:t>
            </a:r>
            <a:r>
              <a:rPr lang="en-GB" sz="2400" dirty="0" err="1" smtClean="0"/>
              <a:t>bất</a:t>
            </a:r>
            <a:r>
              <a:rPr lang="en-GB" sz="2400" dirty="0" smtClean="0"/>
              <a:t> </a:t>
            </a:r>
            <a:r>
              <a:rPr lang="en-GB" sz="2400" dirty="0" err="1" smtClean="0"/>
              <a:t>ổn</a:t>
            </a:r>
            <a:r>
              <a:rPr lang="en-GB" sz="2400" dirty="0" smtClean="0"/>
              <a:t>.</a:t>
            </a:r>
          </a:p>
          <a:p>
            <a:pPr>
              <a:buFontTx/>
              <a:buNone/>
            </a:pPr>
            <a:endParaRPr lang="en-GB" sz="2400" b="1" u="sng" dirty="0" smtClean="0"/>
          </a:p>
          <a:p>
            <a:pPr>
              <a:buFontTx/>
              <a:buNone/>
            </a:pPr>
            <a:r>
              <a:rPr lang="en-GB" sz="2400" b="1" u="sng" dirty="0" err="1" smtClean="0"/>
              <a:t>Mức</a:t>
            </a:r>
            <a:r>
              <a:rPr lang="en-GB" sz="2400" b="1" u="sng" dirty="0" smtClean="0"/>
              <a:t> 2</a:t>
            </a:r>
            <a:r>
              <a:rPr lang="en-GB" sz="2400" dirty="0" smtClean="0"/>
              <a:t>: </a:t>
            </a:r>
            <a:r>
              <a:rPr lang="en-GB" sz="2400" dirty="0" err="1" smtClean="0"/>
              <a:t>Nhà</a:t>
            </a:r>
            <a:r>
              <a:rPr lang="en-GB" sz="2400" dirty="0" smtClean="0"/>
              <a:t> </a:t>
            </a:r>
            <a:r>
              <a:rPr lang="en-GB" sz="2400" dirty="0" err="1" smtClean="0"/>
              <a:t>Tv</a:t>
            </a:r>
            <a:r>
              <a:rPr lang="en-GB" sz="2400" dirty="0" smtClean="0"/>
              <a:t> </a:t>
            </a:r>
            <a:r>
              <a:rPr lang="en-GB" sz="2400" dirty="0" err="1" smtClean="0"/>
              <a:t>đưa</a:t>
            </a:r>
            <a:r>
              <a:rPr lang="en-GB" sz="2400" dirty="0" smtClean="0"/>
              <a:t> </a:t>
            </a:r>
            <a:r>
              <a:rPr lang="en-GB" sz="2400" dirty="0" err="1" smtClean="0"/>
              <a:t>ra</a:t>
            </a:r>
            <a:r>
              <a:rPr lang="en-GB" sz="2400" dirty="0" smtClean="0"/>
              <a:t> </a:t>
            </a:r>
            <a:r>
              <a:rPr lang="en-GB" sz="2400" dirty="0" err="1" smtClean="0"/>
              <a:t>lời</a:t>
            </a:r>
            <a:r>
              <a:rPr lang="en-GB" sz="2400" dirty="0" smtClean="0"/>
              <a:t> </a:t>
            </a:r>
            <a:r>
              <a:rPr lang="en-GB" sz="2400" dirty="0" err="1" smtClean="0"/>
              <a:t>khuyên</a:t>
            </a:r>
            <a:r>
              <a:rPr lang="en-GB" sz="2400" dirty="0" smtClean="0"/>
              <a:t>, </a:t>
            </a:r>
            <a:r>
              <a:rPr lang="en-GB" sz="2400" dirty="0" err="1" smtClean="0"/>
              <a:t>bày</a:t>
            </a:r>
            <a:r>
              <a:rPr lang="en-GB" sz="2400" dirty="0" smtClean="0"/>
              <a:t> </a:t>
            </a:r>
            <a:r>
              <a:rPr lang="en-GB" sz="2400" dirty="0" err="1" smtClean="0"/>
              <a:t>tỏ</a:t>
            </a:r>
            <a:r>
              <a:rPr lang="en-GB" sz="2400" dirty="0" smtClean="0"/>
              <a:t> </a:t>
            </a:r>
            <a:r>
              <a:rPr lang="en-GB" sz="2400" dirty="0" err="1" smtClean="0"/>
              <a:t>quan</a:t>
            </a:r>
            <a:r>
              <a:rPr lang="en-GB" sz="2400" dirty="0" smtClean="0"/>
              <a:t> </a:t>
            </a:r>
            <a:r>
              <a:rPr lang="en-GB" sz="2400" dirty="0" err="1" smtClean="0"/>
              <a:t>điểm</a:t>
            </a:r>
            <a:r>
              <a:rPr lang="en-GB" sz="2400" dirty="0" smtClean="0"/>
              <a:t> </a:t>
            </a:r>
            <a:r>
              <a:rPr lang="en-GB" sz="2400" dirty="0" err="1" smtClean="0"/>
              <a:t>của</a:t>
            </a:r>
            <a:r>
              <a:rPr lang="en-GB" sz="2400" dirty="0" smtClean="0"/>
              <a:t> </a:t>
            </a:r>
            <a:r>
              <a:rPr lang="en-GB" sz="2400" dirty="0" err="1" smtClean="0"/>
              <a:t>mình</a:t>
            </a:r>
            <a:r>
              <a:rPr lang="en-GB" sz="2400" dirty="0" smtClean="0"/>
              <a:t> </a:t>
            </a:r>
            <a:r>
              <a:rPr lang="en-GB" sz="2400" dirty="0" err="1" smtClean="0"/>
              <a:t>mà</a:t>
            </a:r>
            <a:r>
              <a:rPr lang="en-GB" sz="2400" dirty="0" smtClean="0"/>
              <a:t> </a:t>
            </a:r>
            <a:r>
              <a:rPr lang="en-GB" sz="2400" dirty="0" err="1" smtClean="0"/>
              <a:t>không</a:t>
            </a:r>
            <a:r>
              <a:rPr lang="en-GB" sz="2400" dirty="0" smtClean="0"/>
              <a:t> </a:t>
            </a:r>
            <a:r>
              <a:rPr lang="en-GB" sz="2400" dirty="0" err="1" smtClean="0"/>
              <a:t>tập</a:t>
            </a:r>
            <a:r>
              <a:rPr lang="en-GB" sz="2400" dirty="0" smtClean="0"/>
              <a:t> </a:t>
            </a:r>
            <a:r>
              <a:rPr lang="en-GB" sz="2400" dirty="0" err="1" smtClean="0"/>
              <a:t>trung</a:t>
            </a:r>
            <a:r>
              <a:rPr lang="en-GB" sz="2400" dirty="0" smtClean="0"/>
              <a:t> </a:t>
            </a:r>
            <a:r>
              <a:rPr lang="en-GB" sz="2400" dirty="0" err="1" smtClean="0"/>
              <a:t>vào</a:t>
            </a:r>
            <a:r>
              <a:rPr lang="en-GB" sz="2400" dirty="0" smtClean="0"/>
              <a:t> </a:t>
            </a:r>
            <a:r>
              <a:rPr lang="en-GB" sz="2400" dirty="0" err="1" smtClean="0"/>
              <a:t>cảm</a:t>
            </a:r>
            <a:r>
              <a:rPr lang="en-GB" sz="2400" dirty="0" smtClean="0"/>
              <a:t> </a:t>
            </a:r>
            <a:r>
              <a:rPr lang="en-GB" sz="2400" dirty="0" err="1" smtClean="0"/>
              <a:t>xúc</a:t>
            </a:r>
            <a:r>
              <a:rPr lang="en-GB" sz="2400" dirty="0" smtClean="0"/>
              <a:t> </a:t>
            </a:r>
            <a:r>
              <a:rPr lang="en-GB" sz="2400" dirty="0" err="1" smtClean="0"/>
              <a:t>của</a:t>
            </a:r>
            <a:r>
              <a:rPr lang="en-GB" sz="2400" dirty="0" smtClean="0"/>
              <a:t> TC.</a:t>
            </a:r>
          </a:p>
          <a:p>
            <a:pPr>
              <a:buFontTx/>
              <a:buNone/>
            </a:pPr>
            <a:endParaRPr lang="en-GB" sz="2400" dirty="0" smtClean="0"/>
          </a:p>
          <a:p>
            <a:pPr>
              <a:buFontTx/>
              <a:buNone/>
            </a:pPr>
            <a:endParaRPr lang="en-GB"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anim calcmode="lin" valueType="num">
                                      <p:cBhvr additive="base">
                                        <p:cTn id="7"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4" end="4"/>
                                            </p:txEl>
                                          </p:spTgt>
                                        </p:tgtEl>
                                        <p:attrNameLst>
                                          <p:attrName>style.visibility</p:attrName>
                                        </p:attrNameLst>
                                      </p:cBhvr>
                                      <p:to>
                                        <p:strVal val="visible"/>
                                      </p:to>
                                    </p:set>
                                    <p:anim calcmode="lin" valueType="num">
                                      <p:cBhvr additive="base">
                                        <p:cTn id="13"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p:cNvSpPr>
            <a:spLocks noGrp="1"/>
          </p:cNvSpPr>
          <p:nvPr>
            <p:ph type="title"/>
          </p:nvPr>
        </p:nvSpPr>
        <p:spPr>
          <a:xfrm>
            <a:off x="2000232" y="500042"/>
            <a:ext cx="5492400" cy="1021600"/>
          </a:xfrm>
        </p:spPr>
        <p:txBody>
          <a:bodyPr>
            <a:normAutofit/>
          </a:bodyPr>
          <a:lstStyle/>
          <a:p>
            <a:pPr algn="ctr"/>
            <a:r>
              <a:rPr lang="en-GB" sz="2800" dirty="0" err="1" smtClean="0">
                <a:solidFill>
                  <a:schemeClr val="tx1"/>
                </a:solidFill>
              </a:rPr>
              <a:t>Các</a:t>
            </a:r>
            <a:r>
              <a:rPr lang="en-GB" sz="2800" dirty="0" smtClean="0">
                <a:solidFill>
                  <a:schemeClr val="tx1"/>
                </a:solidFill>
              </a:rPr>
              <a:t> </a:t>
            </a:r>
            <a:r>
              <a:rPr lang="en-GB" sz="2800" dirty="0" err="1" smtClean="0">
                <a:solidFill>
                  <a:schemeClr val="tx1"/>
                </a:solidFill>
              </a:rPr>
              <a:t>mức</a:t>
            </a:r>
            <a:r>
              <a:rPr lang="en-GB" sz="2800" dirty="0" smtClean="0">
                <a:solidFill>
                  <a:schemeClr val="tx1"/>
                </a:solidFill>
              </a:rPr>
              <a:t> </a:t>
            </a:r>
            <a:r>
              <a:rPr lang="en-GB" sz="2800" dirty="0" err="1" smtClean="0">
                <a:solidFill>
                  <a:schemeClr val="tx1"/>
                </a:solidFill>
              </a:rPr>
              <a:t>độ</a:t>
            </a:r>
            <a:r>
              <a:rPr lang="en-GB" sz="2800" dirty="0" smtClean="0">
                <a:solidFill>
                  <a:schemeClr val="tx1"/>
                </a:solidFill>
              </a:rPr>
              <a:t> </a:t>
            </a:r>
            <a:r>
              <a:rPr lang="en-GB" sz="2800" dirty="0" err="1" smtClean="0">
                <a:solidFill>
                  <a:schemeClr val="tx1"/>
                </a:solidFill>
              </a:rPr>
              <a:t>của</a:t>
            </a:r>
            <a:r>
              <a:rPr lang="en-GB" sz="2800" dirty="0" smtClean="0">
                <a:solidFill>
                  <a:schemeClr val="tx1"/>
                </a:solidFill>
              </a:rPr>
              <a:t> </a:t>
            </a:r>
            <a:r>
              <a:rPr lang="en-GB" sz="2800" dirty="0" err="1" smtClean="0">
                <a:solidFill>
                  <a:schemeClr val="tx1"/>
                </a:solidFill>
              </a:rPr>
              <a:t>thấu</a:t>
            </a:r>
            <a:r>
              <a:rPr lang="en-GB" sz="2800" dirty="0" smtClean="0">
                <a:solidFill>
                  <a:schemeClr val="tx1"/>
                </a:solidFill>
              </a:rPr>
              <a:t> </a:t>
            </a:r>
            <a:r>
              <a:rPr lang="en-GB" sz="2800" dirty="0" err="1" smtClean="0">
                <a:solidFill>
                  <a:schemeClr val="tx1"/>
                </a:solidFill>
              </a:rPr>
              <a:t>cảm</a:t>
            </a:r>
            <a:endParaRPr lang="en-GB" sz="2800" dirty="0" smtClean="0">
              <a:solidFill>
                <a:schemeClr val="tx1"/>
              </a:solidFill>
            </a:endParaRPr>
          </a:p>
        </p:txBody>
      </p:sp>
      <p:sp>
        <p:nvSpPr>
          <p:cNvPr id="58371" name="Content Placeholder 2"/>
          <p:cNvSpPr>
            <a:spLocks noGrp="1"/>
          </p:cNvSpPr>
          <p:nvPr>
            <p:ph type="body" idx="1"/>
          </p:nvPr>
        </p:nvSpPr>
        <p:spPr>
          <a:xfrm>
            <a:off x="683568" y="1769799"/>
            <a:ext cx="7992888" cy="3459401"/>
          </a:xfrm>
        </p:spPr>
        <p:txBody>
          <a:bodyPr>
            <a:normAutofit/>
          </a:bodyPr>
          <a:lstStyle/>
          <a:p>
            <a:endParaRPr lang="en-GB" sz="2000" b="1" u="sng" dirty="0" smtClean="0"/>
          </a:p>
          <a:p>
            <a:pPr marL="109728" indent="0" algn="just">
              <a:buNone/>
            </a:pPr>
            <a:r>
              <a:rPr lang="en-GB" sz="2400" b="1" u="sng" dirty="0" err="1" smtClean="0"/>
              <a:t>Mức</a:t>
            </a:r>
            <a:r>
              <a:rPr lang="en-GB" sz="2400" b="1" u="sng" dirty="0" smtClean="0"/>
              <a:t> 3</a:t>
            </a:r>
            <a:r>
              <a:rPr lang="en-GB" sz="2400" dirty="0" smtClean="0"/>
              <a:t>: </a:t>
            </a:r>
            <a:r>
              <a:rPr lang="en-GB" sz="2400" dirty="0" err="1" smtClean="0"/>
              <a:t>Lời</a:t>
            </a:r>
            <a:r>
              <a:rPr lang="en-GB" sz="2400" dirty="0" smtClean="0"/>
              <a:t> </a:t>
            </a:r>
            <a:r>
              <a:rPr lang="en-GB" sz="2400" dirty="0" err="1" smtClean="0"/>
              <a:t>nói</a:t>
            </a:r>
            <a:r>
              <a:rPr lang="en-GB" sz="2400" dirty="0" smtClean="0"/>
              <a:t> </a:t>
            </a:r>
            <a:r>
              <a:rPr lang="en-GB" sz="2400" dirty="0" err="1" smtClean="0"/>
              <a:t>của</a:t>
            </a:r>
            <a:r>
              <a:rPr lang="en-GB" sz="2400" dirty="0" smtClean="0"/>
              <a:t> </a:t>
            </a:r>
            <a:r>
              <a:rPr lang="en-GB" sz="2400" dirty="0" err="1" smtClean="0"/>
              <a:t>nhà</a:t>
            </a:r>
            <a:r>
              <a:rPr lang="en-GB" sz="2400" dirty="0" smtClean="0"/>
              <a:t> TV </a:t>
            </a:r>
            <a:r>
              <a:rPr lang="en-GB" sz="2400" dirty="0" err="1" smtClean="0"/>
              <a:t>bày</a:t>
            </a:r>
            <a:r>
              <a:rPr lang="en-GB" sz="2400" dirty="0" smtClean="0"/>
              <a:t> </a:t>
            </a:r>
            <a:r>
              <a:rPr lang="en-GB" sz="2400" dirty="0" err="1" smtClean="0"/>
              <a:t>tỏ</a:t>
            </a:r>
            <a:r>
              <a:rPr lang="en-GB" sz="2400" dirty="0" smtClean="0"/>
              <a:t> </a:t>
            </a:r>
            <a:r>
              <a:rPr lang="en-GB" sz="2400" dirty="0" err="1" smtClean="0"/>
              <a:t>sự</a:t>
            </a:r>
            <a:r>
              <a:rPr lang="en-GB" sz="2400" dirty="0" smtClean="0"/>
              <a:t> </a:t>
            </a:r>
            <a:r>
              <a:rPr lang="en-GB" sz="2400" dirty="0" err="1" smtClean="0"/>
              <a:t>thấu</a:t>
            </a:r>
            <a:r>
              <a:rPr lang="en-GB" sz="2400" dirty="0" smtClean="0"/>
              <a:t> </a:t>
            </a:r>
            <a:r>
              <a:rPr lang="en-GB" sz="2400" dirty="0" err="1" smtClean="0"/>
              <a:t>cảm</a:t>
            </a:r>
            <a:r>
              <a:rPr lang="en-GB" sz="2400" dirty="0" smtClean="0"/>
              <a:t>, </a:t>
            </a:r>
            <a:r>
              <a:rPr lang="en-GB" sz="2400" dirty="0" err="1" smtClean="0"/>
              <a:t>chấp</a:t>
            </a:r>
            <a:r>
              <a:rPr lang="en-GB" sz="2400" dirty="0" smtClean="0"/>
              <a:t> </a:t>
            </a:r>
            <a:r>
              <a:rPr lang="en-GB" sz="2400" dirty="0" err="1" smtClean="0"/>
              <a:t>nhận</a:t>
            </a:r>
            <a:r>
              <a:rPr lang="en-GB" sz="2400" dirty="0" smtClean="0"/>
              <a:t> </a:t>
            </a:r>
            <a:r>
              <a:rPr lang="en-GB" sz="2400" dirty="0" err="1" smtClean="0"/>
              <a:t>cảm</a:t>
            </a:r>
            <a:r>
              <a:rPr lang="en-GB" sz="2400" dirty="0" smtClean="0"/>
              <a:t> </a:t>
            </a:r>
            <a:r>
              <a:rPr lang="en-GB" sz="2400" dirty="0" err="1" smtClean="0"/>
              <a:t>xúc</a:t>
            </a:r>
            <a:r>
              <a:rPr lang="en-GB" sz="2400" dirty="0" smtClean="0"/>
              <a:t> </a:t>
            </a:r>
            <a:r>
              <a:rPr lang="en-GB" sz="2400" dirty="0" err="1" smtClean="0"/>
              <a:t>của</a:t>
            </a:r>
            <a:r>
              <a:rPr lang="en-GB" sz="2400" dirty="0" smtClean="0"/>
              <a:t> TC, </a:t>
            </a:r>
            <a:r>
              <a:rPr lang="en-GB" sz="2400" dirty="0" err="1" smtClean="0"/>
              <a:t>làm</a:t>
            </a:r>
            <a:r>
              <a:rPr lang="en-GB" sz="2400" dirty="0" smtClean="0"/>
              <a:t> </a:t>
            </a:r>
            <a:r>
              <a:rPr lang="en-GB" sz="2400" dirty="0" err="1" smtClean="0"/>
              <a:t>cho</a:t>
            </a:r>
            <a:r>
              <a:rPr lang="en-GB" sz="2400" dirty="0" smtClean="0"/>
              <a:t> </a:t>
            </a:r>
            <a:r>
              <a:rPr lang="en-GB" sz="2400" dirty="0" err="1" smtClean="0"/>
              <a:t>Tc</a:t>
            </a:r>
            <a:r>
              <a:rPr lang="en-GB" sz="2400" dirty="0" smtClean="0"/>
              <a:t> </a:t>
            </a:r>
            <a:r>
              <a:rPr lang="en-GB" sz="2400" dirty="0" err="1" smtClean="0"/>
              <a:t>cảm</a:t>
            </a:r>
            <a:r>
              <a:rPr lang="en-GB" sz="2400" dirty="0" smtClean="0"/>
              <a:t> </a:t>
            </a:r>
            <a:r>
              <a:rPr lang="en-GB" sz="2400" dirty="0" err="1" smtClean="0"/>
              <a:t>thấy</a:t>
            </a:r>
            <a:r>
              <a:rPr lang="en-GB" sz="2400" dirty="0" smtClean="0"/>
              <a:t> </a:t>
            </a:r>
            <a:r>
              <a:rPr lang="en-GB" sz="2400" dirty="0" err="1" smtClean="0"/>
              <a:t>được</a:t>
            </a:r>
            <a:r>
              <a:rPr lang="en-GB" sz="2400" dirty="0" smtClean="0"/>
              <a:t> </a:t>
            </a:r>
            <a:r>
              <a:rPr lang="en-GB" sz="2400" dirty="0" err="1" smtClean="0"/>
              <a:t>tôn</a:t>
            </a:r>
            <a:r>
              <a:rPr lang="en-GB" sz="2400" dirty="0" smtClean="0"/>
              <a:t> </a:t>
            </a:r>
            <a:r>
              <a:rPr lang="en-GB" sz="2400" dirty="0" err="1" smtClean="0"/>
              <a:t>trọng</a:t>
            </a:r>
            <a:r>
              <a:rPr lang="en-GB" sz="2400" dirty="0" smtClean="0"/>
              <a:t> </a:t>
            </a:r>
            <a:r>
              <a:rPr lang="en-GB" sz="2400" dirty="0" err="1" smtClean="0"/>
              <a:t>và</a:t>
            </a:r>
            <a:r>
              <a:rPr lang="en-GB" sz="2400" dirty="0" smtClean="0"/>
              <a:t> </a:t>
            </a:r>
            <a:r>
              <a:rPr lang="en-GB" sz="2400" dirty="0" err="1" smtClean="0"/>
              <a:t>vơi</a:t>
            </a:r>
            <a:r>
              <a:rPr lang="en-GB" sz="2400" dirty="0" smtClean="0"/>
              <a:t> </a:t>
            </a:r>
            <a:r>
              <a:rPr lang="en-GB" sz="2400" dirty="0" err="1" smtClean="0"/>
              <a:t>đi</a:t>
            </a:r>
            <a:r>
              <a:rPr lang="en-GB" sz="2400" dirty="0" smtClean="0"/>
              <a:t> </a:t>
            </a:r>
            <a:r>
              <a:rPr lang="en-GB" sz="2400" dirty="0" err="1" smtClean="0"/>
              <a:t>nỗi</a:t>
            </a:r>
            <a:r>
              <a:rPr lang="en-GB" sz="2400" dirty="0" smtClean="0"/>
              <a:t> </a:t>
            </a:r>
            <a:r>
              <a:rPr lang="en-GB" sz="2400" dirty="0" err="1" smtClean="0"/>
              <a:t>lòng</a:t>
            </a:r>
            <a:r>
              <a:rPr lang="en-GB" sz="2400" dirty="0" smtClean="0"/>
              <a:t> </a:t>
            </a:r>
            <a:r>
              <a:rPr lang="en-GB" sz="2400" dirty="0" err="1" smtClean="0"/>
              <a:t>của</a:t>
            </a:r>
            <a:r>
              <a:rPr lang="en-GB" sz="2400" dirty="0" smtClean="0"/>
              <a:t> </a:t>
            </a:r>
            <a:r>
              <a:rPr lang="en-GB" sz="2400" dirty="0" err="1" smtClean="0"/>
              <a:t>mình</a:t>
            </a:r>
            <a:endParaRPr lang="en-GB" sz="2400" dirty="0" smtClean="0"/>
          </a:p>
          <a:p>
            <a:pPr algn="just">
              <a:buFontTx/>
              <a:buNone/>
            </a:pPr>
            <a:endParaRPr lang="en-GB" sz="2400" b="1" u="sng" dirty="0" smtClean="0"/>
          </a:p>
          <a:p>
            <a:pPr algn="just">
              <a:buFontTx/>
              <a:buNone/>
            </a:pPr>
            <a:r>
              <a:rPr lang="en-GB" sz="2400" b="1" u="sng" dirty="0" err="1" smtClean="0"/>
              <a:t>Mức</a:t>
            </a:r>
            <a:r>
              <a:rPr lang="en-GB" sz="2400" b="1" u="sng" dirty="0" smtClean="0"/>
              <a:t> 4</a:t>
            </a:r>
            <a:r>
              <a:rPr lang="en-GB" sz="2400" dirty="0" smtClean="0"/>
              <a:t>: </a:t>
            </a:r>
            <a:r>
              <a:rPr lang="en-GB" sz="2400" dirty="0" err="1" smtClean="0"/>
              <a:t>Nhà</a:t>
            </a:r>
            <a:r>
              <a:rPr lang="en-GB" sz="2400" dirty="0" smtClean="0"/>
              <a:t> TV </a:t>
            </a:r>
            <a:r>
              <a:rPr lang="en-GB" sz="2400" dirty="0" err="1" smtClean="0"/>
              <a:t>thể</a:t>
            </a:r>
            <a:r>
              <a:rPr lang="en-GB" sz="2400" dirty="0" smtClean="0"/>
              <a:t> </a:t>
            </a:r>
            <a:r>
              <a:rPr lang="en-GB" sz="2400" dirty="0" err="1" smtClean="0"/>
              <a:t>hiện</a:t>
            </a:r>
            <a:r>
              <a:rPr lang="en-GB" sz="2400" dirty="0" smtClean="0"/>
              <a:t> </a:t>
            </a:r>
            <a:r>
              <a:rPr lang="en-GB" sz="2400" dirty="0" err="1" smtClean="0"/>
              <a:t>sự</a:t>
            </a:r>
            <a:r>
              <a:rPr lang="en-GB" sz="2400" dirty="0" smtClean="0"/>
              <a:t> </a:t>
            </a:r>
            <a:r>
              <a:rPr lang="en-GB" sz="2400" dirty="0" err="1" smtClean="0"/>
              <a:t>thấu</a:t>
            </a:r>
            <a:r>
              <a:rPr lang="en-GB" sz="2400" dirty="0" smtClean="0"/>
              <a:t> </a:t>
            </a:r>
            <a:r>
              <a:rPr lang="en-GB" sz="2400" dirty="0" err="1" smtClean="0"/>
              <a:t>cảm</a:t>
            </a:r>
            <a:r>
              <a:rPr lang="en-GB" sz="2400" dirty="0" smtClean="0"/>
              <a:t> </a:t>
            </a:r>
            <a:r>
              <a:rPr lang="en-GB" sz="2400" dirty="0" err="1" smtClean="0"/>
              <a:t>sâu</a:t>
            </a:r>
            <a:r>
              <a:rPr lang="en-GB" sz="2400" dirty="0" smtClean="0"/>
              <a:t> </a:t>
            </a:r>
            <a:r>
              <a:rPr lang="en-GB" sz="2400" dirty="0" err="1" smtClean="0"/>
              <a:t>sắc</a:t>
            </a:r>
            <a:r>
              <a:rPr lang="en-GB" sz="2400" dirty="0" smtClean="0"/>
              <a:t>, </a:t>
            </a:r>
            <a:r>
              <a:rPr lang="en-GB" sz="2400" dirty="0" err="1" smtClean="0"/>
              <a:t>khi</a:t>
            </a:r>
            <a:r>
              <a:rPr lang="en-GB" sz="2400" dirty="0" smtClean="0"/>
              <a:t> </a:t>
            </a:r>
            <a:r>
              <a:rPr lang="en-GB" sz="2400" dirty="0" err="1" smtClean="0"/>
              <a:t>khẳng</a:t>
            </a:r>
            <a:r>
              <a:rPr lang="en-GB" sz="2400" dirty="0" smtClean="0"/>
              <a:t> </a:t>
            </a:r>
            <a:r>
              <a:rPr lang="en-GB" sz="2400" dirty="0" err="1" smtClean="0"/>
              <a:t>định</a:t>
            </a:r>
            <a:r>
              <a:rPr lang="en-GB" sz="2400" dirty="0" smtClean="0"/>
              <a:t> </a:t>
            </a:r>
            <a:r>
              <a:rPr lang="en-GB" sz="2400" dirty="0" err="1" smtClean="0"/>
              <a:t>giá</a:t>
            </a:r>
            <a:r>
              <a:rPr lang="en-GB" sz="2400" dirty="0" smtClean="0"/>
              <a:t> </a:t>
            </a:r>
            <a:r>
              <a:rPr lang="en-GB" sz="2400" dirty="0" err="1" smtClean="0"/>
              <a:t>trị</a:t>
            </a:r>
            <a:r>
              <a:rPr lang="en-GB" sz="2400" dirty="0" smtClean="0"/>
              <a:t> </a:t>
            </a:r>
            <a:r>
              <a:rPr lang="en-GB" sz="2400" dirty="0" err="1" smtClean="0"/>
              <a:t>của</a:t>
            </a:r>
            <a:r>
              <a:rPr lang="en-GB" sz="2400" dirty="0" smtClean="0"/>
              <a:t> TC </a:t>
            </a:r>
            <a:r>
              <a:rPr lang="en-GB" sz="2400" dirty="0" err="1" smtClean="0"/>
              <a:t>và</a:t>
            </a:r>
            <a:r>
              <a:rPr lang="en-GB" sz="2400" dirty="0" smtClean="0"/>
              <a:t> </a:t>
            </a:r>
            <a:r>
              <a:rPr lang="en-GB" sz="2400" dirty="0" err="1" smtClean="0"/>
              <a:t>làm</a:t>
            </a:r>
            <a:r>
              <a:rPr lang="en-GB" sz="2400" dirty="0" smtClean="0"/>
              <a:t> </a:t>
            </a:r>
            <a:r>
              <a:rPr lang="en-GB" sz="2400" dirty="0" err="1" smtClean="0"/>
              <a:t>cho</a:t>
            </a:r>
            <a:r>
              <a:rPr lang="en-GB" sz="2400" dirty="0" smtClean="0"/>
              <a:t> TC </a:t>
            </a:r>
            <a:r>
              <a:rPr lang="en-GB" sz="2400" dirty="0" err="1" smtClean="0"/>
              <a:t>cảm</a:t>
            </a:r>
            <a:r>
              <a:rPr lang="en-GB" sz="2400" dirty="0" smtClean="0"/>
              <a:t> </a:t>
            </a:r>
            <a:r>
              <a:rPr lang="en-GB" sz="2400" dirty="0" err="1" smtClean="0"/>
              <a:t>thấy</a:t>
            </a:r>
            <a:r>
              <a:rPr lang="en-GB" sz="2400" dirty="0" smtClean="0"/>
              <a:t> </a:t>
            </a:r>
            <a:r>
              <a:rPr lang="en-GB" sz="2400" dirty="0" err="1" smtClean="0"/>
              <a:t>mình</a:t>
            </a:r>
            <a:r>
              <a:rPr lang="en-GB" sz="2400" dirty="0" smtClean="0"/>
              <a:t> </a:t>
            </a:r>
            <a:r>
              <a:rPr lang="en-GB" sz="2400" dirty="0" err="1" smtClean="0"/>
              <a:t>có</a:t>
            </a:r>
            <a:r>
              <a:rPr lang="en-GB" sz="2400" dirty="0" smtClean="0"/>
              <a:t> </a:t>
            </a:r>
            <a:r>
              <a:rPr lang="en-GB" sz="2400" dirty="0" err="1" smtClean="0"/>
              <a:t>giá</a:t>
            </a:r>
            <a:r>
              <a:rPr lang="en-GB" sz="2400" dirty="0" smtClean="0"/>
              <a:t> </a:t>
            </a:r>
            <a:r>
              <a:rPr lang="en-GB" sz="2400" dirty="0" err="1" smtClean="0"/>
              <a:t>trị</a:t>
            </a:r>
            <a:endParaRPr lang="en-GB"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Effect transition="in" filter="wipe(down)">
                                      <p:cBhvr>
                                        <p:cTn id="7" dur="500"/>
                                        <p:tgtEl>
                                          <p:spTgt spid="583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8371">
                                            <p:txEl>
                                              <p:pRg st="3" end="3"/>
                                            </p:txEl>
                                          </p:spTgt>
                                        </p:tgtEl>
                                        <p:attrNameLst>
                                          <p:attrName>style.visibility</p:attrName>
                                        </p:attrNameLst>
                                      </p:cBhvr>
                                      <p:to>
                                        <p:strVal val="visible"/>
                                      </p:to>
                                    </p:set>
                                    <p:animEffect transition="in" filter="wipe(down)">
                                      <p:cBhvr>
                                        <p:cTn id="12" dur="5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675251" y="1196752"/>
            <a:ext cx="7743852" cy="3949200"/>
          </a:xfrm>
        </p:spPr>
        <p:txBody>
          <a:bodyPr/>
          <a:lstStyle/>
          <a:p>
            <a:pPr algn="ctr"/>
            <a:r>
              <a:rPr lang="en-GB" dirty="0" smtClean="0">
                <a:solidFill>
                  <a:schemeClr val="tx1"/>
                </a:solidFill>
              </a:rPr>
              <a:t>7. </a:t>
            </a:r>
            <a:r>
              <a:rPr lang="en-GB" dirty="0" err="1" smtClean="0">
                <a:solidFill>
                  <a:schemeClr val="tx1"/>
                </a:solidFill>
              </a:rPr>
              <a:t>Kỹ</a:t>
            </a:r>
            <a:r>
              <a:rPr lang="en-GB" dirty="0" smtClean="0">
                <a:solidFill>
                  <a:schemeClr val="tx1"/>
                </a:solidFill>
              </a:rPr>
              <a:t> </a:t>
            </a:r>
            <a:r>
              <a:rPr lang="en-GB" dirty="0" err="1" smtClean="0">
                <a:solidFill>
                  <a:schemeClr val="tx1"/>
                </a:solidFill>
              </a:rPr>
              <a:t>năng</a:t>
            </a:r>
            <a:r>
              <a:rPr lang="en-GB" dirty="0" smtClean="0">
                <a:solidFill>
                  <a:schemeClr val="tx1"/>
                </a:solidFill>
              </a:rPr>
              <a:t> </a:t>
            </a:r>
            <a:r>
              <a:rPr lang="en-GB" dirty="0" err="1" smtClean="0">
                <a:solidFill>
                  <a:schemeClr val="tx1"/>
                </a:solidFill>
              </a:rPr>
              <a:t>đánh</a:t>
            </a:r>
            <a:r>
              <a:rPr lang="en-GB" dirty="0" smtClean="0">
                <a:solidFill>
                  <a:schemeClr val="tx1"/>
                </a:solidFill>
              </a:rPr>
              <a:t> </a:t>
            </a:r>
            <a:r>
              <a:rPr lang="en-GB" dirty="0" err="1" smtClean="0">
                <a:solidFill>
                  <a:schemeClr val="tx1"/>
                </a:solidFill>
              </a:rPr>
              <a:t>giá</a:t>
            </a:r>
            <a:r>
              <a:rPr lang="en-GB" dirty="0" smtClean="0">
                <a:solidFill>
                  <a:schemeClr val="tx1"/>
                </a:solidFill>
              </a:rPr>
              <a:t> </a:t>
            </a:r>
            <a:r>
              <a:rPr lang="en-GB" dirty="0" err="1" smtClean="0">
                <a:solidFill>
                  <a:schemeClr val="tx1"/>
                </a:solidFill>
              </a:rPr>
              <a:t>tâm</a:t>
            </a:r>
            <a:r>
              <a:rPr lang="en-GB" dirty="0" smtClean="0">
                <a:solidFill>
                  <a:schemeClr val="tx1"/>
                </a:solidFill>
              </a:rPr>
              <a:t> </a:t>
            </a:r>
            <a:r>
              <a:rPr lang="en-GB" dirty="0" err="1" smtClean="0">
                <a:solidFill>
                  <a:schemeClr val="tx1"/>
                </a:solidFill>
              </a:rPr>
              <a:t>lý</a:t>
            </a:r>
            <a:r>
              <a:rPr lang="en-GB" dirty="0" smtClean="0">
                <a:solidFill>
                  <a:schemeClr val="tx1"/>
                </a:solidFill>
              </a:rPr>
              <a:t> </a:t>
            </a:r>
            <a:r>
              <a:rPr lang="en-GB" dirty="0" err="1" smtClean="0">
                <a:solidFill>
                  <a:schemeClr val="tx1"/>
                </a:solidFill>
              </a:rPr>
              <a:t>học</a:t>
            </a:r>
            <a:r>
              <a:rPr lang="en-GB" dirty="0" smtClean="0">
                <a:solidFill>
                  <a:schemeClr val="tx1"/>
                </a:solidFill>
              </a:rPr>
              <a:t> </a:t>
            </a:r>
            <a:r>
              <a:rPr lang="en-GB" dirty="0" err="1" smtClean="0">
                <a:solidFill>
                  <a:schemeClr val="tx1"/>
                </a:solidFill>
              </a:rPr>
              <a:t>sinh</a:t>
            </a:r>
            <a:endParaRPr lang="en-GB" dirty="0">
              <a:solidFill>
                <a:schemeClr val="tx1"/>
              </a:solidFill>
            </a:endParaRPr>
          </a:p>
        </p:txBody>
      </p:sp>
      <p:sp>
        <p:nvSpPr>
          <p:cNvPr id="4" name="Slide Number Placeholder 3"/>
          <p:cNvSpPr>
            <a:spLocks noGrp="1"/>
          </p:cNvSpPr>
          <p:nvPr>
            <p:ph type="sldNum" idx="4294967295"/>
          </p:nvPr>
        </p:nvSpPr>
        <p:spPr>
          <a:xfrm>
            <a:off x="7656514" y="6182785"/>
            <a:ext cx="1487487" cy="419100"/>
          </a:xfrm>
        </p:spPr>
        <p:txBody>
          <a:bodyPr/>
          <a:lstStyle/>
          <a:p>
            <a:pPr marL="0" lvl="0" indent="0">
              <a:spcBef>
                <a:spcPts val="0"/>
              </a:spcBef>
              <a:buNone/>
            </a:pPr>
            <a:fld id="{00000000-1234-1234-1234-123412341234}" type="slidenum">
              <a:rPr lang="en" smtClean="0"/>
              <a:pPr marL="0" lvl="0" indent="0">
                <a:spcBef>
                  <a:spcPts val="0"/>
                </a:spcBef>
                <a:buNone/>
              </a:pPr>
              <a:t>56</a:t>
            </a:fld>
            <a:endParaRPr lang="en"/>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857356" y="571480"/>
            <a:ext cx="5492400" cy="1021600"/>
          </a:xfrm>
        </p:spPr>
        <p:txBody>
          <a:bodyPr>
            <a:normAutofit/>
          </a:bodyPr>
          <a:lstStyle/>
          <a:p>
            <a:pPr algn="ctr"/>
            <a:r>
              <a:rPr lang="en-GB" sz="3600" dirty="0" err="1" smtClean="0">
                <a:solidFill>
                  <a:schemeClr val="tx1"/>
                </a:solidFill>
              </a:rPr>
              <a:t>Là</a:t>
            </a:r>
            <a:r>
              <a:rPr lang="en-GB" sz="3600" dirty="0" smtClean="0">
                <a:solidFill>
                  <a:schemeClr val="tx1"/>
                </a:solidFill>
              </a:rPr>
              <a:t> </a:t>
            </a:r>
            <a:r>
              <a:rPr lang="en-GB" sz="3600" dirty="0" err="1" smtClean="0">
                <a:solidFill>
                  <a:schemeClr val="tx1"/>
                </a:solidFill>
              </a:rPr>
              <a:t>gì</a:t>
            </a:r>
            <a:r>
              <a:rPr lang="en-GB" sz="3600" dirty="0" smtClean="0">
                <a:solidFill>
                  <a:schemeClr val="tx1"/>
                </a:solidFill>
              </a:rPr>
              <a:t>?</a:t>
            </a:r>
            <a:endParaRPr lang="en-GB" sz="3600" dirty="0">
              <a:solidFill>
                <a:schemeClr val="tx1"/>
              </a:solidFill>
            </a:endParaRPr>
          </a:p>
        </p:txBody>
      </p:sp>
      <p:sp>
        <p:nvSpPr>
          <p:cNvPr id="6" name="Text Placeholder 5"/>
          <p:cNvSpPr>
            <a:spLocks noGrp="1"/>
          </p:cNvSpPr>
          <p:nvPr>
            <p:ph type="body" idx="1"/>
          </p:nvPr>
        </p:nvSpPr>
        <p:spPr>
          <a:xfrm>
            <a:off x="358444" y="1769800"/>
            <a:ext cx="8462028" cy="3963456"/>
          </a:xfrm>
        </p:spPr>
        <p:txBody>
          <a:bodyPr/>
          <a:lstStyle/>
          <a:p>
            <a:pPr algn="just">
              <a:buNone/>
            </a:pPr>
            <a:r>
              <a:rPr lang="vi-VN" dirty="0" smtClean="0"/>
              <a:t>Kỹ</a:t>
            </a:r>
            <a:r>
              <a:rPr lang="en-US" dirty="0" smtClean="0"/>
              <a:t> </a:t>
            </a:r>
            <a:r>
              <a:rPr lang="vi-VN" dirty="0" smtClean="0"/>
              <a:t>năng đánh giá tâm lý học sinh là sự vận dụng tri thức, kinh nghiệm để thu thập những dữ liệu chính xác về đặc điểm tâm lý của học sinh (năng lực, tính cách, điểm mạnh, điểm yếu, mức độ khó khăn tâm lý...) để có kế hoạch trợ giúp/can thiệp kịp thời và hiệu quả</a:t>
            </a:r>
            <a:r>
              <a:rPr lang="en-US" i="1" dirty="0" smtClean="0"/>
              <a:t>.</a:t>
            </a:r>
          </a:p>
          <a:p>
            <a:pPr algn="just">
              <a:buNone/>
            </a:pPr>
            <a:endParaRPr lang="en-GB" dirty="0" smtClean="0"/>
          </a:p>
          <a:p>
            <a:pPr>
              <a:buNone/>
            </a:pPr>
            <a:endParaRPr lang="en-GB" dirty="0"/>
          </a:p>
        </p:txBody>
      </p:sp>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57</a:t>
            </a:fld>
            <a:endParaRPr lang="en"/>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solidFill>
                  <a:schemeClr val="tx1"/>
                </a:solidFill>
              </a:rPr>
              <a:t>Lưu</a:t>
            </a:r>
            <a:r>
              <a:rPr lang="en-GB" dirty="0" smtClean="0">
                <a:solidFill>
                  <a:schemeClr val="tx1"/>
                </a:solidFill>
              </a:rPr>
              <a:t> ý</a:t>
            </a:r>
            <a:endParaRPr lang="en-GB" dirty="0">
              <a:solidFill>
                <a:schemeClr val="tx1"/>
              </a:solidFill>
            </a:endParaRPr>
          </a:p>
        </p:txBody>
      </p:sp>
      <p:sp>
        <p:nvSpPr>
          <p:cNvPr id="3" name="Text Placeholder 2"/>
          <p:cNvSpPr>
            <a:spLocks noGrp="1"/>
          </p:cNvSpPr>
          <p:nvPr>
            <p:ph type="body" idx="1"/>
          </p:nvPr>
        </p:nvSpPr>
        <p:spPr>
          <a:xfrm>
            <a:off x="814275" y="1545033"/>
            <a:ext cx="8100467" cy="2811329"/>
          </a:xfrm>
        </p:spPr>
        <p:txBody>
          <a:bodyPr/>
          <a:lstStyle/>
          <a:p>
            <a:pPr>
              <a:buNone/>
            </a:pPr>
            <a:r>
              <a:rPr lang="en-GB" dirty="0" smtClean="0"/>
              <a:t>- KN </a:t>
            </a:r>
            <a:r>
              <a:rPr lang="en-GB" dirty="0" err="1" smtClean="0"/>
              <a:t>đánh</a:t>
            </a:r>
            <a:r>
              <a:rPr lang="en-GB" dirty="0" smtClean="0"/>
              <a:t> </a:t>
            </a:r>
            <a:r>
              <a:rPr lang="en-GB" dirty="0" err="1" smtClean="0"/>
              <a:t>giá</a:t>
            </a:r>
            <a:r>
              <a:rPr lang="en-GB" dirty="0" smtClean="0"/>
              <a:t> </a:t>
            </a:r>
            <a:r>
              <a:rPr lang="en-GB" dirty="0" err="1" smtClean="0"/>
              <a:t>được</a:t>
            </a:r>
            <a:r>
              <a:rPr lang="en-GB" dirty="0" smtClean="0"/>
              <a:t> </a:t>
            </a:r>
            <a:r>
              <a:rPr lang="en-GB" dirty="0" err="1" smtClean="0"/>
              <a:t>thực</a:t>
            </a:r>
            <a:r>
              <a:rPr lang="en-GB" dirty="0" smtClean="0"/>
              <a:t> </a:t>
            </a:r>
            <a:r>
              <a:rPr lang="en-GB" dirty="0" err="1" smtClean="0"/>
              <a:t>hiện</a:t>
            </a:r>
            <a:r>
              <a:rPr lang="en-GB" dirty="0" smtClean="0"/>
              <a:t> </a:t>
            </a:r>
            <a:r>
              <a:rPr lang="en-GB" dirty="0" err="1" smtClean="0"/>
              <a:t>trong</a:t>
            </a:r>
            <a:r>
              <a:rPr lang="en-GB" dirty="0" smtClean="0"/>
              <a:t> </a:t>
            </a:r>
            <a:r>
              <a:rPr lang="en-GB" dirty="0" err="1" smtClean="0"/>
              <a:t>các</a:t>
            </a:r>
            <a:r>
              <a:rPr lang="en-GB" dirty="0" smtClean="0"/>
              <a:t> </a:t>
            </a:r>
            <a:r>
              <a:rPr lang="en-GB" dirty="0" err="1" smtClean="0"/>
              <a:t>giai</a:t>
            </a:r>
            <a:r>
              <a:rPr lang="en-GB" dirty="0" smtClean="0"/>
              <a:t> </a:t>
            </a:r>
            <a:r>
              <a:rPr lang="en-GB" dirty="0" err="1" smtClean="0"/>
              <a:t>đoạn</a:t>
            </a:r>
            <a:r>
              <a:rPr lang="en-GB" dirty="0" smtClean="0"/>
              <a:t> </a:t>
            </a:r>
            <a:r>
              <a:rPr lang="en-GB" dirty="0" err="1" smtClean="0"/>
              <a:t>của</a:t>
            </a:r>
            <a:r>
              <a:rPr lang="en-GB" dirty="0" smtClean="0"/>
              <a:t> QT </a:t>
            </a:r>
            <a:r>
              <a:rPr lang="en-GB" dirty="0" err="1" smtClean="0"/>
              <a:t>tham</a:t>
            </a:r>
            <a:r>
              <a:rPr lang="en-GB" dirty="0" smtClean="0"/>
              <a:t> </a:t>
            </a:r>
            <a:r>
              <a:rPr lang="en-GB" dirty="0" err="1" smtClean="0"/>
              <a:t>vấn</a:t>
            </a:r>
            <a:endParaRPr lang="en-GB" dirty="0"/>
          </a:p>
        </p:txBody>
      </p:sp>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58</a:t>
            </a:fld>
            <a:endParaRPr lang="en"/>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573021"/>
            <a:ext cx="5492400" cy="1021600"/>
          </a:xfrm>
        </p:spPr>
        <p:txBody>
          <a:bodyPr/>
          <a:lstStyle/>
          <a:p>
            <a:pPr algn="ctr"/>
            <a:r>
              <a:rPr lang="en-GB" sz="2800" dirty="0" err="1" smtClean="0">
                <a:solidFill>
                  <a:schemeClr val="tx1"/>
                </a:solidFill>
              </a:rPr>
              <a:t>Mục</a:t>
            </a:r>
            <a:r>
              <a:rPr lang="en-GB" sz="2800" dirty="0" smtClean="0">
                <a:solidFill>
                  <a:schemeClr val="tx1"/>
                </a:solidFill>
              </a:rPr>
              <a:t> </a:t>
            </a:r>
            <a:r>
              <a:rPr lang="en-GB" sz="2800" dirty="0" err="1" smtClean="0">
                <a:solidFill>
                  <a:schemeClr val="tx1"/>
                </a:solidFill>
              </a:rPr>
              <a:t>đích</a:t>
            </a:r>
            <a:endParaRPr lang="en-GB" sz="2800" dirty="0">
              <a:solidFill>
                <a:schemeClr val="tx1"/>
              </a:solidFill>
            </a:endParaRPr>
          </a:p>
        </p:txBody>
      </p:sp>
      <p:sp>
        <p:nvSpPr>
          <p:cNvPr id="3" name="Text Placeholder 2"/>
          <p:cNvSpPr>
            <a:spLocks noGrp="1"/>
          </p:cNvSpPr>
          <p:nvPr>
            <p:ph type="body" idx="1"/>
          </p:nvPr>
        </p:nvSpPr>
        <p:spPr>
          <a:xfrm>
            <a:off x="299922" y="1769799"/>
            <a:ext cx="8304526" cy="3315385"/>
          </a:xfrm>
        </p:spPr>
        <p:txBody>
          <a:bodyPr/>
          <a:lstStyle/>
          <a:p>
            <a:pPr>
              <a:buFontTx/>
              <a:buChar char="-"/>
            </a:pPr>
            <a:r>
              <a:rPr lang="en-GB" dirty="0" smtClean="0"/>
              <a:t>P</a:t>
            </a:r>
            <a:r>
              <a:rPr lang="vi-VN" dirty="0" smtClean="0"/>
              <a:t>hát hiện những nguy cơ</a:t>
            </a:r>
            <a:endParaRPr lang="en-GB" dirty="0" smtClean="0"/>
          </a:p>
          <a:p>
            <a:pPr>
              <a:buFontTx/>
              <a:buChar char="-"/>
            </a:pPr>
            <a:r>
              <a:rPr lang="en-GB" dirty="0" smtClean="0"/>
              <a:t>T</a:t>
            </a:r>
            <a:r>
              <a:rPr lang="vi-VN" dirty="0" smtClean="0"/>
              <a:t>hu thập dữ liệu để hướng nghiệp cho </a:t>
            </a:r>
            <a:r>
              <a:rPr lang="en-US" dirty="0" err="1" smtClean="0"/>
              <a:t>học</a:t>
            </a:r>
            <a:r>
              <a:rPr lang="en-US" dirty="0" smtClean="0"/>
              <a:t> </a:t>
            </a:r>
            <a:r>
              <a:rPr lang="en-US" dirty="0" err="1" smtClean="0"/>
              <a:t>sinh</a:t>
            </a:r>
            <a:endParaRPr lang="en-GB" dirty="0" smtClean="0"/>
          </a:p>
          <a:p>
            <a:pPr>
              <a:buFontTx/>
              <a:buChar char="-"/>
            </a:pPr>
            <a:r>
              <a:rPr lang="en-GB" dirty="0" smtClean="0"/>
              <a:t>N</a:t>
            </a:r>
            <a:r>
              <a:rPr lang="vi-VN" dirty="0" smtClean="0"/>
              <a:t>hận diện điểm mạnh, điểm yếu của </a:t>
            </a:r>
            <a:r>
              <a:rPr lang="en-US" dirty="0" err="1" smtClean="0"/>
              <a:t>học</a:t>
            </a:r>
            <a:r>
              <a:rPr lang="en-US" dirty="0" smtClean="0"/>
              <a:t> </a:t>
            </a:r>
            <a:r>
              <a:rPr lang="en-US" dirty="0" err="1" smtClean="0"/>
              <a:t>sinh</a:t>
            </a:r>
            <a:r>
              <a:rPr lang="vi-VN" dirty="0" smtClean="0"/>
              <a:t> để giúp </a:t>
            </a:r>
            <a:r>
              <a:rPr lang="en-US" dirty="0" err="1" smtClean="0"/>
              <a:t>học</a:t>
            </a:r>
            <a:r>
              <a:rPr lang="en-US" dirty="0" smtClean="0"/>
              <a:t> </a:t>
            </a:r>
            <a:r>
              <a:rPr lang="en-US" dirty="0" err="1" smtClean="0"/>
              <a:t>sinh</a:t>
            </a:r>
            <a:r>
              <a:rPr lang="vi-VN" dirty="0" smtClean="0"/>
              <a:t> nâng cao năng lực giải quyết vấn đề dựa trên thế mạnh của </a:t>
            </a:r>
            <a:r>
              <a:rPr lang="en-US" dirty="0" err="1" smtClean="0"/>
              <a:t>các</a:t>
            </a:r>
            <a:r>
              <a:rPr lang="en-US" dirty="0" smtClean="0"/>
              <a:t> </a:t>
            </a:r>
            <a:r>
              <a:rPr lang="en-US" dirty="0" err="1" smtClean="0"/>
              <a:t>em</a:t>
            </a:r>
            <a:r>
              <a:rPr lang="vi-VN" dirty="0" smtClean="0"/>
              <a:t>.</a:t>
            </a:r>
            <a:endParaRPr lang="en-GB" dirty="0" smtClean="0"/>
          </a:p>
          <a:p>
            <a:pPr>
              <a:buNone/>
            </a:pPr>
            <a:endParaRPr lang="en-GB" dirty="0"/>
          </a:p>
        </p:txBody>
      </p:sp>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59</a:t>
            </a:fld>
            <a:endParaRPr lang="e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tx1"/>
                </a:solidFill>
              </a:rPr>
              <a:t>NHƯ THẾ NÀO????</a:t>
            </a:r>
            <a:endParaRPr lang="en-GB" dirty="0">
              <a:solidFill>
                <a:schemeClr val="tx1"/>
              </a:solidFill>
            </a:endParaRPr>
          </a:p>
        </p:txBody>
      </p:sp>
      <p:sp>
        <p:nvSpPr>
          <p:cNvPr id="5" name="Text Placeholder 4"/>
          <p:cNvSpPr>
            <a:spLocks noGrp="1"/>
          </p:cNvSpPr>
          <p:nvPr>
            <p:ph type="body" idx="1"/>
          </p:nvPr>
        </p:nvSpPr>
        <p:spPr>
          <a:xfrm>
            <a:off x="256033" y="1500174"/>
            <a:ext cx="8316495" cy="4857784"/>
          </a:xfrm>
        </p:spPr>
        <p:txBody>
          <a:bodyPr>
            <a:normAutofit/>
          </a:bodyPr>
          <a:lstStyle/>
          <a:p>
            <a:endParaRPr lang="en-GB" sz="1800" dirty="0" smtClean="0"/>
          </a:p>
          <a:p>
            <a:pPr marL="109728" indent="0" algn="just">
              <a:buNone/>
            </a:pPr>
            <a:r>
              <a:rPr lang="en-US" dirty="0" smtClean="0"/>
              <a:t>- </a:t>
            </a:r>
            <a:r>
              <a:rPr lang="vi-VN" dirty="0" smtClean="0"/>
              <a:t>Tạo bầu không khí thân thiện, cởi mở:</a:t>
            </a:r>
            <a:endParaRPr lang="en-GB" dirty="0" smtClean="0"/>
          </a:p>
          <a:p>
            <a:pPr marL="109728" indent="0" algn="just">
              <a:buNone/>
            </a:pPr>
            <a:r>
              <a:rPr lang="vi-VN" dirty="0" smtClean="0"/>
              <a:t>– Giải thích một cách rõ ràng cho thân chủ hiểu về mục đích và nguyên tắc tham vấn (đặc biệt là nguyên tắc đảm bảo tính bí mật thông tin)</a:t>
            </a:r>
            <a:r>
              <a:rPr lang="en-US" dirty="0" smtClean="0"/>
              <a:t>.</a:t>
            </a:r>
            <a:endParaRPr lang="en-GB" dirty="0" smtClean="0"/>
          </a:p>
          <a:p>
            <a:pPr marL="109728" indent="0" algn="just">
              <a:buNone/>
            </a:pPr>
            <a:r>
              <a:rPr lang="vi-VN" dirty="0" smtClean="0"/>
              <a:t>– Sẵn sàng lắng nghe và chấp nhận thân chủ vô điều kiện:</a:t>
            </a:r>
            <a:endParaRPr lang="en-GB" dirty="0" smtClean="0"/>
          </a:p>
          <a:p>
            <a:pPr marL="109728" indent="0" algn="just">
              <a:buNone/>
            </a:pPr>
            <a:r>
              <a:rPr lang="vi-VN" dirty="0" smtClean="0"/>
              <a:t>– Cảm thông, chia sẻ và tôn trọng thân chủ: quan tâm đến cảm giác của thân chủ khi làm việc với nhà tham vấn.</a:t>
            </a:r>
            <a:endParaRPr lang="en-GB" dirty="0" smtClean="0"/>
          </a:p>
          <a:p>
            <a:pPr>
              <a:buNone/>
            </a:pPr>
            <a:endParaRPr lang="en-GB" dirty="0"/>
          </a:p>
        </p:txBody>
      </p:sp>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4274" y="523433"/>
            <a:ext cx="6494029" cy="1021600"/>
          </a:xfrm>
        </p:spPr>
        <p:txBody>
          <a:bodyPr>
            <a:normAutofit fontScale="90000"/>
          </a:bodyPr>
          <a:lstStyle/>
          <a:p>
            <a:pPr algn="ctr"/>
            <a:r>
              <a:rPr lang="en-GB" dirty="0" err="1" smtClean="0"/>
              <a:t>Thao</a:t>
            </a:r>
            <a:r>
              <a:rPr lang="en-GB" dirty="0" smtClean="0"/>
              <a:t> </a:t>
            </a:r>
            <a:r>
              <a:rPr lang="en-GB" dirty="0" err="1" smtClean="0"/>
              <a:t>tác</a:t>
            </a:r>
            <a:r>
              <a:rPr lang="en-GB" dirty="0" smtClean="0"/>
              <a:t> </a:t>
            </a:r>
            <a:r>
              <a:rPr lang="en-GB" dirty="0" err="1" smtClean="0"/>
              <a:t>tiến</a:t>
            </a:r>
            <a:r>
              <a:rPr lang="en-GB" dirty="0" smtClean="0"/>
              <a:t> </a:t>
            </a:r>
            <a:r>
              <a:rPr lang="en-GB" dirty="0" err="1" smtClean="0"/>
              <a:t>hành</a:t>
            </a:r>
            <a:r>
              <a:rPr lang="en-GB" dirty="0" smtClean="0"/>
              <a:t> </a:t>
            </a:r>
            <a:r>
              <a:rPr lang="en-GB" dirty="0" err="1" smtClean="0"/>
              <a:t>kỹ</a:t>
            </a:r>
            <a:r>
              <a:rPr lang="en-GB" dirty="0" smtClean="0"/>
              <a:t> </a:t>
            </a:r>
            <a:r>
              <a:rPr lang="en-GB" dirty="0" err="1" smtClean="0"/>
              <a:t>năng</a:t>
            </a:r>
            <a:endParaRPr lang="en-GB" dirty="0"/>
          </a:p>
        </p:txBody>
      </p:sp>
      <p:sp>
        <p:nvSpPr>
          <p:cNvPr id="3" name="Text Placeholder 2"/>
          <p:cNvSpPr>
            <a:spLocks noGrp="1"/>
          </p:cNvSpPr>
          <p:nvPr>
            <p:ph type="body" idx="1"/>
          </p:nvPr>
        </p:nvSpPr>
        <p:spPr>
          <a:xfrm>
            <a:off x="321868" y="1769801"/>
            <a:ext cx="8498604" cy="3603415"/>
          </a:xfrm>
        </p:spPr>
        <p:txBody>
          <a:bodyPr>
            <a:normAutofit fontScale="92500" lnSpcReduction="20000"/>
          </a:bodyPr>
          <a:lstStyle/>
          <a:p>
            <a:endParaRPr lang="en-GB" dirty="0" smtClean="0"/>
          </a:p>
          <a:p>
            <a:endParaRPr lang="en-GB" dirty="0" smtClean="0"/>
          </a:p>
          <a:p>
            <a:pPr marL="109728" indent="0">
              <a:buNone/>
            </a:pPr>
            <a:r>
              <a:rPr lang="en-US" sz="2600" dirty="0" smtClean="0"/>
              <a:t>- </a:t>
            </a:r>
            <a:r>
              <a:rPr lang="vi-VN" sz="2600" dirty="0" smtClean="0"/>
              <a:t>Kết hợp các phương pháp khác nhau trong đánh giá: quan sát, trắc nghiệm, trò chuyện…</a:t>
            </a:r>
            <a:endParaRPr lang="en-GB" sz="2600" dirty="0" smtClean="0"/>
          </a:p>
          <a:p>
            <a:pPr marL="109728" indent="0">
              <a:buNone/>
            </a:pPr>
            <a:r>
              <a:rPr lang="vi-VN" sz="2600" dirty="0" smtClean="0"/>
              <a:t>– Sử dụng các nguồn thông tin khác nhau trong đánh giá: giáo viên, cha mẹ, bạn bè của </a:t>
            </a:r>
            <a:r>
              <a:rPr lang="en-US" sz="2600" dirty="0" err="1" smtClean="0"/>
              <a:t>học</a:t>
            </a:r>
            <a:r>
              <a:rPr lang="en-US" sz="2600" dirty="0" smtClean="0"/>
              <a:t> </a:t>
            </a:r>
            <a:r>
              <a:rPr lang="en-US" sz="2600" dirty="0" err="1" smtClean="0"/>
              <a:t>sinh</a:t>
            </a:r>
            <a:r>
              <a:rPr lang="vi-VN" sz="2600" dirty="0" smtClean="0"/>
              <a:t>, cộng đồng</a:t>
            </a:r>
            <a:r>
              <a:rPr lang="en-US" sz="2600" dirty="0" smtClean="0"/>
              <a:t>.</a:t>
            </a:r>
            <a:endParaRPr lang="en-GB" sz="2600" dirty="0" smtClean="0"/>
          </a:p>
          <a:p>
            <a:pPr marL="109728" indent="0">
              <a:buNone/>
            </a:pPr>
            <a:r>
              <a:rPr lang="vi-VN" sz="2600" dirty="0" smtClean="0"/>
              <a:t>– Nhận diện chính xác điểm mạnh/yếu, những khó khăn tâm lý của học sinh</a:t>
            </a:r>
            <a:r>
              <a:rPr lang="en-US" sz="2600" dirty="0" smtClean="0"/>
              <a:t>.</a:t>
            </a:r>
            <a:endParaRPr lang="en-GB" sz="2600" dirty="0" smtClean="0"/>
          </a:p>
          <a:p>
            <a:pPr marL="109728" indent="0">
              <a:buNone/>
            </a:pPr>
            <a:r>
              <a:rPr lang="vi-VN" sz="2600" dirty="0" smtClean="0"/>
              <a:t>– Sử dụng hợp lý kết quả đánh giá cho các kế hoạch trợ giúp học sinh: kế hoạch phòng ngừa hoặc kế hoạch can thiệp</a:t>
            </a:r>
            <a:r>
              <a:rPr lang="en-US" sz="2600" dirty="0" smtClean="0"/>
              <a:t>.</a:t>
            </a:r>
            <a:endParaRPr lang="en-GB" sz="2600" dirty="0" smtClean="0"/>
          </a:p>
          <a:p>
            <a:pPr>
              <a:buNone/>
            </a:pPr>
            <a:endParaRPr lang="en-GB" sz="2600" dirty="0"/>
          </a:p>
        </p:txBody>
      </p:sp>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60</a:t>
            </a:fld>
            <a:endParaRPr lang="en"/>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263347" y="1454333"/>
            <a:ext cx="8701141" cy="3793104"/>
          </a:xfrm>
        </p:spPr>
        <p:txBody>
          <a:bodyPr/>
          <a:lstStyle/>
          <a:p>
            <a:pPr algn="ctr"/>
            <a:r>
              <a:rPr lang="en-GB" dirty="0" smtClean="0">
                <a:solidFill>
                  <a:schemeClr val="tx1"/>
                </a:solidFill>
              </a:rPr>
              <a:t>8. </a:t>
            </a:r>
            <a:r>
              <a:rPr lang="en-GB" dirty="0" err="1" smtClean="0">
                <a:solidFill>
                  <a:schemeClr val="tx1"/>
                </a:solidFill>
              </a:rPr>
              <a:t>Kỹ</a:t>
            </a:r>
            <a:r>
              <a:rPr lang="en-GB" dirty="0" smtClean="0">
                <a:solidFill>
                  <a:schemeClr val="tx1"/>
                </a:solidFill>
              </a:rPr>
              <a:t> </a:t>
            </a:r>
            <a:r>
              <a:rPr lang="en-GB" dirty="0" err="1" smtClean="0">
                <a:solidFill>
                  <a:schemeClr val="tx1"/>
                </a:solidFill>
              </a:rPr>
              <a:t>năng</a:t>
            </a:r>
            <a:r>
              <a:rPr lang="en-GB" dirty="0" smtClean="0">
                <a:solidFill>
                  <a:schemeClr val="tx1"/>
                </a:solidFill>
              </a:rPr>
              <a:t> </a:t>
            </a:r>
            <a:r>
              <a:rPr lang="en-GB" dirty="0" err="1" smtClean="0">
                <a:solidFill>
                  <a:schemeClr val="tx1"/>
                </a:solidFill>
              </a:rPr>
              <a:t>ghi</a:t>
            </a:r>
            <a:r>
              <a:rPr lang="en-GB" dirty="0" smtClean="0">
                <a:solidFill>
                  <a:schemeClr val="tx1"/>
                </a:solidFill>
              </a:rPr>
              <a:t> </a:t>
            </a:r>
            <a:r>
              <a:rPr lang="en-GB" dirty="0" err="1" smtClean="0">
                <a:solidFill>
                  <a:schemeClr val="tx1"/>
                </a:solidFill>
              </a:rPr>
              <a:t>chép</a:t>
            </a:r>
            <a:r>
              <a:rPr lang="en-GB" dirty="0" smtClean="0">
                <a:solidFill>
                  <a:schemeClr val="tx1"/>
                </a:solidFill>
              </a:rPr>
              <a:t> </a:t>
            </a:r>
            <a:r>
              <a:rPr lang="en-GB" dirty="0" err="1" smtClean="0">
                <a:solidFill>
                  <a:schemeClr val="tx1"/>
                </a:solidFill>
              </a:rPr>
              <a:t>và</a:t>
            </a:r>
            <a:r>
              <a:rPr lang="en-GB" dirty="0" smtClean="0">
                <a:solidFill>
                  <a:schemeClr val="tx1"/>
                </a:solidFill>
              </a:rPr>
              <a:t> </a:t>
            </a:r>
            <a:r>
              <a:rPr lang="en-GB" dirty="0" err="1" smtClean="0">
                <a:solidFill>
                  <a:schemeClr val="tx1"/>
                </a:solidFill>
              </a:rPr>
              <a:t>quản</a:t>
            </a:r>
            <a:r>
              <a:rPr lang="en-GB" dirty="0" smtClean="0">
                <a:solidFill>
                  <a:schemeClr val="tx1"/>
                </a:solidFill>
              </a:rPr>
              <a:t> </a:t>
            </a:r>
            <a:r>
              <a:rPr lang="en-GB" dirty="0" err="1" smtClean="0">
                <a:solidFill>
                  <a:schemeClr val="tx1"/>
                </a:solidFill>
              </a:rPr>
              <a:t>lý</a:t>
            </a:r>
            <a:r>
              <a:rPr lang="en-GB" dirty="0" smtClean="0">
                <a:solidFill>
                  <a:schemeClr val="tx1"/>
                </a:solidFill>
              </a:rPr>
              <a:t> </a:t>
            </a:r>
            <a:r>
              <a:rPr lang="en-GB" dirty="0" err="1" smtClean="0">
                <a:solidFill>
                  <a:schemeClr val="tx1"/>
                </a:solidFill>
              </a:rPr>
              <a:t>hồ</a:t>
            </a:r>
            <a:r>
              <a:rPr lang="en-GB" dirty="0" smtClean="0">
                <a:solidFill>
                  <a:schemeClr val="tx1"/>
                </a:solidFill>
              </a:rPr>
              <a:t> </a:t>
            </a:r>
            <a:r>
              <a:rPr lang="en-GB" dirty="0" err="1" smtClean="0">
                <a:solidFill>
                  <a:schemeClr val="tx1"/>
                </a:solidFill>
              </a:rPr>
              <a:t>sơ</a:t>
            </a:r>
            <a:r>
              <a:rPr lang="en-GB" dirty="0" smtClean="0">
                <a:solidFill>
                  <a:schemeClr val="tx1"/>
                </a:solidFill>
              </a:rPr>
              <a:t> </a:t>
            </a:r>
            <a:r>
              <a:rPr lang="en-GB" dirty="0" err="1" smtClean="0">
                <a:solidFill>
                  <a:schemeClr val="tx1"/>
                </a:solidFill>
              </a:rPr>
              <a:t>tâm</a:t>
            </a:r>
            <a:r>
              <a:rPr lang="en-GB" dirty="0" smtClean="0">
                <a:solidFill>
                  <a:schemeClr val="tx1"/>
                </a:solidFill>
              </a:rPr>
              <a:t> </a:t>
            </a:r>
            <a:r>
              <a:rPr lang="en-GB" dirty="0" err="1" smtClean="0">
                <a:solidFill>
                  <a:schemeClr val="tx1"/>
                </a:solidFill>
              </a:rPr>
              <a:t>lý</a:t>
            </a:r>
            <a:r>
              <a:rPr lang="en-GB" dirty="0" smtClean="0">
                <a:solidFill>
                  <a:schemeClr val="tx1"/>
                </a:solidFill>
              </a:rPr>
              <a:t> </a:t>
            </a:r>
            <a:r>
              <a:rPr lang="en-GB" dirty="0" err="1" smtClean="0">
                <a:solidFill>
                  <a:schemeClr val="tx1"/>
                </a:solidFill>
              </a:rPr>
              <a:t>học</a:t>
            </a:r>
            <a:r>
              <a:rPr lang="en-GB" dirty="0" smtClean="0">
                <a:solidFill>
                  <a:schemeClr val="tx1"/>
                </a:solidFill>
              </a:rPr>
              <a:t> </a:t>
            </a:r>
            <a:r>
              <a:rPr lang="en-GB" dirty="0" err="1" smtClean="0">
                <a:solidFill>
                  <a:schemeClr val="tx1"/>
                </a:solidFill>
              </a:rPr>
              <a:t>sinh</a:t>
            </a:r>
            <a:r>
              <a:rPr lang="en-GB" dirty="0" smtClean="0">
                <a:solidFill>
                  <a:schemeClr val="tx1"/>
                </a:solidFill>
              </a:rPr>
              <a:t> </a:t>
            </a:r>
            <a:endParaRPr lang="en-GB" dirty="0">
              <a:solidFill>
                <a:schemeClr val="tx1"/>
              </a:solidFill>
            </a:endParaRPr>
          </a:p>
        </p:txBody>
      </p:sp>
      <p:sp>
        <p:nvSpPr>
          <p:cNvPr id="4" name="Slide Number Placeholder 3"/>
          <p:cNvSpPr>
            <a:spLocks noGrp="1"/>
          </p:cNvSpPr>
          <p:nvPr>
            <p:ph type="sldNum" idx="4294967295"/>
          </p:nvPr>
        </p:nvSpPr>
        <p:spPr>
          <a:xfrm>
            <a:off x="7656514" y="6182785"/>
            <a:ext cx="1487487" cy="419100"/>
          </a:xfrm>
        </p:spPr>
        <p:txBody>
          <a:bodyPr/>
          <a:lstStyle/>
          <a:p>
            <a:pPr marL="0" lvl="0" indent="0">
              <a:spcBef>
                <a:spcPts val="0"/>
              </a:spcBef>
              <a:buNone/>
            </a:pPr>
            <a:fld id="{00000000-1234-1234-1234-123412341234}" type="slidenum">
              <a:rPr lang="en" smtClean="0"/>
              <a:pPr marL="0" lvl="0" indent="0">
                <a:spcBef>
                  <a:spcPts val="0"/>
                </a:spcBef>
                <a:buNone/>
              </a:pPr>
              <a:t>61</a:t>
            </a:fld>
            <a:endParaRPr lang="en"/>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err="1" smtClean="0">
                <a:solidFill>
                  <a:schemeClr val="tx1"/>
                </a:solidFill>
              </a:rPr>
              <a:t>Là</a:t>
            </a:r>
            <a:r>
              <a:rPr lang="en-GB" sz="3600" dirty="0" smtClean="0">
                <a:solidFill>
                  <a:schemeClr val="tx1"/>
                </a:solidFill>
              </a:rPr>
              <a:t> </a:t>
            </a:r>
            <a:r>
              <a:rPr lang="en-GB" sz="3600" dirty="0" err="1" smtClean="0">
                <a:solidFill>
                  <a:schemeClr val="tx1"/>
                </a:solidFill>
              </a:rPr>
              <a:t>gì</a:t>
            </a:r>
            <a:r>
              <a:rPr lang="en-GB" sz="3600" dirty="0" smtClean="0">
                <a:solidFill>
                  <a:schemeClr val="tx1"/>
                </a:solidFill>
              </a:rPr>
              <a:t>?</a:t>
            </a:r>
            <a:endParaRPr lang="en-GB" sz="3600" dirty="0">
              <a:solidFill>
                <a:schemeClr val="tx1"/>
              </a:solidFill>
            </a:endParaRPr>
          </a:p>
        </p:txBody>
      </p:sp>
      <p:sp>
        <p:nvSpPr>
          <p:cNvPr id="3" name="Text Placeholder 2"/>
          <p:cNvSpPr>
            <a:spLocks noGrp="1"/>
          </p:cNvSpPr>
          <p:nvPr>
            <p:ph type="body" idx="1"/>
          </p:nvPr>
        </p:nvSpPr>
        <p:spPr>
          <a:xfrm>
            <a:off x="1" y="1769800"/>
            <a:ext cx="8892480" cy="4589547"/>
          </a:xfrm>
        </p:spPr>
        <p:txBody>
          <a:bodyPr/>
          <a:lstStyle/>
          <a:p>
            <a:pPr algn="just">
              <a:buNone/>
            </a:pPr>
            <a:r>
              <a:rPr lang="vi-VN" dirty="0" smtClean="0"/>
              <a:t>Kỹ năng ghi chép và lưu trữ hồ sơ tâm lý của học sinh là sự vận dụng tri thức, kinh nghiệm vào việc lưu giữ đầy đủ và khoa học những thông tin về thân chủ, đảm bảo tính bí mật và an toàn, để có thể theo dõi, giám sát những thay đổi/tiến bộ của thân chủ và làm cơ sở cho những kế hoạch trợ giúp, can thiệp nếu có trong tương lai.</a:t>
            </a:r>
            <a:endParaRPr lang="en-GB" dirty="0" smtClean="0"/>
          </a:p>
          <a:p>
            <a:pPr>
              <a:buNone/>
            </a:pPr>
            <a:endParaRPr lang="en-GB" dirty="0"/>
          </a:p>
        </p:txBody>
      </p:sp>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62</a:t>
            </a:fld>
            <a:endParaRPr lang="en"/>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814274" y="523433"/>
            <a:ext cx="7401063" cy="1021600"/>
          </a:xfrm>
        </p:spPr>
        <p:txBody>
          <a:bodyPr>
            <a:noAutofit/>
          </a:bodyPr>
          <a:lstStyle/>
          <a:p>
            <a:pPr algn="ctr"/>
            <a:r>
              <a:rPr lang="en-GB" sz="3600" dirty="0" err="1" smtClean="0">
                <a:solidFill>
                  <a:schemeClr val="tx1"/>
                </a:solidFill>
              </a:rPr>
              <a:t>Sau</a:t>
            </a:r>
            <a:r>
              <a:rPr lang="en-GB" sz="3600" dirty="0" smtClean="0">
                <a:solidFill>
                  <a:schemeClr val="tx1"/>
                </a:solidFill>
              </a:rPr>
              <a:t> </a:t>
            </a:r>
            <a:r>
              <a:rPr lang="en-GB" sz="3600" dirty="0" err="1" smtClean="0">
                <a:solidFill>
                  <a:schemeClr val="tx1"/>
                </a:solidFill>
              </a:rPr>
              <a:t>mỗi</a:t>
            </a:r>
            <a:r>
              <a:rPr lang="en-GB" sz="3600" dirty="0" smtClean="0">
                <a:solidFill>
                  <a:schemeClr val="tx1"/>
                </a:solidFill>
              </a:rPr>
              <a:t> ca </a:t>
            </a:r>
            <a:r>
              <a:rPr lang="en-GB" sz="3600" dirty="0" err="1" smtClean="0">
                <a:solidFill>
                  <a:schemeClr val="tx1"/>
                </a:solidFill>
              </a:rPr>
              <a:t>tham</a:t>
            </a:r>
            <a:r>
              <a:rPr lang="en-GB" sz="3600" dirty="0" smtClean="0">
                <a:solidFill>
                  <a:schemeClr val="tx1"/>
                </a:solidFill>
              </a:rPr>
              <a:t> </a:t>
            </a:r>
            <a:r>
              <a:rPr lang="en-GB" sz="3600" dirty="0" err="1" smtClean="0">
                <a:solidFill>
                  <a:schemeClr val="tx1"/>
                </a:solidFill>
              </a:rPr>
              <a:t>vấn</a:t>
            </a:r>
            <a:r>
              <a:rPr lang="en-GB" sz="3600" dirty="0" smtClean="0">
                <a:solidFill>
                  <a:schemeClr val="tx1"/>
                </a:solidFill>
              </a:rPr>
              <a:t> HS, </a:t>
            </a:r>
            <a:r>
              <a:rPr lang="en-GB" sz="3600" dirty="0" err="1" smtClean="0">
                <a:solidFill>
                  <a:schemeClr val="tx1"/>
                </a:solidFill>
              </a:rPr>
              <a:t>cán</a:t>
            </a:r>
            <a:r>
              <a:rPr lang="en-GB" sz="3600" dirty="0" smtClean="0">
                <a:solidFill>
                  <a:schemeClr val="tx1"/>
                </a:solidFill>
              </a:rPr>
              <a:t> </a:t>
            </a:r>
            <a:r>
              <a:rPr lang="en-GB" sz="3600" dirty="0" err="1" smtClean="0">
                <a:solidFill>
                  <a:schemeClr val="tx1"/>
                </a:solidFill>
              </a:rPr>
              <a:t>bộ</a:t>
            </a:r>
            <a:r>
              <a:rPr lang="en-GB" sz="3600" dirty="0" smtClean="0">
                <a:solidFill>
                  <a:schemeClr val="tx1"/>
                </a:solidFill>
              </a:rPr>
              <a:t> TLHTH </a:t>
            </a:r>
            <a:r>
              <a:rPr lang="en-GB" sz="3600" dirty="0" err="1" smtClean="0">
                <a:solidFill>
                  <a:schemeClr val="tx1"/>
                </a:solidFill>
              </a:rPr>
              <a:t>phải</a:t>
            </a:r>
            <a:r>
              <a:rPr lang="en-GB" sz="3600" dirty="0" smtClean="0">
                <a:solidFill>
                  <a:schemeClr val="tx1"/>
                </a:solidFill>
              </a:rPr>
              <a:t>:</a:t>
            </a:r>
            <a:endParaRPr lang="en-GB" sz="3600" dirty="0">
              <a:solidFill>
                <a:schemeClr val="tx1"/>
              </a:solidFill>
            </a:endParaRPr>
          </a:p>
        </p:txBody>
      </p:sp>
      <p:sp>
        <p:nvSpPr>
          <p:cNvPr id="7" name="Text Placeholder 6"/>
          <p:cNvSpPr>
            <a:spLocks noGrp="1"/>
          </p:cNvSpPr>
          <p:nvPr>
            <p:ph type="body" idx="1"/>
          </p:nvPr>
        </p:nvSpPr>
        <p:spPr>
          <a:xfrm>
            <a:off x="611560" y="1505848"/>
            <a:ext cx="8259687" cy="4886552"/>
          </a:xfrm>
        </p:spPr>
        <p:txBody>
          <a:bodyPr>
            <a:normAutofit lnSpcReduction="10000"/>
          </a:bodyPr>
          <a:lstStyle/>
          <a:p>
            <a:pPr marL="457200" indent="-457200">
              <a:buAutoNum type="arabicPeriod"/>
            </a:pPr>
            <a:endParaRPr lang="en-GB" sz="2000" dirty="0" smtClean="0"/>
          </a:p>
          <a:p>
            <a:pPr marL="457200" indent="-457200">
              <a:buAutoNum type="arabicPeriod"/>
            </a:pPr>
            <a:endParaRPr lang="en-GB" sz="2000" dirty="0" smtClean="0"/>
          </a:p>
          <a:p>
            <a:pPr marL="457200" indent="-457200">
              <a:buAutoNum type="arabicPeriod"/>
            </a:pPr>
            <a:endParaRPr lang="en-GB" sz="2000" dirty="0" smtClean="0"/>
          </a:p>
          <a:p>
            <a:pPr marL="457200" indent="-457200">
              <a:buNone/>
            </a:pPr>
            <a:r>
              <a:rPr lang="en-GB" sz="2000" dirty="0" smtClean="0"/>
              <a:t>1</a:t>
            </a:r>
            <a:r>
              <a:rPr lang="en-GB" sz="2400" dirty="0" smtClean="0"/>
              <a:t>. </a:t>
            </a:r>
            <a:r>
              <a:rPr lang="en-GB" sz="2400" dirty="0" err="1" smtClean="0"/>
              <a:t>Ghi</a:t>
            </a:r>
            <a:r>
              <a:rPr lang="en-GB" sz="2400" dirty="0" smtClean="0"/>
              <a:t> </a:t>
            </a:r>
            <a:r>
              <a:rPr lang="en-GB" sz="2400" dirty="0" err="1" smtClean="0"/>
              <a:t>chép</a:t>
            </a:r>
            <a:r>
              <a:rPr lang="en-GB" sz="2400" dirty="0" smtClean="0"/>
              <a:t> </a:t>
            </a:r>
            <a:r>
              <a:rPr lang="en-GB" sz="2400" dirty="0" err="1" smtClean="0"/>
              <a:t>tiến</a:t>
            </a:r>
            <a:r>
              <a:rPr lang="en-GB" sz="2400" dirty="0" smtClean="0"/>
              <a:t> </a:t>
            </a:r>
            <a:r>
              <a:rPr lang="en-GB" sz="2400" dirty="0" err="1" smtClean="0"/>
              <a:t>trình</a:t>
            </a:r>
            <a:r>
              <a:rPr lang="en-GB" sz="2400" dirty="0" smtClean="0"/>
              <a:t> </a:t>
            </a:r>
            <a:r>
              <a:rPr lang="en-GB" sz="2400" dirty="0" err="1" smtClean="0"/>
              <a:t>tham</a:t>
            </a:r>
            <a:r>
              <a:rPr lang="en-GB" sz="2400" dirty="0" smtClean="0"/>
              <a:t> </a:t>
            </a:r>
            <a:r>
              <a:rPr lang="en-GB" sz="2400" dirty="0" err="1" smtClean="0"/>
              <a:t>vấn</a:t>
            </a:r>
            <a:r>
              <a:rPr lang="en-GB" sz="2400" dirty="0" smtClean="0"/>
              <a:t> </a:t>
            </a:r>
            <a:r>
              <a:rPr lang="en-GB" sz="2400" dirty="0" err="1" smtClean="0"/>
              <a:t>theo</a:t>
            </a:r>
            <a:r>
              <a:rPr lang="en-GB" sz="2400" dirty="0" smtClean="0"/>
              <a:t> </a:t>
            </a:r>
            <a:r>
              <a:rPr lang="en-GB" sz="2400" dirty="0" err="1" smtClean="0"/>
              <a:t>mẫu</a:t>
            </a:r>
            <a:r>
              <a:rPr lang="en-GB" sz="2400" dirty="0" smtClean="0"/>
              <a:t> </a:t>
            </a:r>
          </a:p>
          <a:p>
            <a:pPr marL="457200" indent="-457200">
              <a:buNone/>
            </a:pPr>
            <a:r>
              <a:rPr lang="en-GB" sz="2400" dirty="0" smtClean="0"/>
              <a:t>2. </a:t>
            </a:r>
            <a:r>
              <a:rPr lang="en-GB" sz="2400" dirty="0" err="1" smtClean="0"/>
              <a:t>Điền</a:t>
            </a:r>
            <a:r>
              <a:rPr lang="en-GB" sz="2400" dirty="0" smtClean="0"/>
              <a:t> </a:t>
            </a:r>
            <a:r>
              <a:rPr lang="en-GB" sz="2400" dirty="0" err="1" smtClean="0"/>
              <a:t>đủ</a:t>
            </a:r>
            <a:r>
              <a:rPr lang="en-GB" sz="2400" dirty="0" smtClean="0"/>
              <a:t> </a:t>
            </a:r>
            <a:r>
              <a:rPr lang="en-GB" sz="2400" dirty="0" err="1" smtClean="0"/>
              <a:t>thông</a:t>
            </a:r>
            <a:r>
              <a:rPr lang="en-GB" sz="2400" dirty="0" smtClean="0"/>
              <a:t> tin </a:t>
            </a:r>
            <a:r>
              <a:rPr lang="en-GB" sz="2400" dirty="0" err="1" smtClean="0"/>
              <a:t>cá</a:t>
            </a:r>
            <a:r>
              <a:rPr lang="en-GB" sz="2400" dirty="0" smtClean="0"/>
              <a:t> </a:t>
            </a:r>
            <a:r>
              <a:rPr lang="en-GB" sz="2400" dirty="0" err="1" smtClean="0"/>
              <a:t>nhân</a:t>
            </a:r>
            <a:r>
              <a:rPr lang="en-GB" sz="2400" dirty="0" smtClean="0"/>
              <a:t> </a:t>
            </a:r>
          </a:p>
          <a:p>
            <a:pPr marL="457200" indent="-457200">
              <a:buNone/>
            </a:pPr>
            <a:r>
              <a:rPr lang="en-GB" sz="2400" dirty="0" smtClean="0"/>
              <a:t>3. </a:t>
            </a:r>
            <a:r>
              <a:rPr lang="en-GB" sz="2400" dirty="0" err="1" smtClean="0"/>
              <a:t>Báo</a:t>
            </a:r>
            <a:r>
              <a:rPr lang="en-GB" sz="2400" dirty="0" smtClean="0"/>
              <a:t> </a:t>
            </a:r>
            <a:r>
              <a:rPr lang="en-GB" sz="2400" dirty="0" err="1" smtClean="0"/>
              <a:t>cáo</a:t>
            </a:r>
            <a:r>
              <a:rPr lang="en-GB" sz="2400" dirty="0" smtClean="0"/>
              <a:t> </a:t>
            </a:r>
            <a:r>
              <a:rPr lang="en-GB" sz="2400" dirty="0" err="1" smtClean="0"/>
              <a:t>tóm</a:t>
            </a:r>
            <a:r>
              <a:rPr lang="en-GB" sz="2400" dirty="0" smtClean="0"/>
              <a:t> </a:t>
            </a:r>
            <a:r>
              <a:rPr lang="en-GB" sz="2400" dirty="0" err="1" smtClean="0"/>
              <a:t>tắt</a:t>
            </a:r>
            <a:r>
              <a:rPr lang="en-GB" sz="2400" dirty="0" smtClean="0"/>
              <a:t> </a:t>
            </a:r>
            <a:r>
              <a:rPr lang="en-GB" sz="2400" dirty="0" err="1" smtClean="0"/>
              <a:t>quá</a:t>
            </a:r>
            <a:r>
              <a:rPr lang="en-GB" sz="2400" dirty="0" smtClean="0"/>
              <a:t> </a:t>
            </a:r>
            <a:r>
              <a:rPr lang="en-GB" sz="2400" dirty="0" err="1" smtClean="0"/>
              <a:t>trình</a:t>
            </a:r>
            <a:r>
              <a:rPr lang="en-GB" sz="2400" dirty="0" smtClean="0"/>
              <a:t> </a:t>
            </a:r>
            <a:r>
              <a:rPr lang="en-GB" sz="2400" dirty="0" err="1" smtClean="0"/>
              <a:t>và</a:t>
            </a:r>
            <a:r>
              <a:rPr lang="en-GB" sz="2400" dirty="0" smtClean="0"/>
              <a:t> </a:t>
            </a:r>
            <a:r>
              <a:rPr lang="en-GB" sz="2400" dirty="0" err="1" smtClean="0"/>
              <a:t>kết</a:t>
            </a:r>
            <a:r>
              <a:rPr lang="en-GB" sz="2400" dirty="0" smtClean="0"/>
              <a:t> </a:t>
            </a:r>
            <a:r>
              <a:rPr lang="en-GB" sz="2400" dirty="0" err="1" smtClean="0"/>
              <a:t>quả</a:t>
            </a:r>
            <a:r>
              <a:rPr lang="en-GB" sz="2400" dirty="0" smtClean="0"/>
              <a:t> </a:t>
            </a:r>
            <a:r>
              <a:rPr lang="en-GB" sz="2400" dirty="0" err="1" smtClean="0"/>
              <a:t>tham</a:t>
            </a:r>
            <a:r>
              <a:rPr lang="en-GB" sz="2400" dirty="0" smtClean="0"/>
              <a:t> </a:t>
            </a:r>
            <a:r>
              <a:rPr lang="en-GB" sz="2400" dirty="0" err="1" smtClean="0"/>
              <a:t>vấn</a:t>
            </a:r>
            <a:r>
              <a:rPr lang="en-GB" sz="2400" dirty="0" smtClean="0"/>
              <a:t> </a:t>
            </a:r>
            <a:r>
              <a:rPr lang="en-GB" sz="2400" dirty="0" err="1" smtClean="0"/>
              <a:t>theo</a:t>
            </a:r>
            <a:r>
              <a:rPr lang="en-GB" sz="2400" dirty="0" smtClean="0"/>
              <a:t> </a:t>
            </a:r>
            <a:r>
              <a:rPr lang="en-GB" sz="2400" dirty="0" err="1" smtClean="0"/>
              <a:t>từng</a:t>
            </a:r>
            <a:r>
              <a:rPr lang="en-GB" sz="2400" dirty="0" smtClean="0"/>
              <a:t> </a:t>
            </a:r>
            <a:r>
              <a:rPr lang="en-GB" sz="2400" dirty="0" err="1" smtClean="0"/>
              <a:t>buổi</a:t>
            </a:r>
            <a:r>
              <a:rPr lang="en-GB" sz="2400" dirty="0" smtClean="0"/>
              <a:t>: </a:t>
            </a:r>
            <a:r>
              <a:rPr lang="en-GB" sz="2400" dirty="0" err="1" smtClean="0"/>
              <a:t>mục</a:t>
            </a:r>
            <a:r>
              <a:rPr lang="en-GB" sz="2400" dirty="0" smtClean="0"/>
              <a:t> </a:t>
            </a:r>
            <a:r>
              <a:rPr lang="en-GB" sz="2400" dirty="0" err="1" smtClean="0"/>
              <a:t>tiêu</a:t>
            </a:r>
            <a:r>
              <a:rPr lang="en-GB" sz="2400" dirty="0" smtClean="0"/>
              <a:t> </a:t>
            </a:r>
            <a:r>
              <a:rPr lang="en-GB" sz="2400" dirty="0" err="1" smtClean="0"/>
              <a:t>ntn</a:t>
            </a:r>
            <a:r>
              <a:rPr lang="en-GB" sz="2400" dirty="0" smtClean="0"/>
              <a:t>, </a:t>
            </a:r>
            <a:r>
              <a:rPr lang="en-GB" sz="2400" dirty="0" err="1" smtClean="0"/>
              <a:t>có</a:t>
            </a:r>
            <a:r>
              <a:rPr lang="en-GB" sz="2400" dirty="0" smtClean="0"/>
              <a:t> </a:t>
            </a:r>
            <a:r>
              <a:rPr lang="en-GB" sz="2400" dirty="0" err="1" smtClean="0"/>
              <a:t>đạt</a:t>
            </a:r>
            <a:r>
              <a:rPr lang="en-GB" sz="2400" dirty="0" smtClean="0"/>
              <a:t> </a:t>
            </a:r>
            <a:r>
              <a:rPr lang="en-GB" sz="2400" dirty="0" err="1" smtClean="0"/>
              <a:t>được</a:t>
            </a:r>
            <a:r>
              <a:rPr lang="en-GB" sz="2400" dirty="0" smtClean="0"/>
              <a:t> </a:t>
            </a:r>
            <a:r>
              <a:rPr lang="en-GB" sz="2400" dirty="0" err="1" smtClean="0"/>
              <a:t>mục</a:t>
            </a:r>
            <a:r>
              <a:rPr lang="en-GB" sz="2400" dirty="0" smtClean="0"/>
              <a:t> </a:t>
            </a:r>
            <a:r>
              <a:rPr lang="en-GB" sz="2400" dirty="0" err="1" smtClean="0"/>
              <a:t>tiêu</a:t>
            </a:r>
            <a:r>
              <a:rPr lang="en-GB" sz="2400" dirty="0" smtClean="0"/>
              <a:t> </a:t>
            </a:r>
            <a:r>
              <a:rPr lang="en-GB" sz="2400" dirty="0" err="1" smtClean="0"/>
              <a:t>theo</a:t>
            </a:r>
            <a:r>
              <a:rPr lang="en-GB" sz="2400" dirty="0" smtClean="0"/>
              <a:t> </a:t>
            </a:r>
            <a:r>
              <a:rPr lang="en-GB" sz="2400" dirty="0" err="1" smtClean="0"/>
              <a:t>các</a:t>
            </a:r>
            <a:r>
              <a:rPr lang="en-GB" sz="2400" dirty="0" smtClean="0"/>
              <a:t> </a:t>
            </a:r>
            <a:r>
              <a:rPr lang="en-GB" sz="2400" dirty="0" err="1" smtClean="0"/>
              <a:t>buổi</a:t>
            </a:r>
            <a:r>
              <a:rPr lang="en-GB" sz="2400" dirty="0" smtClean="0"/>
              <a:t> </a:t>
            </a:r>
            <a:r>
              <a:rPr lang="en-GB" sz="2400" dirty="0" err="1" smtClean="0"/>
              <a:t>không</a:t>
            </a:r>
            <a:r>
              <a:rPr lang="en-GB" sz="2400" dirty="0" smtClean="0"/>
              <a:t>?</a:t>
            </a:r>
          </a:p>
          <a:p>
            <a:pPr marL="457200" indent="-457200">
              <a:buNone/>
            </a:pPr>
            <a:r>
              <a:rPr lang="en-GB" sz="2400" dirty="0" smtClean="0"/>
              <a:t>4. </a:t>
            </a:r>
            <a:r>
              <a:rPr lang="en-GB" sz="2400" dirty="0" err="1" smtClean="0"/>
              <a:t>Mỗi</a:t>
            </a:r>
            <a:r>
              <a:rPr lang="en-GB" sz="2400" dirty="0" smtClean="0"/>
              <a:t> </a:t>
            </a:r>
            <a:r>
              <a:rPr lang="en-GB" sz="2400" dirty="0" err="1" smtClean="0"/>
              <a:t>hồ</a:t>
            </a:r>
            <a:r>
              <a:rPr lang="en-GB" sz="2400" dirty="0" smtClean="0"/>
              <a:t> </a:t>
            </a:r>
            <a:r>
              <a:rPr lang="en-GB" sz="2400" dirty="0" err="1" smtClean="0"/>
              <a:t>sơ</a:t>
            </a:r>
            <a:r>
              <a:rPr lang="en-GB" sz="2400" dirty="0" smtClean="0"/>
              <a:t> </a:t>
            </a:r>
            <a:r>
              <a:rPr lang="en-GB" sz="2400" dirty="0" err="1" smtClean="0"/>
              <a:t>cá</a:t>
            </a:r>
            <a:r>
              <a:rPr lang="en-GB" sz="2400" dirty="0" smtClean="0"/>
              <a:t> </a:t>
            </a:r>
            <a:r>
              <a:rPr lang="en-GB" sz="2400" dirty="0" err="1" smtClean="0"/>
              <a:t>nhân</a:t>
            </a:r>
            <a:r>
              <a:rPr lang="en-GB" sz="2400" dirty="0" smtClean="0"/>
              <a:t> </a:t>
            </a:r>
            <a:r>
              <a:rPr lang="en-GB" sz="2400" dirty="0" err="1" smtClean="0"/>
              <a:t>được</a:t>
            </a:r>
            <a:r>
              <a:rPr lang="en-GB" sz="2400" dirty="0" smtClean="0"/>
              <a:t> </a:t>
            </a:r>
            <a:r>
              <a:rPr lang="en-GB" sz="2400" dirty="0" err="1" smtClean="0"/>
              <a:t>mã</a:t>
            </a:r>
            <a:r>
              <a:rPr lang="en-GB" sz="2400" dirty="0" smtClean="0"/>
              <a:t> </a:t>
            </a:r>
            <a:r>
              <a:rPr lang="en-GB" sz="2400" dirty="0" err="1" smtClean="0"/>
              <a:t>hóa</a:t>
            </a:r>
            <a:r>
              <a:rPr lang="en-GB" sz="2400" dirty="0" smtClean="0"/>
              <a:t> </a:t>
            </a:r>
            <a:r>
              <a:rPr lang="en-GB" sz="2400" dirty="0" err="1" smtClean="0"/>
              <a:t>để</a:t>
            </a:r>
            <a:r>
              <a:rPr lang="en-GB" sz="2400" dirty="0" smtClean="0"/>
              <a:t> </a:t>
            </a:r>
            <a:r>
              <a:rPr lang="en-GB" sz="2400" dirty="0" err="1" smtClean="0"/>
              <a:t>tránh</a:t>
            </a:r>
            <a:r>
              <a:rPr lang="en-GB" sz="2400" dirty="0" smtClean="0"/>
              <a:t> </a:t>
            </a:r>
            <a:r>
              <a:rPr lang="en-GB" sz="2400" dirty="0" err="1" smtClean="0"/>
              <a:t>lô</a:t>
            </a:r>
            <a:r>
              <a:rPr lang="en-GB" sz="2400" dirty="0" smtClean="0"/>
              <a:t> </a:t>
            </a:r>
            <a:r>
              <a:rPr lang="en-GB" sz="2400" dirty="0" err="1" smtClean="0"/>
              <a:t>thông</a:t>
            </a:r>
            <a:r>
              <a:rPr lang="en-GB" sz="2400" dirty="0" smtClean="0"/>
              <a:t> tin </a:t>
            </a:r>
            <a:r>
              <a:rPr lang="en-GB" sz="2400" dirty="0" err="1" smtClean="0"/>
              <a:t>cá</a:t>
            </a:r>
            <a:r>
              <a:rPr lang="en-GB" sz="2400" dirty="0" smtClean="0"/>
              <a:t> </a:t>
            </a:r>
            <a:r>
              <a:rPr lang="en-GB" sz="2400" dirty="0" err="1" smtClean="0"/>
              <a:t>nhân</a:t>
            </a:r>
            <a:endParaRPr lang="en-GB" sz="2400" dirty="0" smtClean="0"/>
          </a:p>
          <a:p>
            <a:pPr>
              <a:buNone/>
            </a:pPr>
            <a:r>
              <a:rPr lang="en-GB" sz="2400" dirty="0" smtClean="0"/>
              <a:t>5. </a:t>
            </a:r>
            <a:r>
              <a:rPr lang="vi-VN" sz="2400" dirty="0" smtClean="0"/>
              <a:t>Cập nhật thường xuyên những thay đổi của thân chủ hoặc những can thiệp mới của cán bộ tham vấn</a:t>
            </a:r>
            <a:r>
              <a:rPr lang="en-US" sz="2400" dirty="0" smtClean="0"/>
              <a:t>.</a:t>
            </a:r>
            <a:endParaRPr lang="en-GB" sz="2400" dirty="0" smtClean="0"/>
          </a:p>
          <a:p>
            <a:pPr>
              <a:buNone/>
            </a:pPr>
            <a:r>
              <a:rPr lang="en-GB" sz="2400" dirty="0" smtClean="0"/>
              <a:t>6. </a:t>
            </a:r>
            <a:r>
              <a:rPr lang="vi-VN" sz="2400" dirty="0" smtClean="0"/>
              <a:t>Tìm kiếm và sử dụng dữ liệu dễ dàng, nhanh chóng khi cần thiết</a:t>
            </a:r>
            <a:r>
              <a:rPr lang="en-US" sz="2400" dirty="0" smtClean="0"/>
              <a:t>.</a:t>
            </a:r>
            <a:endParaRPr lang="en-GB" sz="2400" dirty="0" smtClean="0"/>
          </a:p>
          <a:p>
            <a:pPr marL="457200" indent="-457200">
              <a:buAutoNum type="arabicPeriod"/>
            </a:pPr>
            <a:endParaRPr lang="en-GB" dirty="0" smtClean="0"/>
          </a:p>
          <a:p>
            <a:pPr marL="457200" indent="-457200">
              <a:buNone/>
            </a:pPr>
            <a:endParaRPr lang="en-GB" dirty="0"/>
          </a:p>
        </p:txBody>
      </p:sp>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63</a:t>
            </a:fld>
            <a:endParaRPr lang="en"/>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523433"/>
            <a:ext cx="8643998" cy="1021600"/>
          </a:xfrm>
        </p:spPr>
        <p:txBody>
          <a:bodyPr>
            <a:noAutofit/>
          </a:bodyPr>
          <a:lstStyle/>
          <a:p>
            <a:pPr algn="ctr"/>
            <a:r>
              <a:rPr lang="en-GB" sz="3600" dirty="0" err="1" smtClean="0"/>
              <a:t>Những</a:t>
            </a:r>
            <a:r>
              <a:rPr lang="en-GB" sz="3600" dirty="0" smtClean="0"/>
              <a:t> </a:t>
            </a:r>
            <a:r>
              <a:rPr lang="en-GB" sz="3600" dirty="0" err="1" smtClean="0"/>
              <a:t>nội</a:t>
            </a:r>
            <a:r>
              <a:rPr lang="en-GB" sz="3600" dirty="0" smtClean="0"/>
              <a:t> dung </a:t>
            </a:r>
            <a:r>
              <a:rPr lang="en-GB" sz="3600" dirty="0" err="1" smtClean="0"/>
              <a:t>cần</a:t>
            </a:r>
            <a:r>
              <a:rPr lang="en-GB" sz="3600" dirty="0" smtClean="0"/>
              <a:t> </a:t>
            </a:r>
            <a:r>
              <a:rPr lang="en-GB" sz="3600" dirty="0" err="1" smtClean="0"/>
              <a:t>ghi</a:t>
            </a:r>
            <a:r>
              <a:rPr lang="en-GB" sz="3600" dirty="0" smtClean="0"/>
              <a:t> </a:t>
            </a:r>
            <a:r>
              <a:rPr lang="en-GB" sz="3600" dirty="0" err="1" smtClean="0"/>
              <a:t>chép</a:t>
            </a:r>
            <a:r>
              <a:rPr lang="en-GB" sz="3600" dirty="0" smtClean="0"/>
              <a:t> </a:t>
            </a:r>
            <a:r>
              <a:rPr lang="en-GB" sz="3600" dirty="0" err="1" smtClean="0"/>
              <a:t>lưu</a:t>
            </a:r>
            <a:r>
              <a:rPr lang="en-GB" sz="3600" dirty="0" smtClean="0"/>
              <a:t> </a:t>
            </a:r>
            <a:r>
              <a:rPr lang="en-GB" sz="3600" dirty="0" err="1" smtClean="0"/>
              <a:t>giữ</a:t>
            </a:r>
            <a:endParaRPr lang="en-GB" sz="3600" dirty="0"/>
          </a:p>
        </p:txBody>
      </p:sp>
      <p:sp>
        <p:nvSpPr>
          <p:cNvPr id="3" name="Text Placeholder 2"/>
          <p:cNvSpPr>
            <a:spLocks noGrp="1"/>
          </p:cNvSpPr>
          <p:nvPr>
            <p:ph type="body" idx="1"/>
          </p:nvPr>
        </p:nvSpPr>
        <p:spPr>
          <a:xfrm>
            <a:off x="373074" y="1769800"/>
            <a:ext cx="8128015" cy="3819440"/>
          </a:xfrm>
        </p:spPr>
        <p:txBody>
          <a:bodyPr>
            <a:normAutofit lnSpcReduction="10000"/>
          </a:bodyPr>
          <a:lstStyle/>
          <a:p>
            <a:endParaRPr lang="en-GB" dirty="0" smtClean="0"/>
          </a:p>
          <a:p>
            <a:pPr>
              <a:buNone/>
            </a:pPr>
            <a:r>
              <a:rPr lang="en-GB" dirty="0" smtClean="0"/>
              <a:t>- </a:t>
            </a:r>
            <a:r>
              <a:rPr lang="vi-VN" dirty="0" smtClean="0"/>
              <a:t>Thông tin chung (tên, tuổi, giới tính, thời gian…)</a:t>
            </a:r>
            <a:r>
              <a:rPr lang="en-US" dirty="0" smtClean="0"/>
              <a:t>.</a:t>
            </a:r>
            <a:endParaRPr lang="en-GB" dirty="0" smtClean="0"/>
          </a:p>
          <a:p>
            <a:pPr>
              <a:buNone/>
            </a:pPr>
            <a:r>
              <a:rPr lang="en-US" dirty="0" smtClean="0"/>
              <a:t>– </a:t>
            </a:r>
            <a:r>
              <a:rPr lang="vi-VN" dirty="0" smtClean="0"/>
              <a:t>Lý do chuyển đến</a:t>
            </a:r>
            <a:r>
              <a:rPr lang="en-US" dirty="0" smtClean="0"/>
              <a:t>.</a:t>
            </a:r>
            <a:endParaRPr lang="en-GB" dirty="0" smtClean="0"/>
          </a:p>
          <a:p>
            <a:pPr>
              <a:buNone/>
            </a:pPr>
            <a:r>
              <a:rPr lang="en-US" dirty="0" smtClean="0"/>
              <a:t>–</a:t>
            </a:r>
            <a:r>
              <a:rPr lang="vi-VN" dirty="0" smtClean="0"/>
              <a:t> Thông tin cơ sở về học sinh</a:t>
            </a:r>
            <a:r>
              <a:rPr lang="en-US" dirty="0" smtClean="0"/>
              <a:t>.</a:t>
            </a:r>
            <a:endParaRPr lang="en-GB" dirty="0" smtClean="0"/>
          </a:p>
          <a:p>
            <a:pPr>
              <a:buNone/>
            </a:pPr>
            <a:r>
              <a:rPr lang="en-US" dirty="0" smtClean="0"/>
              <a:t>–</a:t>
            </a:r>
            <a:r>
              <a:rPr lang="vi-VN" dirty="0" smtClean="0"/>
              <a:t> Tình trạng sức khỏe</a:t>
            </a:r>
            <a:r>
              <a:rPr lang="en-US" dirty="0" smtClean="0"/>
              <a:t>.</a:t>
            </a:r>
            <a:endParaRPr lang="en-GB" dirty="0" smtClean="0"/>
          </a:p>
          <a:p>
            <a:pPr>
              <a:buNone/>
            </a:pPr>
            <a:r>
              <a:rPr lang="en-US" dirty="0" smtClean="0"/>
              <a:t>–</a:t>
            </a:r>
            <a:r>
              <a:rPr lang="vi-VN" dirty="0" smtClean="0"/>
              <a:t> Tình trạng tâm lý</a:t>
            </a:r>
            <a:r>
              <a:rPr lang="en-US" dirty="0" smtClean="0"/>
              <a:t>.</a:t>
            </a:r>
            <a:endParaRPr lang="en-GB" dirty="0" smtClean="0"/>
          </a:p>
          <a:p>
            <a:pPr>
              <a:buNone/>
            </a:pPr>
            <a:r>
              <a:rPr lang="en-US" dirty="0" smtClean="0"/>
              <a:t>–</a:t>
            </a:r>
            <a:r>
              <a:rPr lang="vi-VN" dirty="0" smtClean="0"/>
              <a:t> Những nét nổi bật về năng lực và tính cách</a:t>
            </a:r>
            <a:r>
              <a:rPr lang="en-US" dirty="0" smtClean="0"/>
              <a:t>.</a:t>
            </a:r>
            <a:endParaRPr lang="en-GB" dirty="0" smtClean="0"/>
          </a:p>
          <a:p>
            <a:pPr>
              <a:buNone/>
            </a:pPr>
            <a:r>
              <a:rPr lang="en-US" dirty="0" smtClean="0"/>
              <a:t>–</a:t>
            </a:r>
            <a:r>
              <a:rPr lang="vi-VN" dirty="0" smtClean="0"/>
              <a:t> Lịch sử và hoàn cảnh gia đình</a:t>
            </a:r>
            <a:r>
              <a:rPr lang="en-US" dirty="0" smtClean="0"/>
              <a:t>.</a:t>
            </a:r>
            <a:endParaRPr lang="en-GB" dirty="0" smtClean="0"/>
          </a:p>
          <a:p>
            <a:pPr>
              <a:buNone/>
            </a:pPr>
            <a:endParaRPr lang="en-GB" dirty="0"/>
          </a:p>
        </p:txBody>
      </p:sp>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64</a:t>
            </a:fld>
            <a:endParaRPr lang="en"/>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23433"/>
            <a:ext cx="8858280" cy="1021600"/>
          </a:xfrm>
        </p:spPr>
        <p:txBody>
          <a:bodyPr>
            <a:normAutofit fontScale="90000"/>
          </a:bodyPr>
          <a:lstStyle/>
          <a:p>
            <a:pPr algn="ctr"/>
            <a:r>
              <a:rPr lang="en-GB" dirty="0" err="1" smtClean="0">
                <a:solidFill>
                  <a:schemeClr val="tx1"/>
                </a:solidFill>
              </a:rPr>
              <a:t>Những</a:t>
            </a:r>
            <a:r>
              <a:rPr lang="en-GB" dirty="0" smtClean="0">
                <a:solidFill>
                  <a:schemeClr val="tx1"/>
                </a:solidFill>
              </a:rPr>
              <a:t> </a:t>
            </a:r>
            <a:r>
              <a:rPr lang="en-GB" dirty="0" err="1" smtClean="0">
                <a:solidFill>
                  <a:schemeClr val="tx1"/>
                </a:solidFill>
              </a:rPr>
              <a:t>nội</a:t>
            </a:r>
            <a:r>
              <a:rPr lang="en-GB" dirty="0" smtClean="0">
                <a:solidFill>
                  <a:schemeClr val="tx1"/>
                </a:solidFill>
              </a:rPr>
              <a:t> dung </a:t>
            </a:r>
            <a:r>
              <a:rPr lang="en-GB" dirty="0" err="1" smtClean="0">
                <a:solidFill>
                  <a:schemeClr val="tx1"/>
                </a:solidFill>
              </a:rPr>
              <a:t>cần</a:t>
            </a:r>
            <a:r>
              <a:rPr lang="en-GB" dirty="0" smtClean="0">
                <a:solidFill>
                  <a:schemeClr val="tx1"/>
                </a:solidFill>
              </a:rPr>
              <a:t> </a:t>
            </a:r>
            <a:r>
              <a:rPr lang="en-GB" dirty="0" err="1" smtClean="0">
                <a:solidFill>
                  <a:schemeClr val="tx1"/>
                </a:solidFill>
              </a:rPr>
              <a:t>ghi</a:t>
            </a:r>
            <a:r>
              <a:rPr lang="en-GB" dirty="0" smtClean="0">
                <a:solidFill>
                  <a:schemeClr val="tx1"/>
                </a:solidFill>
              </a:rPr>
              <a:t> </a:t>
            </a:r>
            <a:r>
              <a:rPr lang="en-GB" dirty="0" err="1" smtClean="0">
                <a:solidFill>
                  <a:schemeClr val="tx1"/>
                </a:solidFill>
              </a:rPr>
              <a:t>chép</a:t>
            </a:r>
            <a:r>
              <a:rPr lang="en-GB" dirty="0" smtClean="0">
                <a:solidFill>
                  <a:schemeClr val="tx1"/>
                </a:solidFill>
              </a:rPr>
              <a:t> </a:t>
            </a:r>
            <a:r>
              <a:rPr lang="en-GB" dirty="0" err="1" smtClean="0">
                <a:solidFill>
                  <a:schemeClr val="tx1"/>
                </a:solidFill>
              </a:rPr>
              <a:t>lưu</a:t>
            </a:r>
            <a:r>
              <a:rPr lang="en-GB" dirty="0" smtClean="0">
                <a:solidFill>
                  <a:schemeClr val="tx1"/>
                </a:solidFill>
              </a:rPr>
              <a:t> </a:t>
            </a:r>
            <a:r>
              <a:rPr lang="en-GB" dirty="0" err="1" smtClean="0">
                <a:solidFill>
                  <a:schemeClr val="tx1"/>
                </a:solidFill>
              </a:rPr>
              <a:t>giữ</a:t>
            </a:r>
            <a:endParaRPr lang="en-GB" dirty="0">
              <a:solidFill>
                <a:schemeClr val="tx1"/>
              </a:solidFill>
            </a:endParaRPr>
          </a:p>
        </p:txBody>
      </p:sp>
      <p:sp>
        <p:nvSpPr>
          <p:cNvPr id="3" name="Text Placeholder 2"/>
          <p:cNvSpPr>
            <a:spLocks noGrp="1"/>
          </p:cNvSpPr>
          <p:nvPr>
            <p:ph type="body" idx="1"/>
          </p:nvPr>
        </p:nvSpPr>
        <p:spPr>
          <a:xfrm>
            <a:off x="899592" y="1769799"/>
            <a:ext cx="7387184" cy="4035465"/>
          </a:xfrm>
        </p:spPr>
        <p:txBody>
          <a:bodyPr>
            <a:normAutofit/>
          </a:bodyPr>
          <a:lstStyle/>
          <a:p>
            <a:endParaRPr lang="en-GB" dirty="0" smtClean="0"/>
          </a:p>
          <a:p>
            <a:pPr>
              <a:buNone/>
            </a:pPr>
            <a:r>
              <a:rPr lang="en-GB" dirty="0" smtClean="0"/>
              <a:t>- </a:t>
            </a:r>
            <a:r>
              <a:rPr lang="vi-VN" dirty="0" smtClean="0"/>
              <a:t>Cộng đồng/môi trường xã hội</a:t>
            </a:r>
            <a:r>
              <a:rPr lang="en-US" dirty="0" smtClean="0"/>
              <a:t>.</a:t>
            </a:r>
            <a:endParaRPr lang="en-GB" dirty="0" smtClean="0"/>
          </a:p>
          <a:p>
            <a:pPr>
              <a:buNone/>
            </a:pPr>
            <a:r>
              <a:rPr lang="en-US" dirty="0" smtClean="0"/>
              <a:t>- </a:t>
            </a:r>
            <a:r>
              <a:rPr lang="vi-VN" dirty="0" smtClean="0"/>
              <a:t>Xác định/ đánh giá vấn đề</a:t>
            </a:r>
            <a:r>
              <a:rPr lang="en-US" dirty="0" smtClean="0"/>
              <a:t>.</a:t>
            </a:r>
            <a:endParaRPr lang="en-GB" dirty="0" smtClean="0"/>
          </a:p>
          <a:p>
            <a:pPr>
              <a:buNone/>
            </a:pPr>
            <a:r>
              <a:rPr lang="en-US" dirty="0" smtClean="0"/>
              <a:t>- </a:t>
            </a:r>
            <a:r>
              <a:rPr lang="vi-VN" dirty="0" smtClean="0"/>
              <a:t> Nguyên nhân của vấn đề</a:t>
            </a:r>
            <a:r>
              <a:rPr lang="en-US" dirty="0" smtClean="0"/>
              <a:t>.</a:t>
            </a:r>
            <a:endParaRPr lang="en-GB" dirty="0" smtClean="0"/>
          </a:p>
          <a:p>
            <a:pPr>
              <a:buNone/>
            </a:pPr>
            <a:r>
              <a:rPr lang="en-US" dirty="0" smtClean="0"/>
              <a:t>- </a:t>
            </a:r>
            <a:r>
              <a:rPr lang="vi-VN" dirty="0" smtClean="0"/>
              <a:t>Quá trình tham vấn</a:t>
            </a:r>
            <a:r>
              <a:rPr lang="en-US" dirty="0" smtClean="0"/>
              <a:t>.</a:t>
            </a:r>
            <a:endParaRPr lang="en-GB" dirty="0" smtClean="0"/>
          </a:p>
          <a:p>
            <a:pPr>
              <a:buNone/>
            </a:pPr>
            <a:r>
              <a:rPr lang="en-US" dirty="0" smtClean="0"/>
              <a:t>- </a:t>
            </a:r>
            <a:r>
              <a:rPr lang="vi-VN" dirty="0" smtClean="0"/>
              <a:t>Những can thiệp đã thực hiện</a:t>
            </a:r>
            <a:r>
              <a:rPr lang="en-US" dirty="0" smtClean="0"/>
              <a:t>.</a:t>
            </a:r>
            <a:endParaRPr lang="en-GB" dirty="0" smtClean="0"/>
          </a:p>
          <a:p>
            <a:pPr>
              <a:buNone/>
            </a:pPr>
            <a:r>
              <a:rPr lang="en-US" dirty="0" smtClean="0"/>
              <a:t>- </a:t>
            </a:r>
            <a:r>
              <a:rPr lang="vi-VN" dirty="0" smtClean="0"/>
              <a:t> Kết quả đã đạt được</a:t>
            </a:r>
            <a:r>
              <a:rPr lang="en-US" dirty="0" smtClean="0"/>
              <a:t>.</a:t>
            </a:r>
            <a:endParaRPr lang="en-GB" dirty="0" smtClean="0"/>
          </a:p>
          <a:p>
            <a:pPr>
              <a:buNone/>
            </a:pPr>
            <a:r>
              <a:rPr lang="en-US" dirty="0" smtClean="0"/>
              <a:t>- </a:t>
            </a:r>
            <a:r>
              <a:rPr lang="vi-VN" dirty="0" smtClean="0"/>
              <a:t>Kế hoạch tiếp theo cho </a:t>
            </a:r>
            <a:r>
              <a:rPr lang="en-US" dirty="0" err="1" smtClean="0"/>
              <a:t>trường</a:t>
            </a:r>
            <a:r>
              <a:rPr lang="en-US" dirty="0" smtClean="0"/>
              <a:t> </a:t>
            </a:r>
            <a:r>
              <a:rPr lang="en-US" dirty="0" err="1" smtClean="0"/>
              <a:t>hợp</a:t>
            </a:r>
            <a:r>
              <a:rPr lang="en-US" dirty="0" smtClean="0"/>
              <a:t> </a:t>
            </a:r>
            <a:r>
              <a:rPr lang="en-US" dirty="0" err="1" smtClean="0"/>
              <a:t>khác</a:t>
            </a:r>
            <a:r>
              <a:rPr lang="vi-VN" dirty="0" smtClean="0"/>
              <a:t> (nếu có).</a:t>
            </a:r>
            <a:endParaRPr lang="en-GB" dirty="0" smtClean="0"/>
          </a:p>
          <a:p>
            <a:pPr>
              <a:buNone/>
            </a:pPr>
            <a:endParaRPr lang="en-GB" dirty="0"/>
          </a:p>
        </p:txBody>
      </p:sp>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65</a:t>
            </a:fld>
            <a:endParaRPr lang="en"/>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gn="just"/>
            <a:endParaRPr lang="en-GB" dirty="0" smtClean="0"/>
          </a:p>
          <a:p>
            <a:pPr algn="just"/>
            <a:endParaRPr lang="en-GB" dirty="0"/>
          </a:p>
          <a:p>
            <a:pPr algn="just"/>
            <a:r>
              <a:rPr lang="en-GB" dirty="0" err="1" smtClean="0"/>
              <a:t>Tình</a:t>
            </a:r>
            <a:r>
              <a:rPr lang="en-GB" dirty="0" smtClean="0"/>
              <a:t> </a:t>
            </a:r>
            <a:r>
              <a:rPr lang="en-GB" dirty="0" err="1" smtClean="0"/>
              <a:t>huống</a:t>
            </a:r>
            <a:r>
              <a:rPr lang="en-GB" dirty="0" smtClean="0"/>
              <a:t> </a:t>
            </a:r>
            <a:r>
              <a:rPr lang="en-GB" dirty="0" err="1" smtClean="0"/>
              <a:t>của</a:t>
            </a:r>
            <a:r>
              <a:rPr lang="en-GB" dirty="0" smtClean="0"/>
              <a:t> </a:t>
            </a:r>
            <a:r>
              <a:rPr lang="en-GB" dirty="0" err="1" smtClean="0"/>
              <a:t>anh</a:t>
            </a:r>
            <a:r>
              <a:rPr lang="en-GB" dirty="0" smtClean="0"/>
              <a:t>/</a:t>
            </a:r>
            <a:r>
              <a:rPr lang="en-GB" dirty="0" err="1" smtClean="0"/>
              <a:t>chị</a:t>
            </a:r>
            <a:r>
              <a:rPr lang="en-GB" dirty="0" smtClean="0"/>
              <a:t>? </a:t>
            </a:r>
            <a:r>
              <a:rPr lang="en-GB" dirty="0" err="1" smtClean="0"/>
              <a:t>Hoặc</a:t>
            </a:r>
            <a:r>
              <a:rPr lang="en-GB" dirty="0" smtClean="0"/>
              <a:t> </a:t>
            </a:r>
            <a:r>
              <a:rPr lang="en-GB" dirty="0" err="1" smtClean="0"/>
              <a:t>trong</a:t>
            </a:r>
            <a:r>
              <a:rPr lang="en-GB" dirty="0" smtClean="0"/>
              <a:t> </a:t>
            </a:r>
            <a:r>
              <a:rPr lang="en-GB" dirty="0" err="1" smtClean="0"/>
              <a:t>tài</a:t>
            </a:r>
            <a:r>
              <a:rPr lang="en-GB" dirty="0" smtClean="0"/>
              <a:t> </a:t>
            </a:r>
            <a:r>
              <a:rPr lang="en-GB" dirty="0" err="1" smtClean="0"/>
              <a:t>liệu</a:t>
            </a:r>
            <a:r>
              <a:rPr lang="en-GB" dirty="0" smtClean="0"/>
              <a:t> </a:t>
            </a:r>
            <a:r>
              <a:rPr lang="en-GB" dirty="0" err="1" smtClean="0"/>
              <a:t>tập</a:t>
            </a:r>
            <a:r>
              <a:rPr lang="en-GB" dirty="0" smtClean="0"/>
              <a:t> </a:t>
            </a:r>
            <a:r>
              <a:rPr lang="en-GB" dirty="0" err="1" smtClean="0"/>
              <a:t>huấn</a:t>
            </a:r>
            <a:endParaRPr lang="en-GB" dirty="0"/>
          </a:p>
        </p:txBody>
      </p:sp>
      <p:sp>
        <p:nvSpPr>
          <p:cNvPr id="6" name="Title 5"/>
          <p:cNvSpPr>
            <a:spLocks noGrp="1"/>
          </p:cNvSpPr>
          <p:nvPr>
            <p:ph type="title"/>
          </p:nvPr>
        </p:nvSpPr>
        <p:spPr/>
        <p:txBody>
          <a:bodyPr>
            <a:normAutofit fontScale="90000"/>
          </a:bodyPr>
          <a:lstStyle/>
          <a:p>
            <a:pPr algn="ctr"/>
            <a:r>
              <a:rPr lang="en-GB" dirty="0" smtClean="0">
                <a:solidFill>
                  <a:schemeClr val="tx1"/>
                </a:solidFill>
              </a:rPr>
              <a:t/>
            </a:r>
            <a:br>
              <a:rPr lang="en-GB" dirty="0" smtClean="0">
                <a:solidFill>
                  <a:schemeClr val="tx1"/>
                </a:solidFill>
              </a:rPr>
            </a:br>
            <a:r>
              <a:rPr lang="en-GB" dirty="0" err="1" smtClean="0">
                <a:solidFill>
                  <a:schemeClr val="tx1"/>
                </a:solidFill>
              </a:rPr>
              <a:t>Thực</a:t>
            </a:r>
            <a:r>
              <a:rPr lang="en-GB" dirty="0" smtClean="0">
                <a:solidFill>
                  <a:schemeClr val="tx1"/>
                </a:solidFill>
              </a:rPr>
              <a:t> </a:t>
            </a:r>
            <a:r>
              <a:rPr lang="en-GB" dirty="0" err="1" smtClean="0">
                <a:solidFill>
                  <a:schemeClr val="tx1"/>
                </a:solidFill>
              </a:rPr>
              <a:t>hành</a:t>
            </a:r>
            <a:r>
              <a:rPr lang="en-GB" dirty="0" smtClean="0">
                <a:solidFill>
                  <a:schemeClr val="tx1"/>
                </a:solidFill>
              </a:rPr>
              <a:t> </a:t>
            </a:r>
            <a:r>
              <a:rPr lang="en-GB" dirty="0" err="1" smtClean="0">
                <a:solidFill>
                  <a:schemeClr val="tx1"/>
                </a:solidFill>
              </a:rPr>
              <a:t>tổng</a:t>
            </a:r>
            <a:r>
              <a:rPr lang="en-GB" dirty="0" smtClean="0">
                <a:solidFill>
                  <a:schemeClr val="tx1"/>
                </a:solidFill>
              </a:rPr>
              <a:t> </a:t>
            </a:r>
            <a:r>
              <a:rPr lang="en-GB" dirty="0" err="1" smtClean="0">
                <a:solidFill>
                  <a:schemeClr val="tx1"/>
                </a:solidFill>
              </a:rPr>
              <a:t>hợp</a:t>
            </a:r>
            <a:r>
              <a:rPr lang="en-GB" dirty="0" smtClean="0">
                <a:solidFill>
                  <a:schemeClr val="tx1"/>
                </a:solidFill>
              </a:rPr>
              <a:t> </a:t>
            </a:r>
            <a:r>
              <a:rPr lang="en-GB" dirty="0" err="1" smtClean="0">
                <a:solidFill>
                  <a:schemeClr val="tx1"/>
                </a:solidFill>
              </a:rPr>
              <a:t>các</a:t>
            </a:r>
            <a:r>
              <a:rPr lang="en-GB" dirty="0" smtClean="0">
                <a:solidFill>
                  <a:schemeClr val="tx1"/>
                </a:solidFill>
              </a:rPr>
              <a:t> </a:t>
            </a:r>
            <a:r>
              <a:rPr lang="en-GB" dirty="0" err="1" smtClean="0">
                <a:solidFill>
                  <a:schemeClr val="tx1"/>
                </a:solidFill>
              </a:rPr>
              <a:t>kỹ</a:t>
            </a:r>
            <a:r>
              <a:rPr lang="en-GB" dirty="0" smtClean="0">
                <a:solidFill>
                  <a:schemeClr val="tx1"/>
                </a:solidFill>
              </a:rPr>
              <a:t> </a:t>
            </a:r>
            <a:r>
              <a:rPr lang="en-GB" dirty="0" err="1" smtClean="0">
                <a:solidFill>
                  <a:schemeClr val="tx1"/>
                </a:solidFill>
              </a:rPr>
              <a:t>năng</a:t>
            </a:r>
            <a:endParaRPr lang="en-GB" dirty="0">
              <a:solidFill>
                <a:schemeClr val="tx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 smtClean="0"/>
              <a:pPr marL="0" lvl="0" indent="0">
                <a:spcBef>
                  <a:spcPts val="0"/>
                </a:spcBef>
                <a:buNone/>
              </a:pPr>
              <a:t>67</a:t>
            </a:fld>
            <a:endParaRPr lang="en"/>
          </a:p>
        </p:txBody>
      </p:sp>
      <p:pic>
        <p:nvPicPr>
          <p:cNvPr id="6" name="Picture 5" descr="download (8).jpg"/>
          <p:cNvPicPr>
            <a:picLocks noChangeAspect="1"/>
          </p:cNvPicPr>
          <p:nvPr/>
        </p:nvPicPr>
        <p:blipFill>
          <a:blip r:embed="rId2"/>
          <a:stretch>
            <a:fillRect/>
          </a:stretch>
        </p:blipFill>
        <p:spPr>
          <a:xfrm>
            <a:off x="928662" y="1287474"/>
            <a:ext cx="7286676" cy="457443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54333"/>
            <a:ext cx="6886596" cy="3949200"/>
          </a:xfrm>
        </p:spPr>
        <p:txBody>
          <a:bodyPr/>
          <a:lstStyle/>
          <a:p>
            <a:r>
              <a:rPr lang="en-GB" dirty="0" smtClean="0">
                <a:solidFill>
                  <a:schemeClr val="tx1"/>
                </a:solidFill>
              </a:rPr>
              <a:t>2. </a:t>
            </a:r>
            <a:r>
              <a:rPr lang="en-GB" dirty="0" err="1" smtClean="0">
                <a:solidFill>
                  <a:schemeClr val="tx1"/>
                </a:solidFill>
              </a:rPr>
              <a:t>Kỹ</a:t>
            </a:r>
            <a:r>
              <a:rPr lang="en-GB" dirty="0" smtClean="0">
                <a:solidFill>
                  <a:schemeClr val="tx1"/>
                </a:solidFill>
              </a:rPr>
              <a:t> </a:t>
            </a:r>
            <a:r>
              <a:rPr lang="en-GB" dirty="0" err="1" smtClean="0">
                <a:solidFill>
                  <a:schemeClr val="tx1"/>
                </a:solidFill>
              </a:rPr>
              <a:t>năng</a:t>
            </a:r>
            <a:r>
              <a:rPr lang="en-GB" dirty="0" smtClean="0">
                <a:solidFill>
                  <a:schemeClr val="tx1"/>
                </a:solidFill>
              </a:rPr>
              <a:t> </a:t>
            </a:r>
            <a:r>
              <a:rPr lang="en-GB" dirty="0" err="1" smtClean="0">
                <a:solidFill>
                  <a:schemeClr val="tx1"/>
                </a:solidFill>
              </a:rPr>
              <a:t>lắng</a:t>
            </a:r>
            <a:r>
              <a:rPr lang="en-GB" dirty="0" smtClean="0">
                <a:solidFill>
                  <a:schemeClr val="tx1"/>
                </a:solidFill>
              </a:rPr>
              <a:t> </a:t>
            </a:r>
            <a:r>
              <a:rPr lang="en-GB" dirty="0" err="1" smtClean="0">
                <a:solidFill>
                  <a:schemeClr val="tx1"/>
                </a:solidFill>
              </a:rPr>
              <a:t>nghe</a:t>
            </a:r>
            <a:endParaRPr lang="en-GB" dirty="0">
              <a:solidFill>
                <a:schemeClr val="tx1"/>
              </a:solidFill>
            </a:endParaRPr>
          </a:p>
        </p:txBody>
      </p:sp>
      <p:sp>
        <p:nvSpPr>
          <p:cNvPr id="4" name="Slide Number Placeholder 3"/>
          <p:cNvSpPr>
            <a:spLocks noGrp="1"/>
          </p:cNvSpPr>
          <p:nvPr>
            <p:ph type="sldNum" idx="4294967295"/>
          </p:nvPr>
        </p:nvSpPr>
        <p:spPr>
          <a:xfrm>
            <a:off x="7656514" y="6182785"/>
            <a:ext cx="1487487" cy="419100"/>
          </a:xfrm>
        </p:spPr>
        <p:txBody>
          <a:bodyPr/>
          <a:lstStyle/>
          <a:p>
            <a:pPr marL="0" lvl="0" indent="0">
              <a:spcBef>
                <a:spcPts val="0"/>
              </a:spcBef>
              <a:buNone/>
            </a:pPr>
            <a:fld id="{00000000-1234-1234-1234-123412341234}" type="slidenum">
              <a:rPr lang="en" smtClean="0"/>
              <a:pPr marL="0" lvl="0" indent="0">
                <a:spcBef>
                  <a:spcPts val="0"/>
                </a:spcBef>
                <a:buNone/>
              </a:pPr>
              <a:t>7</a:t>
            </a:fld>
            <a:endParaRPr lang="e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4274" y="523433"/>
            <a:ext cx="7070094" cy="1021600"/>
          </a:xfrm>
          <a:prstGeom prst="rect">
            <a:avLst/>
          </a:prstGeom>
        </p:spPr>
        <p:txBody>
          <a:bodyPr wrap="square" lIns="91425" tIns="91425" rIns="91425" bIns="91425" anchor="ctr" anchorCtr="0">
            <a:noAutofit/>
          </a:bodyPr>
          <a:lstStyle/>
          <a:p>
            <a:pPr marL="0" lvl="0" indent="0" algn="ctr">
              <a:spcBef>
                <a:spcPts val="0"/>
              </a:spcBef>
              <a:buNone/>
            </a:pPr>
            <a:r>
              <a:rPr lang="en-GB" sz="3200" dirty="0" smtClean="0"/>
              <a:t>VÌ SAO LẮNG NGHE LÀ CẦN THIẾT TRONG THAM VẤN? </a:t>
            </a:r>
            <a:endParaRPr lang="en" sz="3200" dirty="0"/>
          </a:p>
        </p:txBody>
      </p:sp>
      <p:sp>
        <p:nvSpPr>
          <p:cNvPr id="237" name="Shape 237"/>
          <p:cNvSpPr txBox="1">
            <a:spLocks noGrp="1"/>
          </p:cNvSpPr>
          <p:nvPr>
            <p:ph type="body" idx="1"/>
          </p:nvPr>
        </p:nvSpPr>
        <p:spPr>
          <a:xfrm>
            <a:off x="107504" y="2087271"/>
            <a:ext cx="7893519" cy="3429962"/>
          </a:xfrm>
          <a:prstGeom prst="rect">
            <a:avLst/>
          </a:prstGeom>
        </p:spPr>
        <p:txBody>
          <a:bodyPr wrap="square" lIns="91425" tIns="91425" rIns="91425" bIns="91425" anchor="ctr" anchorCtr="0">
            <a:noAutofit/>
          </a:bodyPr>
          <a:lstStyle/>
          <a:p>
            <a:pPr marL="109728" indent="0" algn="just">
              <a:buNone/>
            </a:pPr>
            <a:r>
              <a:rPr lang="en-US" sz="2000" dirty="0" smtClean="0"/>
              <a:t>- </a:t>
            </a:r>
            <a:r>
              <a:rPr lang="vi-VN" sz="2400" dirty="0" smtClean="0"/>
              <a:t>Lắng nghe giúp người nghe thu thập được nhiều thông tin, hiểu được vấn đề của thân chủ</a:t>
            </a:r>
            <a:r>
              <a:rPr lang="en-US" sz="2400" dirty="0" smtClean="0"/>
              <a:t>.</a:t>
            </a:r>
            <a:endParaRPr lang="en-GB" sz="2400" dirty="0" smtClean="0"/>
          </a:p>
          <a:p>
            <a:pPr marL="109728" indent="0" algn="just">
              <a:buNone/>
            </a:pPr>
            <a:r>
              <a:rPr lang="en-US" sz="2400" dirty="0" smtClean="0"/>
              <a:t>– </a:t>
            </a:r>
            <a:r>
              <a:rPr lang="vi-VN" sz="2400" dirty="0" smtClean="0"/>
              <a:t>Lắng nghe giúp người nghe hiểu được tâm trạng, cảm xúc của thân chủ thông qua nội dung các câu chuyện và những thông tin mà thân chủ đang trình bày.</a:t>
            </a:r>
            <a:endParaRPr lang="en-GB" sz="2400" dirty="0" smtClean="0"/>
          </a:p>
          <a:p>
            <a:pPr marL="109728" indent="0" algn="just">
              <a:buNone/>
            </a:pPr>
            <a:r>
              <a:rPr lang="en-US" sz="2400" dirty="0" smtClean="0"/>
              <a:t>– </a:t>
            </a:r>
            <a:r>
              <a:rPr lang="vi-VN" sz="2400" dirty="0" smtClean="0"/>
              <a:t>Hỗ trợ đắc lực nhằm tìm ra nguyên nhân đích thực, động cơ, nhu cầu của thân chủ.</a:t>
            </a:r>
            <a:endParaRPr lang="en-GB" sz="2400" dirty="0" smtClean="0"/>
          </a:p>
          <a:p>
            <a:pPr>
              <a:buNone/>
            </a:pPr>
            <a:endParaRPr lang="en" sz="2400" dirty="0"/>
          </a:p>
        </p:txBody>
      </p:sp>
      <p:sp>
        <p:nvSpPr>
          <p:cNvPr id="238" name="Shape 238"/>
          <p:cNvSpPr txBox="1">
            <a:spLocks noGrp="1"/>
          </p:cNvSpPr>
          <p:nvPr>
            <p:ph type="sldNum" idx="12"/>
          </p:nvPr>
        </p:nvSpPr>
        <p:spPr>
          <a:xfrm>
            <a:off x="7618000" y="6182000"/>
            <a:ext cx="1487400" cy="4208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8</a:t>
            </a:fld>
            <a:endParaRPr lang="en"/>
          </a:p>
        </p:txBody>
      </p:sp>
      <p:grpSp>
        <p:nvGrpSpPr>
          <p:cNvPr id="2" name="Shape 239"/>
          <p:cNvGrpSpPr/>
          <p:nvPr/>
        </p:nvGrpSpPr>
        <p:grpSpPr>
          <a:xfrm>
            <a:off x="629521" y="519765"/>
            <a:ext cx="369505" cy="492673"/>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Tree>
    <p:extLst>
      <p:ext uri="{BB962C8B-B14F-4D97-AF65-F5344CB8AC3E}">
        <p14:creationId xmlns:p14="http://schemas.microsoft.com/office/powerpoint/2010/main" val="121276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Effect transition="in" filter="fade">
                                      <p:cBhvr>
                                        <p:cTn id="7" dur="2000"/>
                                        <p:tgtEl>
                                          <p:spTgt spid="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7">
                                            <p:txEl>
                                              <p:pRg st="1" end="1"/>
                                            </p:txEl>
                                          </p:spTgt>
                                        </p:tgtEl>
                                        <p:attrNameLst>
                                          <p:attrName>style.visibility</p:attrName>
                                        </p:attrNameLst>
                                      </p:cBhvr>
                                      <p:to>
                                        <p:strVal val="visible"/>
                                      </p:to>
                                    </p:set>
                                    <p:animEffect transition="in" filter="fade">
                                      <p:cBhvr>
                                        <p:cTn id="12" dur="2000"/>
                                        <p:tgtEl>
                                          <p:spTgt spid="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7">
                                            <p:txEl>
                                              <p:pRg st="2" end="2"/>
                                            </p:txEl>
                                          </p:spTgt>
                                        </p:tgtEl>
                                        <p:attrNameLst>
                                          <p:attrName>style.visibility</p:attrName>
                                        </p:attrNameLst>
                                      </p:cBhvr>
                                      <p:to>
                                        <p:strVal val="visible"/>
                                      </p:to>
                                    </p:set>
                                    <p:animEffect transition="in" filter="fade">
                                      <p:cBhvr>
                                        <p:cTn id="17" dur="2000"/>
                                        <p:tgtEl>
                                          <p:spTgt spid="2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NÊN</a:t>
            </a:r>
            <a:endParaRPr lang="vi-VN" b="1"/>
          </a:p>
        </p:txBody>
      </p:sp>
      <p:pic>
        <p:nvPicPr>
          <p:cNvPr id="5" name="Picture 11" descr="j0428123"/>
          <p:cNvPicPr>
            <a:picLocks noGrp="1" noChangeAspect="1" noChangeArrowheads="1"/>
          </p:cNvPicPr>
          <p:nvPr>
            <p:ph idx="1"/>
          </p:nvPr>
        </p:nvPicPr>
        <p:blipFill>
          <a:blip r:embed="rId2" cstate="print"/>
          <a:srcRect/>
          <a:stretch>
            <a:fillRect/>
          </a:stretch>
        </p:blipFill>
        <p:spPr>
          <a:xfrm rot="20728694">
            <a:off x="4352334" y="2081500"/>
            <a:ext cx="1676400" cy="2108200"/>
          </a:xfrm>
          <a:prstGeom prst="rect">
            <a:avLst/>
          </a:prstGeom>
          <a:noFill/>
        </p:spPr>
      </p:pic>
      <p:sp>
        <p:nvSpPr>
          <p:cNvPr id="4" name="Slide Number Placeholder 3"/>
          <p:cNvSpPr>
            <a:spLocks noGrp="1"/>
          </p:cNvSpPr>
          <p:nvPr>
            <p:ph type="sldNum" sz="quarter" idx="12"/>
          </p:nvPr>
        </p:nvSpPr>
        <p:spPr/>
        <p:txBody>
          <a:bodyPr/>
          <a:lstStyle/>
          <a:p>
            <a:fld id="{6DBDAA94-F65E-494A-878F-7240E85319D0}"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1732648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261</TotalTime>
  <Words>3411</Words>
  <Application>Microsoft Office PowerPoint</Application>
  <PresentationFormat>On-screen Show (4:3)</PresentationFormat>
  <Paragraphs>385</Paragraphs>
  <Slides>67</Slides>
  <Notes>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67</vt:i4>
      </vt:variant>
    </vt:vector>
  </HeadingPairs>
  <TitlesOfParts>
    <vt:vector size="80" baseType="lpstr">
      <vt:lpstr>Arial</vt:lpstr>
      <vt:lpstr>Arvo</vt:lpstr>
      <vt:lpstr>Calibri</vt:lpstr>
      <vt:lpstr>Lucida Sans Unicode</vt:lpstr>
      <vt:lpstr>Roboto Condensed</vt:lpstr>
      <vt:lpstr>Times New Roman</vt:lpstr>
      <vt:lpstr>Verdana</vt:lpstr>
      <vt:lpstr>Wingdings 2</vt:lpstr>
      <vt:lpstr>Wingdings 3</vt:lpstr>
      <vt:lpstr>Concourse</vt:lpstr>
      <vt:lpstr>Office Theme</vt:lpstr>
      <vt:lpstr>1_Office Theme</vt:lpstr>
      <vt:lpstr>2_Office Theme</vt:lpstr>
      <vt:lpstr>CHUYÊN ĐỀ:  CÁC KỸ NĂNG THAM VẤN HỌC ĐƯỜNG CƠ BẢN </vt:lpstr>
      <vt:lpstr>MỤC TIÊU</vt:lpstr>
      <vt:lpstr>1. Kỹ năng thiết lập mối quan hệ</vt:lpstr>
      <vt:lpstr>LÀ GÌ? </vt:lpstr>
      <vt:lpstr>ĐỂ LÀM GÌ???</vt:lpstr>
      <vt:lpstr>NHƯ THẾ NÀO????</vt:lpstr>
      <vt:lpstr>2. Kỹ năng lắng nghe</vt:lpstr>
      <vt:lpstr>VÌ SAO LẮNG NGHE LÀ CẦN THIẾT TRONG THAM VẤN? </vt:lpstr>
      <vt:lpstr>NÊN</vt:lpstr>
      <vt:lpstr>Tiếp xúc bằng ánh mắt  </vt:lpstr>
      <vt:lpstr>Vị trí thân thể và khoảng cách </vt:lpstr>
      <vt:lpstr>Va chạm</vt:lpstr>
      <vt:lpstr>Im lặng tích cực </vt:lpstr>
      <vt:lpstr>Giọng nói</vt:lpstr>
      <vt:lpstr>Biểu hiện khuôn mặt &amp; các ngữ điệu khác </vt:lpstr>
      <vt:lpstr>KHÔNG NÊN</vt:lpstr>
      <vt:lpstr>PowerPoint Presentation</vt:lpstr>
      <vt:lpstr>PowerPoint Presentation</vt:lpstr>
      <vt:lpstr>PowerPoint Presentation</vt:lpstr>
      <vt:lpstr>KỸ THUẬT LẮNG NGHE TÍCH CỰC</vt:lpstr>
      <vt:lpstr>3. Kỹ năng quan sát</vt:lpstr>
      <vt:lpstr>Kỹ năng quan sát là gì?</vt:lpstr>
      <vt:lpstr>Mục đích của quan sát </vt:lpstr>
      <vt:lpstr>Những yếu tố cần quan sát </vt:lpstr>
      <vt:lpstr>Các bước quan sát</vt:lpstr>
      <vt:lpstr>* Lưu ý</vt:lpstr>
      <vt:lpstr>PowerPoint Presentation</vt:lpstr>
      <vt:lpstr>PowerPoint Presentation</vt:lpstr>
      <vt:lpstr>Khái niệm </vt:lpstr>
      <vt:lpstr>Câu gợi mở</vt:lpstr>
      <vt:lpstr>Câu khuyến khích</vt:lpstr>
      <vt:lpstr>Câu hỏi về nhận thức, cảm xúc, hành vi</vt:lpstr>
      <vt:lpstr>Câu hỏi lựa chọn</vt:lpstr>
      <vt:lpstr>Câu hỏi kép</vt:lpstr>
      <vt:lpstr>PowerPoint Presentation</vt:lpstr>
      <vt:lpstr>PowerPoint Presentation</vt:lpstr>
      <vt:lpstr>Những điều cần tránh khi đặt câu hỏi</vt:lpstr>
      <vt:lpstr>PowerPoint Presentation</vt:lpstr>
      <vt:lpstr>PowerPoint Presentation</vt:lpstr>
      <vt:lpstr>KN đặt câu hỏi</vt:lpstr>
      <vt:lpstr>KN đặt câu hỏi- ý nghĩa</vt:lpstr>
      <vt:lpstr>Trải nghiệm</vt:lpstr>
      <vt:lpstr>PowerPoint Presentation</vt:lpstr>
      <vt:lpstr>5. Kỹ năng phản hồi</vt:lpstr>
      <vt:lpstr>Kỹ năng phản hồi là gì?</vt:lpstr>
      <vt:lpstr>Mục đích của kỹ năng phản hồi</vt:lpstr>
      <vt:lpstr>Các bước phản hồi</vt:lpstr>
      <vt:lpstr>Phản hồi nội dung:</vt:lpstr>
      <vt:lpstr> Phản hồi cảm xúc:</vt:lpstr>
      <vt:lpstr>Lưu ý:</vt:lpstr>
      <vt:lpstr>6. Kỹ năng thấu cảm</vt:lpstr>
      <vt:lpstr> Là gì?</vt:lpstr>
      <vt:lpstr>Dấu hiệu của sự thấu cảm</vt:lpstr>
      <vt:lpstr>Các mức độ của thấu cảm</vt:lpstr>
      <vt:lpstr>Các mức độ của thấu cảm</vt:lpstr>
      <vt:lpstr>7. Kỹ năng đánh giá tâm lý học sinh</vt:lpstr>
      <vt:lpstr>Là gì?</vt:lpstr>
      <vt:lpstr>Lưu ý</vt:lpstr>
      <vt:lpstr>Mục đích</vt:lpstr>
      <vt:lpstr>Thao tác tiến hành kỹ năng</vt:lpstr>
      <vt:lpstr>8. Kỹ năng ghi chép và quản lý hồ sơ tâm lý học sinh </vt:lpstr>
      <vt:lpstr>Là gì?</vt:lpstr>
      <vt:lpstr>Sau mỗi ca tham vấn HS, cán bộ TLHTH phải:</vt:lpstr>
      <vt:lpstr>Những nội dung cần ghi chép lưu giữ</vt:lpstr>
      <vt:lpstr>Những nội dung cần ghi chép lưu giữ</vt:lpstr>
      <vt:lpstr> Thực hành tổng hợp các kỹ năng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2: CÁC KỸ NĂNG THAM VẤN HỌC ĐƯỜNG CƠ BẢN </dc:title>
  <dc:creator>Bui Huyen</dc:creator>
  <cp:lastModifiedBy>F87</cp:lastModifiedBy>
  <cp:revision>24</cp:revision>
  <dcterms:created xsi:type="dcterms:W3CDTF">2018-08-14T16:33:31Z</dcterms:created>
  <dcterms:modified xsi:type="dcterms:W3CDTF">2018-08-22T22:58:26Z</dcterms:modified>
</cp:coreProperties>
</file>