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60" r:id="rId3"/>
    <p:sldId id="286" r:id="rId4"/>
    <p:sldId id="287" r:id="rId5"/>
    <p:sldId id="285" r:id="rId6"/>
    <p:sldId id="257" r:id="rId7"/>
    <p:sldId id="258" r:id="rId8"/>
    <p:sldId id="259"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4" r:id="rId22"/>
    <p:sldId id="272" r:id="rId23"/>
    <p:sldId id="284" r:id="rId24"/>
    <p:sldId id="276" r:id="rId25"/>
    <p:sldId id="275" r:id="rId26"/>
    <p:sldId id="277" r:id="rId27"/>
    <p:sldId id="278" r:id="rId28"/>
    <p:sldId id="279" r:id="rId29"/>
    <p:sldId id="281" r:id="rId30"/>
    <p:sldId id="280" r:id="rId31"/>
    <p:sldId id="282" r:id="rId32"/>
    <p:sldId id="283"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AD0DFB-67B3-4580-B61A-F939FBD92D45}"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4241768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AD0DFB-67B3-4580-B61A-F939FBD92D45}"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142916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AD0DFB-67B3-4580-B61A-F939FBD92D45}"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3404486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AD0DFB-67B3-4580-B61A-F939FBD92D45}"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1574864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AD0DFB-67B3-4580-B61A-F939FBD92D45}"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364330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AD0DFB-67B3-4580-B61A-F939FBD92D45}"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12548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AD0DFB-67B3-4580-B61A-F939FBD92D45}"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225922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AD0DFB-67B3-4580-B61A-F939FBD92D45}"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306274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D0DFB-67B3-4580-B61A-F939FBD92D45}"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398001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D0DFB-67B3-4580-B61A-F939FBD92D45}"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335927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D0DFB-67B3-4580-B61A-F939FBD92D45}"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5265-AE14-41DE-8E53-7CD751EFFAA6}" type="slidenum">
              <a:rPr lang="en-US" smtClean="0"/>
              <a:t>‹#›</a:t>
            </a:fld>
            <a:endParaRPr lang="en-US"/>
          </a:p>
        </p:txBody>
      </p:sp>
    </p:spTree>
    <p:extLst>
      <p:ext uri="{BB962C8B-B14F-4D97-AF65-F5344CB8AC3E}">
        <p14:creationId xmlns:p14="http://schemas.microsoft.com/office/powerpoint/2010/main" val="2204419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D0DFB-67B3-4580-B61A-F939FBD92D45}" type="datetimeFigureOut">
              <a:rPr lang="en-US" smtClean="0"/>
              <a:t>8/14/2019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05265-AE14-41DE-8E53-7CD751EFFAA6}" type="slidenum">
              <a:rPr lang="en-US" smtClean="0"/>
              <a:t>‹#›</a:t>
            </a:fld>
            <a:endParaRPr lang="en-US"/>
          </a:p>
        </p:txBody>
      </p:sp>
    </p:spTree>
    <p:extLst>
      <p:ext uri="{BB962C8B-B14F-4D97-AF65-F5344CB8AC3E}">
        <p14:creationId xmlns:p14="http://schemas.microsoft.com/office/powerpoint/2010/main" val="2089154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mailto:trannhattan@duytan.edu.v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a:t>Một số ví dụ về cách viết tóm tắt một dự án</a:t>
            </a:r>
          </a:p>
        </p:txBody>
      </p:sp>
      <p:sp>
        <p:nvSpPr>
          <p:cNvPr id="3" name="Subtitle 2"/>
          <p:cNvSpPr>
            <a:spLocks noGrp="1"/>
          </p:cNvSpPr>
          <p:nvPr>
            <p:ph type="subTitle" idx="1"/>
          </p:nvPr>
        </p:nvSpPr>
        <p:spPr/>
        <p:txBody>
          <a:bodyPr>
            <a:normAutofit/>
          </a:bodyPr>
          <a:lstStyle/>
          <a:p>
            <a:r>
              <a:rPr lang="en-US" sz="1800" smtClean="0"/>
              <a:t>Trần Nhật Tân</a:t>
            </a:r>
          </a:p>
          <a:p>
            <a:r>
              <a:rPr lang="en-US" sz="1800" smtClean="0">
                <a:hlinkClick r:id="rId2"/>
              </a:rPr>
              <a:t>trannhattan@duytan.edu.vn</a:t>
            </a:r>
            <a:endParaRPr lang="en-US" sz="1800" smtClean="0"/>
          </a:p>
          <a:p>
            <a:r>
              <a:rPr lang="en-US" sz="1800" smtClean="0"/>
              <a:t>094 598 8484</a:t>
            </a:r>
            <a:endParaRPr lang="en-US" sz="1800"/>
          </a:p>
        </p:txBody>
      </p:sp>
      <p:sp>
        <p:nvSpPr>
          <p:cNvPr id="4" name="TextBox 3"/>
          <p:cNvSpPr txBox="1"/>
          <p:nvPr/>
        </p:nvSpPr>
        <p:spPr>
          <a:xfrm>
            <a:off x="3881554" y="6115050"/>
            <a:ext cx="1380891" cy="369332"/>
          </a:xfrm>
          <a:prstGeom prst="rect">
            <a:avLst/>
          </a:prstGeom>
          <a:noFill/>
        </p:spPr>
        <p:txBody>
          <a:bodyPr wrap="none" rtlCol="0">
            <a:spAutoFit/>
          </a:bodyPr>
          <a:lstStyle/>
          <a:p>
            <a:r>
              <a:rPr lang="en-US" smtClean="0"/>
              <a:t>BMT, 8/2019</a:t>
            </a:r>
            <a:endParaRPr lang="en-US"/>
          </a:p>
        </p:txBody>
      </p:sp>
      <p:pic>
        <p:nvPicPr>
          <p:cNvPr id="5" name="Picture 2" descr="Image result for isef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293" y="379413"/>
            <a:ext cx="887411" cy="1135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215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71084"/>
          </a:xfrm>
          <a:prstGeom prst="rect">
            <a:avLst/>
          </a:prstGeom>
        </p:spPr>
        <p:txBody>
          <a:bodyPr wrap="square">
            <a:spAutoFit/>
          </a:bodyPr>
          <a:lstStyle/>
          <a:p>
            <a:r>
              <a:rPr lang="en-US" sz="1400" err="1" smtClean="0">
                <a:solidFill>
                  <a:srgbClr val="333333"/>
                </a:solidFill>
                <a:latin typeface="Lato"/>
              </a:rPr>
              <a:t>Độ</a:t>
            </a:r>
            <a:r>
              <a:rPr lang="en-US" sz="1400" smtClean="0">
                <a:solidFill>
                  <a:srgbClr val="333333"/>
                </a:solidFill>
                <a:latin typeface="Lato"/>
              </a:rPr>
              <a:t> </a:t>
            </a:r>
            <a:r>
              <a:rPr lang="en-US" sz="1400" err="1" smtClean="0">
                <a:solidFill>
                  <a:srgbClr val="333333"/>
                </a:solidFill>
                <a:latin typeface="Lato"/>
              </a:rPr>
              <a:t>nhạy</a:t>
            </a:r>
            <a:r>
              <a:rPr lang="en-US" sz="1400" smtClean="0">
                <a:solidFill>
                  <a:srgbClr val="333333"/>
                </a:solidFill>
                <a:latin typeface="Lato"/>
              </a:rPr>
              <a:t> </a:t>
            </a:r>
            <a:r>
              <a:rPr lang="en-US" sz="1400" err="1" smtClean="0">
                <a:solidFill>
                  <a:srgbClr val="333333"/>
                </a:solidFill>
                <a:latin typeface="Lato"/>
              </a:rPr>
              <a:t>cảm</a:t>
            </a:r>
            <a:r>
              <a:rPr lang="en-US" sz="1400" smtClean="0">
                <a:solidFill>
                  <a:srgbClr val="333333"/>
                </a:solidFill>
                <a:latin typeface="Lato"/>
              </a:rPr>
              <a:t> </a:t>
            </a:r>
            <a:r>
              <a:rPr lang="vi-VN" sz="1400" b="0" i="0" smtClean="0">
                <a:solidFill>
                  <a:srgbClr val="333333"/>
                </a:solidFill>
                <a:effectLst/>
                <a:latin typeface="Lato"/>
              </a:rPr>
              <a:t>ở thanh thiếu niên có tiền sử</a:t>
            </a:r>
            <a:r>
              <a:rPr lang="en-US" sz="1400" b="0" i="0" smtClean="0">
                <a:solidFill>
                  <a:srgbClr val="333333"/>
                </a:solidFill>
                <a:effectLst/>
                <a:latin typeface="Lato"/>
              </a:rPr>
              <a:t> </a:t>
            </a:r>
            <a:r>
              <a:rPr lang="en-US" sz="1400" b="0" i="0" err="1" smtClean="0">
                <a:solidFill>
                  <a:srgbClr val="333333"/>
                </a:solidFill>
                <a:effectLst/>
                <a:latin typeface="Lato"/>
              </a:rPr>
              <a:t>bị</a:t>
            </a:r>
            <a:r>
              <a:rPr lang="vi-VN" sz="1400" b="0" i="0" smtClean="0">
                <a:solidFill>
                  <a:srgbClr val="333333"/>
                </a:solidFill>
                <a:effectLst/>
                <a:latin typeface="Lato"/>
              </a:rPr>
              <a:t> nhiều chấn động</a:t>
            </a:r>
          </a:p>
          <a:p>
            <a:r>
              <a:rPr lang="vi-VN" sz="1400" b="1" i="0" smtClean="0">
                <a:solidFill>
                  <a:srgbClr val="333333"/>
                </a:solidFill>
                <a:effectLst/>
                <a:latin typeface="Lato"/>
              </a:rPr>
              <a:t>Gian hàng Id:</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BEHA027</a:t>
            </a:r>
          </a:p>
          <a:p>
            <a:r>
              <a:rPr lang="vi-VN" sz="1400" b="1" i="0" smtClean="0">
                <a:solidFill>
                  <a:srgbClr val="333333"/>
                </a:solidFill>
                <a:effectLst/>
                <a:latin typeface="Lato"/>
              </a:rPr>
              <a:t>Thể loại:</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Khoa học hành vi và xã hội</a:t>
            </a:r>
          </a:p>
          <a:p>
            <a:r>
              <a:rPr lang="vi-VN" sz="1400" b="1" i="0" smtClean="0">
                <a:solidFill>
                  <a:srgbClr val="333333"/>
                </a:solidFill>
                <a:effectLst/>
                <a:latin typeface="Lato"/>
              </a:rPr>
              <a:t>Năm:</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2019</a:t>
            </a:r>
          </a:p>
          <a:p>
            <a:r>
              <a:rPr lang="vi-VN" sz="1400" b="1" i="0" smtClean="0">
                <a:solidFill>
                  <a:srgbClr val="333333"/>
                </a:solidFill>
                <a:effectLst/>
                <a:latin typeface="Lato"/>
              </a:rPr>
              <a:t>Tên chung kết: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Santucci, Giovanni </a:t>
            </a:r>
            <a:br>
              <a:rPr lang="vi-VN" sz="1400" b="0" i="0" smtClean="0">
                <a:solidFill>
                  <a:srgbClr val="333333"/>
                </a:solidFill>
                <a:effectLst/>
                <a:latin typeface="Lato"/>
              </a:rPr>
            </a:br>
            <a:endParaRPr lang="vi-VN" sz="1400" b="0" i="0" smtClean="0">
              <a:solidFill>
                <a:srgbClr val="333333"/>
              </a:solidFill>
              <a:effectLst/>
              <a:latin typeface="Lato"/>
            </a:endParaRPr>
          </a:p>
          <a:p>
            <a:r>
              <a:rPr lang="en-US" sz="1400" b="1" i="0" err="1" smtClean="0">
                <a:solidFill>
                  <a:srgbClr val="333333"/>
                </a:solidFill>
                <a:effectLst/>
                <a:latin typeface="Lato"/>
              </a:rPr>
              <a:t>Tóm</a:t>
            </a:r>
            <a:r>
              <a:rPr lang="en-US" sz="1400" b="1" i="0" smtClean="0">
                <a:solidFill>
                  <a:srgbClr val="333333"/>
                </a:solidFill>
                <a:effectLst/>
                <a:latin typeface="Lato"/>
              </a:rPr>
              <a:t> </a:t>
            </a:r>
            <a:r>
              <a:rPr lang="en-US" sz="1400" b="1" i="0" err="1" smtClean="0">
                <a:solidFill>
                  <a:srgbClr val="333333"/>
                </a:solidFill>
                <a:effectLst/>
                <a:latin typeface="Lato"/>
              </a:rPr>
              <a:t>tắt</a:t>
            </a:r>
            <a:r>
              <a:rPr lang="vi-VN" sz="1400" b="1" i="0" smtClean="0">
                <a:solidFill>
                  <a:srgbClr val="333333"/>
                </a:solidFill>
                <a:effectLst/>
                <a:latin typeface="Lato"/>
              </a:rPr>
              <a: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Nghiên cứu trong quá khứ đã chỉ ra rằng các vận động viên </a:t>
            </a:r>
            <a:r>
              <a:rPr lang="en-US" sz="1400" b="0" i="0" err="1" smtClean="0">
                <a:solidFill>
                  <a:srgbClr val="333333"/>
                </a:solidFill>
                <a:effectLst/>
                <a:latin typeface="Lato"/>
              </a:rPr>
              <a:t>sẽ</a:t>
            </a:r>
            <a:r>
              <a:rPr lang="en-US" sz="1400" b="0" i="0" smtClean="0">
                <a:solidFill>
                  <a:srgbClr val="333333"/>
                </a:solidFill>
                <a:effectLst/>
                <a:latin typeface="Lato"/>
              </a:rPr>
              <a:t> </a:t>
            </a:r>
            <a:r>
              <a:rPr lang="vi-VN" sz="1400" b="0" i="0" smtClean="0">
                <a:solidFill>
                  <a:srgbClr val="333333"/>
                </a:solidFill>
                <a:effectLst/>
                <a:latin typeface="Lato"/>
              </a:rPr>
              <a:t>có độ nhạy cảm cao hơn với </a:t>
            </a:r>
            <a:r>
              <a:rPr lang="en-US" sz="1400" b="0" i="0" err="1" smtClean="0">
                <a:solidFill>
                  <a:srgbClr val="333333"/>
                </a:solidFill>
                <a:effectLst/>
                <a:latin typeface="Lato"/>
              </a:rPr>
              <a:t>các</a:t>
            </a:r>
            <a:r>
              <a:rPr lang="vi-VN" sz="1400" b="0" i="0" smtClean="0">
                <a:solidFill>
                  <a:srgbClr val="333333"/>
                </a:solidFill>
                <a:effectLst/>
                <a:latin typeface="Lato"/>
              </a:rPr>
              <a:t> chấn động sau</a:t>
            </a:r>
            <a:r>
              <a:rPr lang="en-US" sz="1400" b="0" i="0" smtClean="0">
                <a:solidFill>
                  <a:srgbClr val="333333"/>
                </a:solidFill>
                <a:effectLst/>
                <a:latin typeface="Lato"/>
              </a:rPr>
              <a:t> </a:t>
            </a:r>
            <a:r>
              <a:rPr lang="en-US" sz="1400" b="0" i="0" err="1" smtClean="0">
                <a:solidFill>
                  <a:srgbClr val="333333"/>
                </a:solidFill>
                <a:effectLst/>
                <a:latin typeface="Lato"/>
              </a:rPr>
              <a:t>khi</a:t>
            </a:r>
            <a:r>
              <a:rPr lang="en-US" sz="1400" b="0" i="0" smtClean="0">
                <a:solidFill>
                  <a:srgbClr val="333333"/>
                </a:solidFill>
                <a:effectLst/>
                <a:latin typeface="Lato"/>
              </a:rPr>
              <a:t> </a:t>
            </a:r>
            <a:r>
              <a:rPr lang="en-US" sz="1400" b="0" i="0" err="1" smtClean="0">
                <a:solidFill>
                  <a:srgbClr val="333333"/>
                </a:solidFill>
                <a:effectLst/>
                <a:latin typeface="Lato"/>
              </a:rPr>
              <a:t>bị</a:t>
            </a:r>
            <a:r>
              <a:rPr lang="vi-VN" sz="1400" b="0" i="0" smtClean="0">
                <a:solidFill>
                  <a:srgbClr val="333333"/>
                </a:solidFill>
                <a:effectLst/>
                <a:latin typeface="Lato"/>
              </a:rPr>
              <a:t> chấn thương. </a:t>
            </a:r>
            <a:r>
              <a:rPr lang="en-US" sz="1400" b="0" i="0" err="1" smtClean="0">
                <a:solidFill>
                  <a:srgbClr val="333333"/>
                </a:solidFill>
                <a:effectLst/>
                <a:latin typeface="Lato"/>
              </a:rPr>
              <a:t>Những</a:t>
            </a:r>
            <a:r>
              <a:rPr lang="vi-VN" sz="1400" b="0" i="0" smtClean="0">
                <a:solidFill>
                  <a:srgbClr val="333333"/>
                </a:solidFill>
                <a:effectLst/>
                <a:latin typeface="Lato"/>
              </a:rPr>
              <a:t> hiểu biết mới về tác động bất lợi của </a:t>
            </a:r>
            <a:r>
              <a:rPr lang="en-US" sz="1400" b="0" i="0" err="1" smtClean="0">
                <a:solidFill>
                  <a:srgbClr val="333333"/>
                </a:solidFill>
                <a:effectLst/>
                <a:latin typeface="Lato"/>
              </a:rPr>
              <a:t>các</a:t>
            </a:r>
            <a:r>
              <a:rPr lang="en-US" sz="1400" b="0" i="0" smtClean="0">
                <a:solidFill>
                  <a:srgbClr val="333333"/>
                </a:solidFill>
                <a:effectLst/>
                <a:latin typeface="Lato"/>
              </a:rPr>
              <a:t> </a:t>
            </a:r>
            <a:r>
              <a:rPr lang="vi-VN" sz="1400" b="0" i="0" smtClean="0">
                <a:solidFill>
                  <a:srgbClr val="333333"/>
                </a:solidFill>
                <a:effectLst/>
                <a:latin typeface="Lato"/>
              </a:rPr>
              <a:t>chấn động đã dẫn đến nhu cầu </a:t>
            </a:r>
            <a:r>
              <a:rPr lang="en-US" sz="1400" b="0" i="0" err="1" smtClean="0">
                <a:solidFill>
                  <a:srgbClr val="333333"/>
                </a:solidFill>
                <a:effectLst/>
                <a:latin typeface="Lato"/>
              </a:rPr>
              <a:t>cần</a:t>
            </a:r>
            <a:r>
              <a:rPr lang="en-US" sz="1400" b="0" i="0" smtClean="0">
                <a:solidFill>
                  <a:srgbClr val="333333"/>
                </a:solidFill>
                <a:effectLst/>
                <a:latin typeface="Lato"/>
              </a:rPr>
              <a:t> </a:t>
            </a:r>
            <a:r>
              <a:rPr lang="vi-VN" sz="1400" b="0" i="0" smtClean="0">
                <a:solidFill>
                  <a:srgbClr val="333333"/>
                </a:solidFill>
                <a:effectLst/>
                <a:latin typeface="Lato"/>
              </a:rPr>
              <a:t>điều tra </a:t>
            </a:r>
            <a:r>
              <a:rPr lang="en-US" sz="1400" b="0" i="0" err="1" smtClean="0">
                <a:solidFill>
                  <a:srgbClr val="333333"/>
                </a:solidFill>
                <a:effectLst/>
                <a:latin typeface="Lato"/>
              </a:rPr>
              <a:t>về</a:t>
            </a:r>
            <a:r>
              <a:rPr lang="en-US" sz="1400" b="0" i="0" smtClean="0">
                <a:solidFill>
                  <a:srgbClr val="333333"/>
                </a:solidFill>
                <a:effectLst/>
                <a:latin typeface="Lato"/>
              </a:rPr>
              <a:t> </a:t>
            </a:r>
            <a:r>
              <a:rPr lang="en-US" sz="1400" err="1" smtClean="0">
                <a:solidFill>
                  <a:srgbClr val="333333"/>
                </a:solidFill>
                <a:latin typeface="Lato"/>
              </a:rPr>
              <a:t>các</a:t>
            </a:r>
            <a:r>
              <a:rPr lang="en-US" sz="1400" smtClean="0">
                <a:solidFill>
                  <a:srgbClr val="333333"/>
                </a:solidFill>
                <a:latin typeface="Lato"/>
              </a:rPr>
              <a:t> </a:t>
            </a:r>
            <a:r>
              <a:rPr lang="en-US" sz="1400" err="1" smtClean="0">
                <a:solidFill>
                  <a:srgbClr val="333333"/>
                </a:solidFill>
                <a:latin typeface="Lato"/>
              </a:rPr>
              <a:t>suy</a:t>
            </a:r>
            <a:r>
              <a:rPr lang="en-US" sz="1400" smtClean="0">
                <a:solidFill>
                  <a:srgbClr val="333333"/>
                </a:solidFill>
                <a:latin typeface="Lato"/>
              </a:rPr>
              <a:t> </a:t>
            </a:r>
            <a:r>
              <a:rPr lang="en-US" sz="1400" err="1" smtClean="0">
                <a:solidFill>
                  <a:srgbClr val="333333"/>
                </a:solidFill>
                <a:latin typeface="Lato"/>
              </a:rPr>
              <a:t>giảm</a:t>
            </a:r>
            <a:r>
              <a:rPr lang="en-US" sz="1400" smtClean="0">
                <a:solidFill>
                  <a:srgbClr val="333333"/>
                </a:solidFill>
                <a:latin typeface="Lato"/>
              </a:rPr>
              <a:t> </a:t>
            </a:r>
            <a:r>
              <a:rPr lang="en-US" sz="1400" err="1" smtClean="0">
                <a:solidFill>
                  <a:srgbClr val="333333"/>
                </a:solidFill>
                <a:latin typeface="Lato"/>
              </a:rPr>
              <a:t>năng</a:t>
            </a:r>
            <a:r>
              <a:rPr lang="en-US" sz="1400" smtClean="0">
                <a:solidFill>
                  <a:srgbClr val="333333"/>
                </a:solidFill>
                <a:latin typeface="Lato"/>
              </a:rPr>
              <a:t> </a:t>
            </a:r>
            <a:r>
              <a:rPr lang="en-US" sz="1400" err="1" smtClean="0">
                <a:solidFill>
                  <a:srgbClr val="333333"/>
                </a:solidFill>
                <a:latin typeface="Lato"/>
              </a:rPr>
              <a:t>lực</a:t>
            </a:r>
            <a:r>
              <a:rPr lang="en-US" sz="1400" smtClean="0">
                <a:solidFill>
                  <a:srgbClr val="333333"/>
                </a:solidFill>
                <a:latin typeface="Lato"/>
              </a:rPr>
              <a:t> </a:t>
            </a:r>
            <a:r>
              <a:rPr lang="en-US" sz="1400" err="1" smtClean="0">
                <a:solidFill>
                  <a:srgbClr val="333333"/>
                </a:solidFill>
                <a:latin typeface="Lato"/>
              </a:rPr>
              <a:t>có</a:t>
            </a:r>
            <a:r>
              <a:rPr lang="en-US" sz="1400" smtClean="0">
                <a:solidFill>
                  <a:srgbClr val="333333"/>
                </a:solidFill>
                <a:latin typeface="Lato"/>
              </a:rPr>
              <a:t> </a:t>
            </a:r>
            <a:r>
              <a:rPr lang="vi-VN" sz="1400" b="0" i="0" smtClean="0">
                <a:solidFill>
                  <a:srgbClr val="333333"/>
                </a:solidFill>
                <a:effectLst/>
                <a:latin typeface="Lato"/>
              </a:rPr>
              <a:t>liên quan đến </a:t>
            </a:r>
            <a:r>
              <a:rPr lang="en-US" sz="1400" b="0" i="0" err="1" smtClean="0">
                <a:solidFill>
                  <a:srgbClr val="333333"/>
                </a:solidFill>
                <a:effectLst/>
                <a:latin typeface="Lato"/>
              </a:rPr>
              <a:t>các</a:t>
            </a:r>
            <a:r>
              <a:rPr lang="vi-VN" sz="1400" b="0" i="0" smtClean="0">
                <a:solidFill>
                  <a:srgbClr val="333333"/>
                </a:solidFill>
                <a:effectLst/>
                <a:latin typeface="Lato"/>
              </a:rPr>
              <a:t> sự kiện gây chấn động. Các nghiên cứu đã chứng minh rằng tổn thương tế bào thần kinh có thể dẫn đến khởi phát sớm các triệu chứng liên quan đến chứng mất trí nhớ và bệnh chấn thương não mãn tính. Nghiên cứu này nhằm kiểm tra </a:t>
            </a:r>
            <a:r>
              <a:rPr lang="en-US" sz="1400" err="1" smtClean="0">
                <a:solidFill>
                  <a:srgbClr val="333333"/>
                </a:solidFill>
                <a:latin typeface="Lato"/>
              </a:rPr>
              <a:t>độ</a:t>
            </a:r>
            <a:r>
              <a:rPr lang="en-US" sz="1400" smtClean="0">
                <a:solidFill>
                  <a:srgbClr val="333333"/>
                </a:solidFill>
                <a:latin typeface="Lato"/>
              </a:rPr>
              <a:t> </a:t>
            </a:r>
            <a:r>
              <a:rPr lang="en-US" sz="1400" err="1" smtClean="0">
                <a:solidFill>
                  <a:srgbClr val="333333"/>
                </a:solidFill>
                <a:latin typeface="Lato"/>
              </a:rPr>
              <a:t>nhạy</a:t>
            </a:r>
            <a:r>
              <a:rPr lang="en-US" sz="1400" smtClean="0">
                <a:solidFill>
                  <a:srgbClr val="333333"/>
                </a:solidFill>
                <a:latin typeface="Lato"/>
              </a:rPr>
              <a:t> </a:t>
            </a:r>
            <a:r>
              <a:rPr lang="en-US" sz="1400" err="1" smtClean="0">
                <a:solidFill>
                  <a:srgbClr val="333333"/>
                </a:solidFill>
                <a:latin typeface="Lato"/>
              </a:rPr>
              <a:t>cảm</a:t>
            </a:r>
            <a:r>
              <a:rPr lang="en-US" sz="1400" smtClean="0">
                <a:solidFill>
                  <a:srgbClr val="333333"/>
                </a:solidFill>
                <a:latin typeface="Lato"/>
              </a:rPr>
              <a:t> </a:t>
            </a:r>
            <a:r>
              <a:rPr lang="vi-VN" sz="1400" b="0" i="0" smtClean="0">
                <a:solidFill>
                  <a:srgbClr val="333333"/>
                </a:solidFill>
                <a:effectLst/>
                <a:latin typeface="Lato"/>
              </a:rPr>
              <a:t>của các vận động viên trung học có tiền sử </a:t>
            </a:r>
            <a:r>
              <a:rPr lang="en-US" sz="1400" b="0" i="0" err="1" smtClean="0">
                <a:solidFill>
                  <a:srgbClr val="333333"/>
                </a:solidFill>
                <a:effectLst/>
                <a:latin typeface="Lato"/>
              </a:rPr>
              <a:t>bị</a:t>
            </a:r>
            <a:r>
              <a:rPr lang="en-US" sz="1400" b="0" i="0" smtClean="0">
                <a:solidFill>
                  <a:srgbClr val="333333"/>
                </a:solidFill>
                <a:effectLst/>
                <a:latin typeface="Lato"/>
              </a:rPr>
              <a:t> </a:t>
            </a:r>
            <a:r>
              <a:rPr lang="vi-VN" sz="1400" b="0" i="0" smtClean="0">
                <a:solidFill>
                  <a:srgbClr val="333333"/>
                </a:solidFill>
                <a:effectLst/>
                <a:latin typeface="Lato"/>
              </a:rPr>
              <a:t>chấn thương bằng cách sử dụng thực tế ảo như một cách tiếp cận mới lạ </a:t>
            </a:r>
            <a:r>
              <a:rPr lang="en-US" sz="1400" b="0" i="0" err="1" smtClean="0">
                <a:solidFill>
                  <a:srgbClr val="333333"/>
                </a:solidFill>
                <a:effectLst/>
                <a:latin typeface="Lato"/>
              </a:rPr>
              <a:t>nhằm</a:t>
            </a:r>
            <a:r>
              <a:rPr lang="en-US" sz="1400" b="0" i="0" smtClean="0">
                <a:solidFill>
                  <a:srgbClr val="333333"/>
                </a:solidFill>
                <a:effectLst/>
                <a:latin typeface="Lato"/>
              </a:rPr>
              <a:t> </a:t>
            </a:r>
            <a:r>
              <a:rPr lang="en-US" sz="1400" b="0" i="0" err="1" smtClean="0">
                <a:solidFill>
                  <a:srgbClr val="333333"/>
                </a:solidFill>
                <a:effectLst/>
                <a:latin typeface="Lato"/>
              </a:rPr>
              <a:t>giảm</a:t>
            </a:r>
            <a:r>
              <a:rPr lang="vi-VN" sz="1400" b="0" i="0" smtClean="0">
                <a:solidFill>
                  <a:srgbClr val="333333"/>
                </a:solidFill>
                <a:effectLst/>
                <a:latin typeface="Lato"/>
              </a:rPr>
              <a:t> phụ thuộc</a:t>
            </a:r>
            <a:r>
              <a:rPr lang="en-US" sz="1400" b="0" i="0" smtClean="0">
                <a:solidFill>
                  <a:srgbClr val="333333"/>
                </a:solidFill>
                <a:effectLst/>
                <a:latin typeface="Lato"/>
              </a:rPr>
              <a:t> </a:t>
            </a:r>
            <a:r>
              <a:rPr lang="en-US" sz="1400" b="0" i="0" err="1" smtClean="0">
                <a:solidFill>
                  <a:srgbClr val="333333"/>
                </a:solidFill>
                <a:effectLst/>
                <a:latin typeface="Lato"/>
              </a:rPr>
              <a:t>vào</a:t>
            </a:r>
            <a:r>
              <a:rPr lang="vi-VN" sz="1400" b="0" i="0" smtClean="0">
                <a:solidFill>
                  <a:srgbClr val="333333"/>
                </a:solidFill>
                <a:effectLst/>
                <a:latin typeface="Lato"/>
              </a:rPr>
              <a:t> thị giác </a:t>
            </a:r>
            <a:r>
              <a:rPr lang="en-US" sz="1400" err="1" smtClean="0">
                <a:solidFill>
                  <a:srgbClr val="333333"/>
                </a:solidFill>
                <a:latin typeface="Lato"/>
              </a:rPr>
              <a:t>đồng</a:t>
            </a:r>
            <a:r>
              <a:rPr lang="en-US" sz="1400" smtClean="0">
                <a:solidFill>
                  <a:srgbClr val="333333"/>
                </a:solidFill>
                <a:latin typeface="Lato"/>
              </a:rPr>
              <a:t> </a:t>
            </a:r>
            <a:r>
              <a:rPr lang="en-US" sz="1400" err="1" smtClean="0">
                <a:solidFill>
                  <a:srgbClr val="333333"/>
                </a:solidFill>
                <a:latin typeface="Lato"/>
              </a:rPr>
              <a:t>thời</a:t>
            </a:r>
            <a:r>
              <a:rPr lang="vi-VN" sz="1400" b="0" i="0" smtClean="0">
                <a:solidFill>
                  <a:srgbClr val="333333"/>
                </a:solidFill>
                <a:effectLst/>
                <a:latin typeface="Lato"/>
              </a:rPr>
              <a:t> khám phá</a:t>
            </a:r>
            <a:r>
              <a:rPr lang="en-US" sz="1400" b="0" i="0" smtClean="0">
                <a:solidFill>
                  <a:srgbClr val="333333"/>
                </a:solidFill>
                <a:effectLst/>
                <a:latin typeface="Lato"/>
              </a:rPr>
              <a:t> </a:t>
            </a:r>
            <a:r>
              <a:rPr lang="en-US" sz="1400" b="0" i="0" err="1" smtClean="0">
                <a:solidFill>
                  <a:srgbClr val="333333"/>
                </a:solidFill>
                <a:effectLst/>
                <a:latin typeface="Lato"/>
              </a:rPr>
              <a:t>những</a:t>
            </a:r>
            <a:r>
              <a:rPr lang="en-US" sz="1400" b="0" i="0" smtClean="0">
                <a:solidFill>
                  <a:srgbClr val="333333"/>
                </a:solidFill>
                <a:effectLst/>
                <a:latin typeface="Lato"/>
              </a:rPr>
              <a:t> </a:t>
            </a:r>
            <a:r>
              <a:rPr lang="vi-VN" sz="1400" b="0" i="0" smtClean="0">
                <a:solidFill>
                  <a:srgbClr val="333333"/>
                </a:solidFill>
                <a:effectLst/>
                <a:latin typeface="Lato"/>
              </a:rPr>
              <a:t>khác biệt trong phản ứng và ảnh hưởng của tư thế. Hai </a:t>
            </a:r>
            <a:r>
              <a:rPr lang="en-US" sz="1400" b="0" i="0" err="1" smtClean="0">
                <a:solidFill>
                  <a:srgbClr val="333333"/>
                </a:solidFill>
                <a:effectLst/>
                <a:latin typeface="Lato"/>
              </a:rPr>
              <a:t>nhóm</a:t>
            </a:r>
            <a:r>
              <a:rPr lang="vi-VN" sz="1400" b="0" i="0" smtClean="0">
                <a:solidFill>
                  <a:srgbClr val="333333"/>
                </a:solidFill>
                <a:effectLst/>
                <a:latin typeface="Lato"/>
              </a:rPr>
              <a:t> học sinh ở độ tuổi trung học đã được sử dụng bao gồm </a:t>
            </a:r>
            <a:r>
              <a:rPr lang="en-US" sz="1400" b="0" i="0" err="1" smtClean="0">
                <a:solidFill>
                  <a:srgbClr val="333333"/>
                </a:solidFill>
                <a:effectLst/>
                <a:latin typeface="Lato"/>
              </a:rPr>
              <a:t>một</a:t>
            </a:r>
            <a:r>
              <a:rPr lang="en-US" sz="1400" b="0" i="0" smtClean="0">
                <a:solidFill>
                  <a:srgbClr val="333333"/>
                </a:solidFill>
                <a:effectLst/>
                <a:latin typeface="Lato"/>
              </a:rPr>
              <a:t> </a:t>
            </a:r>
            <a:r>
              <a:rPr lang="en-US" sz="1400" b="0" i="0" err="1" smtClean="0">
                <a:solidFill>
                  <a:srgbClr val="333333"/>
                </a:solidFill>
                <a:effectLst/>
                <a:latin typeface="Lato"/>
              </a:rPr>
              <a:t>nhóm</a:t>
            </a:r>
            <a:r>
              <a:rPr lang="en-US" sz="1400" b="0" i="0" smtClean="0">
                <a:solidFill>
                  <a:srgbClr val="333333"/>
                </a:solidFill>
                <a:effectLst/>
                <a:latin typeface="Lato"/>
              </a:rPr>
              <a:t> </a:t>
            </a:r>
            <a:r>
              <a:rPr lang="vi-VN" sz="1400" b="0" i="0" smtClean="0">
                <a:solidFill>
                  <a:srgbClr val="333333"/>
                </a:solidFill>
                <a:effectLst/>
                <a:latin typeface="Lato"/>
              </a:rPr>
              <a:t>gồm các học sinh đã trải qua nhiều chấn động và một </a:t>
            </a:r>
            <a:r>
              <a:rPr lang="en-US" sz="1400" b="0" i="0" err="1" smtClean="0">
                <a:solidFill>
                  <a:srgbClr val="333333"/>
                </a:solidFill>
                <a:effectLst/>
                <a:latin typeface="Lato"/>
              </a:rPr>
              <a:t>nhóm</a:t>
            </a:r>
            <a:r>
              <a:rPr lang="vi-VN" sz="1400" b="0" i="0" smtClean="0">
                <a:solidFill>
                  <a:srgbClr val="333333"/>
                </a:solidFill>
                <a:effectLst/>
                <a:latin typeface="Lato"/>
              </a:rPr>
              <a:t> khác không có lịch sử </a:t>
            </a:r>
            <a:r>
              <a:rPr lang="en-US" sz="1400" b="0" i="0" err="1" smtClean="0">
                <a:solidFill>
                  <a:srgbClr val="333333"/>
                </a:solidFill>
                <a:effectLst/>
                <a:latin typeface="Lato"/>
              </a:rPr>
              <a:t>gặp</a:t>
            </a:r>
            <a:r>
              <a:rPr lang="en-US" sz="1400" b="0" i="0" smtClean="0">
                <a:solidFill>
                  <a:srgbClr val="333333"/>
                </a:solidFill>
                <a:effectLst/>
                <a:latin typeface="Lato"/>
              </a:rPr>
              <a:t> </a:t>
            </a:r>
            <a:r>
              <a:rPr lang="en-US" sz="1400" b="0" i="0" err="1" smtClean="0">
                <a:solidFill>
                  <a:srgbClr val="333333"/>
                </a:solidFill>
                <a:effectLst/>
                <a:latin typeface="Lato"/>
              </a:rPr>
              <a:t>các</a:t>
            </a:r>
            <a:r>
              <a:rPr lang="vi-VN" sz="1400" b="0" i="0" smtClean="0">
                <a:solidFill>
                  <a:srgbClr val="333333"/>
                </a:solidFill>
                <a:effectLst/>
                <a:latin typeface="Lato"/>
              </a:rPr>
              <a:t> sự kiện chấn động, được sử dụng như một </a:t>
            </a:r>
            <a:r>
              <a:rPr lang="en-US" sz="1400" b="0" i="0" err="1" smtClean="0">
                <a:solidFill>
                  <a:srgbClr val="333333"/>
                </a:solidFill>
                <a:effectLst/>
                <a:latin typeface="Lato"/>
              </a:rPr>
              <a:t>phương</a:t>
            </a:r>
            <a:r>
              <a:rPr lang="en-US" sz="1400" b="0" i="0" smtClean="0">
                <a:solidFill>
                  <a:srgbClr val="333333"/>
                </a:solidFill>
                <a:effectLst/>
                <a:latin typeface="Lato"/>
              </a:rPr>
              <a:t> </a:t>
            </a:r>
            <a:r>
              <a:rPr lang="en-US" sz="1400" b="0" i="0" err="1" smtClean="0">
                <a:solidFill>
                  <a:srgbClr val="333333"/>
                </a:solidFill>
                <a:effectLst/>
                <a:latin typeface="Lato"/>
              </a:rPr>
              <a:t>pháp</a:t>
            </a:r>
            <a:r>
              <a:rPr lang="en-US" sz="1400" b="0" i="0" smtClean="0">
                <a:solidFill>
                  <a:srgbClr val="333333"/>
                </a:solidFill>
                <a:effectLst/>
                <a:latin typeface="Lato"/>
              </a:rPr>
              <a:t> </a:t>
            </a:r>
            <a:r>
              <a:rPr lang="en-US" sz="1400" err="1" smtClean="0">
                <a:solidFill>
                  <a:srgbClr val="333333"/>
                </a:solidFill>
                <a:latin typeface="Lato"/>
              </a:rPr>
              <a:t>đối</a:t>
            </a:r>
            <a:r>
              <a:rPr lang="en-US" sz="1400" smtClean="0">
                <a:solidFill>
                  <a:srgbClr val="333333"/>
                </a:solidFill>
                <a:latin typeface="Lato"/>
              </a:rPr>
              <a:t> </a:t>
            </a:r>
            <a:r>
              <a:rPr lang="en-US" sz="1400" err="1" smtClean="0">
                <a:solidFill>
                  <a:srgbClr val="333333"/>
                </a:solidFill>
                <a:latin typeface="Lato"/>
              </a:rPr>
              <a:t>chứng</a:t>
            </a:r>
            <a:r>
              <a:rPr lang="vi-VN" sz="1400" b="0" i="0" smtClean="0">
                <a:solidFill>
                  <a:srgbClr val="333333"/>
                </a:solidFill>
                <a:effectLst/>
                <a:latin typeface="Lato"/>
              </a:rPr>
              <a:t>. Những người tham gia trải nghiệm một số cảnh thực tế ảo bao gồm cảnh </a:t>
            </a:r>
            <a:r>
              <a:rPr lang="en-US" sz="1400" b="0" i="0" err="1" smtClean="0">
                <a:solidFill>
                  <a:srgbClr val="333333"/>
                </a:solidFill>
                <a:effectLst/>
                <a:latin typeface="Lato"/>
              </a:rPr>
              <a:t>hai</a:t>
            </a:r>
            <a:r>
              <a:rPr lang="en-US" sz="1400" b="0" i="0" smtClean="0">
                <a:solidFill>
                  <a:srgbClr val="333333"/>
                </a:solidFill>
                <a:effectLst/>
                <a:latin typeface="Lato"/>
              </a:rPr>
              <a:t> </a:t>
            </a:r>
            <a:r>
              <a:rPr lang="vi-VN" sz="1400" b="0" i="0" smtClean="0">
                <a:solidFill>
                  <a:srgbClr val="333333"/>
                </a:solidFill>
                <a:effectLst/>
                <a:latin typeface="Lato"/>
              </a:rPr>
              <a:t>sao cũng như cảnh công viên</a:t>
            </a:r>
            <a:r>
              <a:rPr lang="en-US" sz="1400" b="0" i="0" smtClean="0">
                <a:solidFill>
                  <a:srgbClr val="333333"/>
                </a:solidFill>
                <a:effectLst/>
                <a:latin typeface="Lato"/>
              </a:rPr>
              <a:t>. </a:t>
            </a:r>
            <a:r>
              <a:rPr lang="en-US" sz="1400" b="0" i="0" err="1" smtClean="0">
                <a:solidFill>
                  <a:srgbClr val="333333"/>
                </a:solidFill>
                <a:effectLst/>
                <a:latin typeface="Lato"/>
              </a:rPr>
              <a:t>Thiết</a:t>
            </a:r>
            <a:r>
              <a:rPr lang="en-US" sz="1400" b="0" i="0" smtClean="0">
                <a:solidFill>
                  <a:srgbClr val="333333"/>
                </a:solidFill>
                <a:effectLst/>
                <a:latin typeface="Lato"/>
              </a:rPr>
              <a:t> </a:t>
            </a:r>
            <a:r>
              <a:rPr lang="en-US" sz="1400" b="0" i="0" err="1" smtClean="0">
                <a:solidFill>
                  <a:srgbClr val="333333"/>
                </a:solidFill>
                <a:effectLst/>
                <a:latin typeface="Lato"/>
              </a:rPr>
              <a:t>bị</a:t>
            </a:r>
            <a:r>
              <a:rPr lang="vi-VN" sz="1400" b="0" i="0" smtClean="0">
                <a:solidFill>
                  <a:srgbClr val="333333"/>
                </a:solidFill>
                <a:effectLst/>
                <a:latin typeface="Lato"/>
              </a:rPr>
              <a:t> cho phép ghi lại và lập bản đồ thời gian phản ứng của từng người tham gia để ghi lại toàn diện </a:t>
            </a:r>
            <a:r>
              <a:rPr lang="en-US" sz="1400" err="1" smtClean="0">
                <a:solidFill>
                  <a:srgbClr val="333333"/>
                </a:solidFill>
                <a:latin typeface="Lato"/>
              </a:rPr>
              <a:t>độ</a:t>
            </a:r>
            <a:r>
              <a:rPr lang="en-US" sz="1400" smtClean="0">
                <a:solidFill>
                  <a:srgbClr val="333333"/>
                </a:solidFill>
                <a:latin typeface="Lato"/>
              </a:rPr>
              <a:t> </a:t>
            </a:r>
            <a:r>
              <a:rPr lang="en-US" sz="1400" err="1" smtClean="0">
                <a:solidFill>
                  <a:srgbClr val="333333"/>
                </a:solidFill>
                <a:latin typeface="Lato"/>
              </a:rPr>
              <a:t>nhạy</a:t>
            </a:r>
            <a:r>
              <a:rPr lang="en-US" sz="1400" smtClean="0">
                <a:solidFill>
                  <a:srgbClr val="333333"/>
                </a:solidFill>
                <a:latin typeface="Lato"/>
              </a:rPr>
              <a:t> </a:t>
            </a:r>
            <a:r>
              <a:rPr lang="en-US" sz="1400" err="1" smtClean="0">
                <a:solidFill>
                  <a:srgbClr val="333333"/>
                </a:solidFill>
                <a:latin typeface="Lato"/>
              </a:rPr>
              <a:t>cảm</a:t>
            </a:r>
            <a:r>
              <a:rPr lang="en-US" sz="1400" smtClean="0">
                <a:solidFill>
                  <a:srgbClr val="333333"/>
                </a:solidFill>
                <a:latin typeface="Lato"/>
              </a:rPr>
              <a:t> </a:t>
            </a:r>
            <a:r>
              <a:rPr lang="vi-VN" sz="1400" b="0" i="0" smtClean="0">
                <a:solidFill>
                  <a:srgbClr val="333333"/>
                </a:solidFill>
                <a:effectLst/>
                <a:latin typeface="Lato"/>
              </a:rPr>
              <a:t>của vận động viên. Cùng với thời gian phản ứng, sự lắc lư theo tư thế và sự cân bằng của người tham gia đã được ghi lại để thiết lập mối tương quan giữa </a:t>
            </a:r>
            <a:r>
              <a:rPr lang="en-US" sz="1400" err="1" smtClean="0">
                <a:solidFill>
                  <a:srgbClr val="333333"/>
                </a:solidFill>
                <a:latin typeface="Lato"/>
              </a:rPr>
              <a:t>độ</a:t>
            </a:r>
            <a:r>
              <a:rPr lang="en-US" sz="1400" smtClean="0">
                <a:solidFill>
                  <a:srgbClr val="333333"/>
                </a:solidFill>
                <a:latin typeface="Lato"/>
              </a:rPr>
              <a:t> </a:t>
            </a:r>
            <a:r>
              <a:rPr lang="en-US" sz="1400" err="1" smtClean="0">
                <a:solidFill>
                  <a:srgbClr val="333333"/>
                </a:solidFill>
                <a:latin typeface="Lato"/>
              </a:rPr>
              <a:t>nhạy</a:t>
            </a:r>
            <a:r>
              <a:rPr lang="en-US" sz="1400" smtClean="0">
                <a:solidFill>
                  <a:srgbClr val="333333"/>
                </a:solidFill>
                <a:latin typeface="Lato"/>
              </a:rPr>
              <a:t> </a:t>
            </a:r>
            <a:r>
              <a:rPr lang="en-US" sz="1400" err="1" smtClean="0">
                <a:solidFill>
                  <a:srgbClr val="333333"/>
                </a:solidFill>
                <a:latin typeface="Lato"/>
              </a:rPr>
              <a:t>cảm</a:t>
            </a:r>
            <a:r>
              <a:rPr lang="en-US" sz="1400" smtClean="0">
                <a:solidFill>
                  <a:srgbClr val="333333"/>
                </a:solidFill>
                <a:latin typeface="Lato"/>
              </a:rPr>
              <a:t> </a:t>
            </a:r>
            <a:r>
              <a:rPr lang="vi-VN" sz="1400" b="0" i="0" smtClean="0">
                <a:solidFill>
                  <a:srgbClr val="333333"/>
                </a:solidFill>
                <a:effectLst/>
                <a:latin typeface="Lato"/>
              </a:rPr>
              <a:t>và</a:t>
            </a:r>
            <a:r>
              <a:rPr lang="en-US" sz="1400" b="0" i="0" smtClean="0">
                <a:solidFill>
                  <a:srgbClr val="333333"/>
                </a:solidFill>
                <a:effectLst/>
                <a:latin typeface="Lato"/>
              </a:rPr>
              <a:t> </a:t>
            </a:r>
            <a:r>
              <a:rPr lang="en-US" sz="1400" b="0" i="0" err="1" smtClean="0">
                <a:solidFill>
                  <a:srgbClr val="333333"/>
                </a:solidFill>
                <a:effectLst/>
                <a:latin typeface="Lato"/>
              </a:rPr>
              <a:t>phản</a:t>
            </a:r>
            <a:r>
              <a:rPr lang="en-US" sz="1400" b="0" i="0" smtClean="0">
                <a:solidFill>
                  <a:srgbClr val="333333"/>
                </a:solidFill>
                <a:effectLst/>
                <a:latin typeface="Lato"/>
              </a:rPr>
              <a:t> </a:t>
            </a:r>
            <a:r>
              <a:rPr lang="en-US" sz="1400" b="0" i="0" err="1" smtClean="0">
                <a:solidFill>
                  <a:srgbClr val="333333"/>
                </a:solidFill>
                <a:effectLst/>
                <a:latin typeface="Lato"/>
              </a:rPr>
              <a:t>xạ</a:t>
            </a:r>
            <a:r>
              <a:rPr lang="en-US" sz="1400" b="0" i="0" smtClean="0">
                <a:solidFill>
                  <a:srgbClr val="333333"/>
                </a:solidFill>
                <a:effectLst/>
                <a:latin typeface="Lato"/>
              </a:rPr>
              <a:t> </a:t>
            </a:r>
            <a:r>
              <a:rPr lang="en-US" sz="1400" b="0" i="0" err="1" smtClean="0">
                <a:solidFill>
                  <a:srgbClr val="333333"/>
                </a:solidFill>
                <a:effectLst/>
                <a:latin typeface="Lato"/>
              </a:rPr>
              <a:t>của</a:t>
            </a:r>
            <a:r>
              <a:rPr lang="en-US" sz="1400" b="0" i="0" smtClean="0">
                <a:solidFill>
                  <a:srgbClr val="333333"/>
                </a:solidFill>
                <a:effectLst/>
                <a:latin typeface="Lato"/>
              </a:rPr>
              <a:t> </a:t>
            </a:r>
            <a:r>
              <a:rPr lang="en-US" sz="1400" b="0" i="0" err="1" smtClean="0">
                <a:solidFill>
                  <a:srgbClr val="333333"/>
                </a:solidFill>
                <a:effectLst/>
                <a:latin typeface="Lato"/>
              </a:rPr>
              <a:t>vận</a:t>
            </a:r>
            <a:r>
              <a:rPr lang="en-US" sz="1400" b="0" i="0" smtClean="0">
                <a:solidFill>
                  <a:srgbClr val="333333"/>
                </a:solidFill>
                <a:effectLst/>
                <a:latin typeface="Lato"/>
              </a:rPr>
              <a:t> </a:t>
            </a:r>
            <a:r>
              <a:rPr lang="en-US" sz="1400" b="0" i="0" err="1" smtClean="0">
                <a:solidFill>
                  <a:srgbClr val="333333"/>
                </a:solidFill>
                <a:effectLst/>
                <a:latin typeface="Lato"/>
              </a:rPr>
              <a:t>động</a:t>
            </a:r>
            <a:r>
              <a:rPr lang="en-US" sz="1400" b="0" i="0" smtClean="0">
                <a:solidFill>
                  <a:srgbClr val="333333"/>
                </a:solidFill>
                <a:effectLst/>
                <a:latin typeface="Lato"/>
              </a:rPr>
              <a:t> </a:t>
            </a:r>
            <a:r>
              <a:rPr lang="en-US" sz="1400" b="0" i="0" err="1" smtClean="0">
                <a:solidFill>
                  <a:srgbClr val="333333"/>
                </a:solidFill>
                <a:effectLst/>
                <a:latin typeface="Lato"/>
              </a:rPr>
              <a:t>viên</a:t>
            </a:r>
            <a:r>
              <a:rPr lang="vi-VN" sz="1400" b="0" i="0" smtClean="0">
                <a:solidFill>
                  <a:srgbClr val="333333"/>
                </a:solidFill>
                <a:effectLst/>
                <a:latin typeface="Lato"/>
              </a:rPr>
              <a:t>. Mối tương quan này cho thấy thêm ảnh hưởng quan trọng của </a:t>
            </a:r>
            <a:r>
              <a:rPr lang="en-US" sz="1400" err="1" smtClean="0">
                <a:solidFill>
                  <a:srgbClr val="333333"/>
                </a:solidFill>
                <a:latin typeface="Lato"/>
              </a:rPr>
              <a:t>độ</a:t>
            </a:r>
            <a:r>
              <a:rPr lang="en-US" sz="1400" smtClean="0">
                <a:solidFill>
                  <a:srgbClr val="333333"/>
                </a:solidFill>
                <a:latin typeface="Lato"/>
              </a:rPr>
              <a:t> </a:t>
            </a:r>
            <a:r>
              <a:rPr lang="en-US" sz="1400" err="1" smtClean="0">
                <a:solidFill>
                  <a:srgbClr val="333333"/>
                </a:solidFill>
                <a:latin typeface="Lato"/>
              </a:rPr>
              <a:t>nhạy</a:t>
            </a:r>
            <a:r>
              <a:rPr lang="en-US" sz="1400" smtClean="0">
                <a:solidFill>
                  <a:srgbClr val="333333"/>
                </a:solidFill>
                <a:latin typeface="Lato"/>
              </a:rPr>
              <a:t> </a:t>
            </a:r>
            <a:r>
              <a:rPr lang="en-US" sz="1400" err="1" smtClean="0">
                <a:solidFill>
                  <a:srgbClr val="333333"/>
                </a:solidFill>
                <a:latin typeface="Lato"/>
              </a:rPr>
              <a:t>cảm</a:t>
            </a:r>
            <a:r>
              <a:rPr lang="en-US" sz="1400" smtClean="0">
                <a:solidFill>
                  <a:srgbClr val="333333"/>
                </a:solidFill>
                <a:latin typeface="Lato"/>
              </a:rPr>
              <a:t> </a:t>
            </a:r>
            <a:r>
              <a:rPr lang="vi-VN" sz="1400" b="0" i="0" smtClean="0">
                <a:solidFill>
                  <a:srgbClr val="333333"/>
                </a:solidFill>
                <a:effectLst/>
                <a:latin typeface="Lato"/>
              </a:rPr>
              <a:t>với tính dễ bị tổn thương của vận động viên </a:t>
            </a:r>
            <a:r>
              <a:rPr lang="en-US" sz="1400" b="0" i="0" err="1" smtClean="0">
                <a:solidFill>
                  <a:srgbClr val="333333"/>
                </a:solidFill>
                <a:effectLst/>
                <a:latin typeface="Lato"/>
              </a:rPr>
              <a:t>khi</a:t>
            </a:r>
            <a:r>
              <a:rPr lang="en-US" sz="1400" b="0" i="0" smtClean="0">
                <a:solidFill>
                  <a:srgbClr val="333333"/>
                </a:solidFill>
                <a:effectLst/>
                <a:latin typeface="Lato"/>
              </a:rPr>
              <a:t> </a:t>
            </a:r>
            <a:r>
              <a:rPr lang="en-US" sz="1400" b="0" i="0" err="1" smtClean="0">
                <a:solidFill>
                  <a:srgbClr val="333333"/>
                </a:solidFill>
                <a:effectLst/>
                <a:latin typeface="Lato"/>
              </a:rPr>
              <a:t>gặp</a:t>
            </a:r>
            <a:r>
              <a:rPr lang="en-US" sz="1400" b="0" i="0" smtClean="0">
                <a:solidFill>
                  <a:srgbClr val="333333"/>
                </a:solidFill>
                <a:effectLst/>
                <a:latin typeface="Lato"/>
              </a:rPr>
              <a:t> </a:t>
            </a:r>
            <a:r>
              <a:rPr lang="vi-VN" sz="1400" b="0" i="0" smtClean="0">
                <a:solidFill>
                  <a:srgbClr val="333333"/>
                </a:solidFill>
                <a:effectLst/>
                <a:latin typeface="Lato"/>
              </a:rPr>
              <a:t>các sự kiện gây chấn động. </a:t>
            </a:r>
            <a:r>
              <a:rPr lang="en-US" sz="1400" b="0" i="0" err="1" smtClean="0">
                <a:solidFill>
                  <a:srgbClr val="333333"/>
                </a:solidFill>
                <a:effectLst/>
                <a:latin typeface="Lato"/>
              </a:rPr>
              <a:t>Vấn</a:t>
            </a:r>
            <a:r>
              <a:rPr lang="en-US" sz="1400" b="0" i="0" smtClean="0">
                <a:solidFill>
                  <a:srgbClr val="333333"/>
                </a:solidFill>
                <a:effectLst/>
                <a:latin typeface="Lato"/>
              </a:rPr>
              <a:t> </a:t>
            </a:r>
            <a:r>
              <a:rPr lang="en-US" sz="1400" b="0" i="0" err="1" smtClean="0">
                <a:solidFill>
                  <a:srgbClr val="333333"/>
                </a:solidFill>
                <a:effectLst/>
                <a:latin typeface="Lato"/>
              </a:rPr>
              <a:t>đề</a:t>
            </a:r>
            <a:r>
              <a:rPr lang="vi-VN" sz="1400" b="0" i="0" smtClean="0">
                <a:solidFill>
                  <a:srgbClr val="333333"/>
                </a:solidFill>
                <a:effectLst/>
                <a:latin typeface="Lato"/>
              </a:rPr>
              <a:t> này có thể xác định được thông qua chuyển động của người tham gia trong môi trường 3D. </a:t>
            </a:r>
            <a:r>
              <a:rPr lang="en-US" sz="1400" b="0" i="0" err="1" smtClean="0">
                <a:solidFill>
                  <a:srgbClr val="333333"/>
                </a:solidFill>
                <a:effectLst/>
                <a:latin typeface="Lato"/>
              </a:rPr>
              <a:t>Việc</a:t>
            </a:r>
            <a:r>
              <a:rPr lang="en-US" sz="1400" b="0" i="0" smtClean="0">
                <a:solidFill>
                  <a:srgbClr val="333333"/>
                </a:solidFill>
                <a:effectLst/>
                <a:latin typeface="Lato"/>
              </a:rPr>
              <a:t> </a:t>
            </a:r>
            <a:r>
              <a:rPr lang="en-US" sz="1400" b="0" i="0" err="1" smtClean="0">
                <a:solidFill>
                  <a:srgbClr val="333333"/>
                </a:solidFill>
                <a:effectLst/>
                <a:latin typeface="Lato"/>
              </a:rPr>
              <a:t>tiếp</a:t>
            </a:r>
            <a:r>
              <a:rPr lang="en-US" sz="1400" b="0" i="0" smtClean="0">
                <a:solidFill>
                  <a:srgbClr val="333333"/>
                </a:solidFill>
                <a:effectLst/>
                <a:latin typeface="Lato"/>
              </a:rPr>
              <a:t> </a:t>
            </a:r>
            <a:r>
              <a:rPr lang="en-US" sz="1400" b="0" i="0" err="1" smtClean="0">
                <a:solidFill>
                  <a:srgbClr val="333333"/>
                </a:solidFill>
                <a:effectLst/>
                <a:latin typeface="Lato"/>
              </a:rPr>
              <a:t>tục</a:t>
            </a:r>
            <a:r>
              <a:rPr lang="en-US" sz="1400" b="0" i="0" smtClean="0">
                <a:solidFill>
                  <a:srgbClr val="333333"/>
                </a:solidFill>
                <a:effectLst/>
                <a:latin typeface="Lato"/>
              </a:rPr>
              <a:t> m</a:t>
            </a:r>
            <a:r>
              <a:rPr lang="vi-VN" sz="1400" b="0" i="0" smtClean="0">
                <a:solidFill>
                  <a:srgbClr val="333333"/>
                </a:solidFill>
                <a:effectLst/>
                <a:latin typeface="Lato"/>
              </a:rPr>
              <a:t>ở rộng </a:t>
            </a:r>
            <a:r>
              <a:rPr lang="en-US" sz="1400" b="0" i="0" err="1" smtClean="0">
                <a:solidFill>
                  <a:srgbClr val="333333"/>
                </a:solidFill>
                <a:effectLst/>
                <a:latin typeface="Lato"/>
              </a:rPr>
              <a:t>hướng</a:t>
            </a:r>
            <a:r>
              <a:rPr lang="en-US" sz="1400" b="0" i="0" smtClean="0">
                <a:solidFill>
                  <a:srgbClr val="333333"/>
                </a:solidFill>
                <a:effectLst/>
                <a:latin typeface="Lato"/>
              </a:rPr>
              <a:t> </a:t>
            </a:r>
            <a:r>
              <a:rPr lang="en-US" sz="1400" b="0" i="0" err="1" smtClean="0">
                <a:solidFill>
                  <a:srgbClr val="333333"/>
                </a:solidFill>
                <a:effectLst/>
                <a:latin typeface="Lato"/>
              </a:rPr>
              <a:t>nghiên</a:t>
            </a:r>
            <a:r>
              <a:rPr lang="en-US" sz="1400" b="0" i="0" smtClean="0">
                <a:solidFill>
                  <a:srgbClr val="333333"/>
                </a:solidFill>
                <a:effectLst/>
                <a:latin typeface="Lato"/>
              </a:rPr>
              <a:t> </a:t>
            </a:r>
            <a:r>
              <a:rPr lang="en-US" sz="1400" b="0" i="0" err="1" smtClean="0">
                <a:solidFill>
                  <a:srgbClr val="333333"/>
                </a:solidFill>
                <a:effectLst/>
                <a:latin typeface="Lato"/>
              </a:rPr>
              <a:t>cứu</a:t>
            </a:r>
            <a:r>
              <a:rPr lang="en-US" sz="1400" b="0" i="0" smtClean="0">
                <a:solidFill>
                  <a:srgbClr val="333333"/>
                </a:solidFill>
                <a:effectLst/>
                <a:latin typeface="Lato"/>
              </a:rPr>
              <a:t> </a:t>
            </a:r>
            <a:r>
              <a:rPr lang="en-US" sz="1400" b="0" i="0" err="1" smtClean="0">
                <a:solidFill>
                  <a:srgbClr val="333333"/>
                </a:solidFill>
                <a:effectLst/>
                <a:latin typeface="Lato"/>
              </a:rPr>
              <a:t>này</a:t>
            </a:r>
            <a:r>
              <a:rPr lang="vi-VN" sz="1400" b="0" i="0" smtClean="0">
                <a:solidFill>
                  <a:srgbClr val="333333"/>
                </a:solidFill>
                <a:effectLst/>
                <a:latin typeface="Lato"/>
              </a:rPr>
              <a:t> cho phép phát triển các liệu pháp mới </a:t>
            </a:r>
            <a:r>
              <a:rPr lang="en-US" sz="1400" b="0" i="0" err="1" smtClean="0">
                <a:solidFill>
                  <a:srgbClr val="333333"/>
                </a:solidFill>
                <a:effectLst/>
                <a:latin typeface="Lato"/>
              </a:rPr>
              <a:t>nhằm</a:t>
            </a:r>
            <a:r>
              <a:rPr lang="en-US" sz="1400" b="0" i="0" smtClean="0">
                <a:solidFill>
                  <a:srgbClr val="333333"/>
                </a:solidFill>
                <a:effectLst/>
                <a:latin typeface="Lato"/>
              </a:rPr>
              <a:t> </a:t>
            </a:r>
            <a:r>
              <a:rPr lang="vi-VN" sz="1400" b="0" i="0" smtClean="0">
                <a:solidFill>
                  <a:srgbClr val="333333"/>
                </a:solidFill>
                <a:effectLst/>
                <a:latin typeface="Lato"/>
              </a:rPr>
              <a:t>phục hồi tốt hơn cho các vận động viên.</a:t>
            </a:r>
          </a:p>
          <a:p>
            <a:r>
              <a:rPr lang="vi-VN" sz="1400" b="1" i="0" smtClean="0">
                <a:solidFill>
                  <a:srgbClr val="333333"/>
                </a:solidFill>
                <a:effectLst/>
                <a:latin typeface="Lato"/>
              </a:rPr>
              <a:t>Giải thưởng đã giành được:</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Giải nhất trị giá 3.000 đô la</a:t>
            </a:r>
            <a:r>
              <a:rPr lang="en-US" sz="1400" smtClean="0">
                <a:solidFill>
                  <a:srgbClr val="333333"/>
                </a:solidFill>
                <a:latin typeface="Lato"/>
              </a:rPr>
              <a:t>. </a:t>
            </a:r>
            <a:r>
              <a:rPr lang="vi-VN" sz="1400" b="0" i="0" smtClean="0">
                <a:solidFill>
                  <a:srgbClr val="333333"/>
                </a:solidFill>
                <a:effectLst/>
                <a:latin typeface="Lato"/>
              </a:rPr>
              <a:t>Giải thưởng hạng mục tốt nhất của Intel ISEF trị giá 5.000 đô la </a:t>
            </a:r>
            <a:br>
              <a:rPr lang="vi-VN" sz="1400" b="0" i="0" smtClean="0">
                <a:solidFill>
                  <a:srgbClr val="333333"/>
                </a:solidFill>
                <a:effectLst/>
                <a:latin typeface="Lato"/>
              </a:rPr>
            </a:br>
            <a:r>
              <a:rPr lang="vi-VN" sz="1400" b="0" i="0" smtClean="0">
                <a:solidFill>
                  <a:srgbClr val="333333"/>
                </a:solidFill>
                <a:effectLst/>
                <a:latin typeface="Lato"/>
              </a:rPr>
              <a:t>Hiệp hội Tâm lý học Hoa Kỳ: Giấy chứng nhận danh dự </a:t>
            </a:r>
            <a:endParaRPr lang="vi-VN" sz="1400" b="0" i="0">
              <a:solidFill>
                <a:srgbClr val="333333"/>
              </a:solidFill>
              <a:effectLst/>
              <a:latin typeface="Lato"/>
            </a:endParaRPr>
          </a:p>
        </p:txBody>
      </p:sp>
    </p:spTree>
    <p:extLst>
      <p:ext uri="{BB962C8B-B14F-4D97-AF65-F5344CB8AC3E}">
        <p14:creationId xmlns:p14="http://schemas.microsoft.com/office/powerpoint/2010/main" val="2073589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250" y="308789"/>
            <a:ext cx="8886825" cy="6340197"/>
          </a:xfrm>
          <a:prstGeom prst="rect">
            <a:avLst/>
          </a:prstGeom>
        </p:spPr>
        <p:txBody>
          <a:bodyPr wrap="square">
            <a:spAutoFit/>
          </a:bodyPr>
          <a:lstStyle/>
          <a:p>
            <a:r>
              <a:rPr lang="vi-VN" sz="1400" b="0" i="0" smtClean="0">
                <a:solidFill>
                  <a:srgbClr val="333333"/>
                </a:solidFill>
                <a:effectLst/>
                <a:latin typeface="Lato"/>
              </a:rPr>
              <a:t>Phản ứng viêm não </a:t>
            </a:r>
            <a:r>
              <a:rPr lang="en-US" sz="1400" b="0" i="0" err="1" smtClean="0">
                <a:solidFill>
                  <a:srgbClr val="333333"/>
                </a:solidFill>
                <a:effectLst/>
                <a:latin typeface="Lato"/>
              </a:rPr>
              <a:t>gây</a:t>
            </a:r>
            <a:r>
              <a:rPr lang="en-US" sz="1400" b="0" i="0" smtClean="0">
                <a:solidFill>
                  <a:srgbClr val="333333"/>
                </a:solidFill>
                <a:effectLst/>
                <a:latin typeface="Lato"/>
              </a:rPr>
              <a:t> </a:t>
            </a:r>
            <a:r>
              <a:rPr lang="en-US" sz="1400" b="0" i="0" err="1" smtClean="0">
                <a:solidFill>
                  <a:srgbClr val="333333"/>
                </a:solidFill>
                <a:effectLst/>
                <a:latin typeface="Lato"/>
              </a:rPr>
              <a:t>nguy</a:t>
            </a:r>
            <a:r>
              <a:rPr lang="en-US" sz="1400" b="0" i="0" smtClean="0">
                <a:solidFill>
                  <a:srgbClr val="333333"/>
                </a:solidFill>
                <a:effectLst/>
                <a:latin typeface="Lato"/>
              </a:rPr>
              <a:t> </a:t>
            </a:r>
            <a:r>
              <a:rPr lang="en-US" sz="1400" b="0" i="0" err="1" smtClean="0">
                <a:solidFill>
                  <a:srgbClr val="333333"/>
                </a:solidFill>
                <a:effectLst/>
                <a:latin typeface="Lato"/>
              </a:rPr>
              <a:t>hại</a:t>
            </a:r>
            <a:r>
              <a:rPr lang="en-US" sz="1400" b="0" i="0" smtClean="0">
                <a:solidFill>
                  <a:srgbClr val="333333"/>
                </a:solidFill>
                <a:effectLst/>
                <a:latin typeface="Lato"/>
              </a:rPr>
              <a:t> </a:t>
            </a:r>
            <a:r>
              <a:rPr lang="en-US" sz="1400" b="0" i="0" err="1" smtClean="0">
                <a:solidFill>
                  <a:srgbClr val="333333"/>
                </a:solidFill>
                <a:effectLst/>
                <a:latin typeface="Lato"/>
              </a:rPr>
              <a:t>tế</a:t>
            </a:r>
            <a:r>
              <a:rPr lang="en-US" sz="1400" b="0" i="0" smtClean="0">
                <a:solidFill>
                  <a:srgbClr val="333333"/>
                </a:solidFill>
                <a:effectLst/>
                <a:latin typeface="Lato"/>
              </a:rPr>
              <a:t> </a:t>
            </a:r>
            <a:r>
              <a:rPr lang="en-US" sz="1400" b="0" i="0" err="1" smtClean="0">
                <a:solidFill>
                  <a:srgbClr val="333333"/>
                </a:solidFill>
                <a:effectLst/>
                <a:latin typeface="Lato"/>
              </a:rPr>
              <a:t>bào</a:t>
            </a:r>
            <a:r>
              <a:rPr lang="en-US" sz="1400" b="0" i="0" smtClean="0">
                <a:solidFill>
                  <a:srgbClr val="333333"/>
                </a:solidFill>
                <a:effectLst/>
                <a:latin typeface="Lato"/>
              </a:rPr>
              <a:t> </a:t>
            </a:r>
            <a:r>
              <a:rPr lang="en-US" sz="1400" b="0" i="0" err="1" smtClean="0">
                <a:solidFill>
                  <a:srgbClr val="333333"/>
                </a:solidFill>
                <a:effectLst/>
                <a:latin typeface="Lato"/>
              </a:rPr>
              <a:t>thần</a:t>
            </a:r>
            <a:r>
              <a:rPr lang="en-US" sz="1400" b="0" i="0" smtClean="0">
                <a:solidFill>
                  <a:srgbClr val="333333"/>
                </a:solidFill>
                <a:effectLst/>
                <a:latin typeface="Lato"/>
              </a:rPr>
              <a:t> </a:t>
            </a:r>
            <a:r>
              <a:rPr lang="en-US" sz="1400" b="0" i="0" err="1" smtClean="0">
                <a:solidFill>
                  <a:srgbClr val="333333"/>
                </a:solidFill>
                <a:effectLst/>
                <a:latin typeface="Lato"/>
              </a:rPr>
              <a:t>kinh</a:t>
            </a:r>
            <a:r>
              <a:rPr lang="en-US" sz="1400" b="0" i="0" smtClean="0">
                <a:solidFill>
                  <a:srgbClr val="333333"/>
                </a:solidFill>
                <a:effectLst/>
                <a:latin typeface="Lato"/>
              </a:rPr>
              <a:t> </a:t>
            </a:r>
            <a:r>
              <a:rPr lang="en-US" sz="1400" b="0" i="0" err="1" smtClean="0">
                <a:solidFill>
                  <a:srgbClr val="333333"/>
                </a:solidFill>
                <a:effectLst/>
                <a:latin typeface="Lato"/>
              </a:rPr>
              <a:t>đệm</a:t>
            </a:r>
            <a:r>
              <a:rPr lang="vi-VN" sz="1400" b="0" i="0" smtClean="0">
                <a:solidFill>
                  <a:srgbClr val="333333"/>
                </a:solidFill>
                <a:effectLst/>
                <a:latin typeface="Lato"/>
              </a:rPr>
              <a:t> NG2</a:t>
            </a:r>
            <a:r>
              <a:rPr lang="en-US" sz="1400" b="0" i="0" smtClean="0">
                <a:solidFill>
                  <a:srgbClr val="333333"/>
                </a:solidFill>
                <a:effectLst/>
                <a:latin typeface="Lato"/>
              </a:rPr>
              <a:t> </a:t>
            </a:r>
            <a:r>
              <a:rPr lang="en-US" sz="1400" b="0" i="0" err="1" smtClean="0">
                <a:solidFill>
                  <a:srgbClr val="333333"/>
                </a:solidFill>
                <a:effectLst/>
                <a:latin typeface="Lato"/>
              </a:rPr>
              <a:t>và</a:t>
            </a:r>
            <a:r>
              <a:rPr lang="en-US" sz="1400" b="0" i="0" smtClean="0">
                <a:solidFill>
                  <a:srgbClr val="333333"/>
                </a:solidFill>
                <a:effectLst/>
                <a:latin typeface="Lato"/>
              </a:rPr>
              <a:t> microglia </a:t>
            </a:r>
            <a:r>
              <a:rPr lang="vi-VN" sz="1400" b="0" i="0" smtClean="0">
                <a:solidFill>
                  <a:srgbClr val="333333"/>
                </a:solidFill>
                <a:effectLst/>
                <a:latin typeface="Lato"/>
              </a:rPr>
              <a:t>trong trầm cảm</a:t>
            </a:r>
          </a:p>
          <a:p>
            <a:r>
              <a:rPr lang="vi-VN" sz="1400" b="1" i="0" smtClean="0">
                <a:solidFill>
                  <a:srgbClr val="333333"/>
                </a:solidFill>
                <a:effectLst/>
                <a:latin typeface="Lato"/>
              </a:rPr>
              <a:t>Gian hàng Id:</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BEHA035</a:t>
            </a:r>
          </a:p>
          <a:p>
            <a:r>
              <a:rPr lang="vi-VN" sz="1400" b="1" i="0" smtClean="0">
                <a:solidFill>
                  <a:srgbClr val="333333"/>
                </a:solidFill>
                <a:effectLst/>
                <a:latin typeface="Lato"/>
              </a:rPr>
              <a:t>Thể loại:</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Khoa học hành vi và xã hội</a:t>
            </a:r>
          </a:p>
          <a:p>
            <a:r>
              <a:rPr lang="vi-VN" sz="1400" b="1" i="0" smtClean="0">
                <a:solidFill>
                  <a:srgbClr val="333333"/>
                </a:solidFill>
                <a:effectLst/>
                <a:latin typeface="Lato"/>
              </a:rPr>
              <a:t>Năm:</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2019</a:t>
            </a:r>
          </a:p>
          <a:p>
            <a:r>
              <a:rPr lang="vi-VN" sz="1400" b="1" i="0" smtClean="0">
                <a:solidFill>
                  <a:srgbClr val="333333"/>
                </a:solidFill>
                <a:effectLst/>
                <a:latin typeface="Lato"/>
              </a:rPr>
              <a:t>Tên chung kết: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Mullahy, Matthew </a:t>
            </a:r>
            <a:br>
              <a:rPr lang="vi-VN" sz="1400" b="0" i="0" smtClean="0">
                <a:solidFill>
                  <a:srgbClr val="333333"/>
                </a:solidFill>
                <a:effectLst/>
                <a:latin typeface="Lato"/>
              </a:rPr>
            </a:br>
            <a:endParaRPr lang="vi-VN" sz="1400" b="0" i="0" smtClean="0">
              <a:solidFill>
                <a:srgbClr val="333333"/>
              </a:solidFill>
              <a:effectLst/>
              <a:latin typeface="Lato"/>
            </a:endParaRPr>
          </a:p>
          <a:p>
            <a:r>
              <a:rPr lang="en-US" sz="1400" b="1" i="0" err="1" smtClean="0">
                <a:solidFill>
                  <a:srgbClr val="333333"/>
                </a:solidFill>
                <a:effectLst/>
                <a:latin typeface="Lato"/>
              </a:rPr>
              <a:t>Tóm</a:t>
            </a:r>
            <a:r>
              <a:rPr lang="en-US" sz="1400" b="1" i="0" smtClean="0">
                <a:solidFill>
                  <a:srgbClr val="333333"/>
                </a:solidFill>
                <a:effectLst/>
                <a:latin typeface="Lato"/>
              </a:rPr>
              <a:t> </a:t>
            </a:r>
            <a:r>
              <a:rPr lang="en-US" sz="1400" b="1" i="0" err="1" smtClean="0">
                <a:solidFill>
                  <a:srgbClr val="333333"/>
                </a:solidFill>
                <a:effectLst/>
                <a:latin typeface="Lato"/>
              </a:rPr>
              <a:t>tắt</a:t>
            </a:r>
            <a:r>
              <a:rPr lang="vi-VN" sz="1400" b="1" i="0" smtClean="0">
                <a:solidFill>
                  <a:srgbClr val="333333"/>
                </a:solidFill>
                <a:effectLst/>
                <a:latin typeface="Lato"/>
              </a:rPr>
              <a: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Rối loạn trầm cảm chính là một rối loạn nghiêm trọng, </a:t>
            </a:r>
            <a:r>
              <a:rPr lang="en-US" sz="1400" b="0" i="0" err="1" smtClean="0">
                <a:solidFill>
                  <a:srgbClr val="333333"/>
                </a:solidFill>
                <a:effectLst/>
                <a:latin typeface="Lato"/>
              </a:rPr>
              <a:t>rối</a:t>
            </a:r>
            <a:r>
              <a:rPr lang="en-US" sz="1400" b="0" i="0" smtClean="0">
                <a:solidFill>
                  <a:srgbClr val="333333"/>
                </a:solidFill>
                <a:effectLst/>
                <a:latin typeface="Lato"/>
              </a:rPr>
              <a:t> </a:t>
            </a:r>
            <a:r>
              <a:rPr lang="en-US" sz="1400" b="0" i="0" err="1" smtClean="0">
                <a:solidFill>
                  <a:srgbClr val="333333"/>
                </a:solidFill>
                <a:effectLst/>
                <a:latin typeface="Lato"/>
              </a:rPr>
              <a:t>loạn</a:t>
            </a:r>
            <a:r>
              <a:rPr lang="en-US" sz="1400" b="0" i="0" smtClean="0">
                <a:solidFill>
                  <a:srgbClr val="333333"/>
                </a:solidFill>
                <a:effectLst/>
                <a:latin typeface="Lato"/>
              </a:rPr>
              <a:t> </a:t>
            </a:r>
            <a:r>
              <a:rPr lang="en-US" sz="1400" b="0" i="0" err="1" smtClean="0">
                <a:solidFill>
                  <a:srgbClr val="333333"/>
                </a:solidFill>
                <a:effectLst/>
                <a:latin typeface="Lato"/>
              </a:rPr>
              <a:t>trầm</a:t>
            </a:r>
            <a:r>
              <a:rPr lang="en-US" sz="1400" b="0" i="0" smtClean="0">
                <a:solidFill>
                  <a:srgbClr val="333333"/>
                </a:solidFill>
                <a:effectLst/>
                <a:latin typeface="Lato"/>
              </a:rPr>
              <a:t> </a:t>
            </a:r>
            <a:r>
              <a:rPr lang="en-US" sz="1400" b="0" i="0" err="1" smtClean="0">
                <a:solidFill>
                  <a:srgbClr val="333333"/>
                </a:solidFill>
                <a:effectLst/>
                <a:latin typeface="Lato"/>
              </a:rPr>
              <a:t>cảm</a:t>
            </a:r>
            <a:r>
              <a:rPr lang="en-US" sz="1400" b="0" i="0" smtClean="0">
                <a:solidFill>
                  <a:srgbClr val="333333"/>
                </a:solidFill>
                <a:effectLst/>
                <a:latin typeface="Lato"/>
              </a:rPr>
              <a:t> </a:t>
            </a:r>
            <a:r>
              <a:rPr lang="vi-VN" sz="1400" b="0" i="0" smtClean="0">
                <a:solidFill>
                  <a:srgbClr val="333333"/>
                </a:solidFill>
                <a:effectLst/>
                <a:latin typeface="Lato"/>
              </a:rPr>
              <a:t>mãn tính ảnh hưởng đến hơn 350 triệu người mỗi năm và cứ sáu người sẽ có một người bị ảnh hưởng trong suốt cuộc đời. Đây không chỉ là</a:t>
            </a:r>
            <a:r>
              <a:rPr lang="en-US" sz="1400" b="0" i="0" smtClean="0">
                <a:solidFill>
                  <a:srgbClr val="333333"/>
                </a:solidFill>
                <a:effectLst/>
                <a:latin typeface="Lato"/>
              </a:rPr>
              <a:t> </a:t>
            </a:r>
            <a:r>
              <a:rPr lang="vi-VN" sz="1400" b="0" i="0" smtClean="0">
                <a:solidFill>
                  <a:srgbClr val="333333"/>
                </a:solidFill>
                <a:effectLst/>
                <a:latin typeface="Lato"/>
              </a:rPr>
              <a:t>bệnh suy nhược</a:t>
            </a:r>
            <a:r>
              <a:rPr lang="en-US" sz="1400" b="0" i="0" smtClean="0">
                <a:solidFill>
                  <a:srgbClr val="333333"/>
                </a:solidFill>
                <a:effectLst/>
                <a:latin typeface="Lato"/>
              </a:rPr>
              <a:t>,</a:t>
            </a:r>
            <a:r>
              <a:rPr lang="vi-VN" sz="1400" b="0" i="0" smtClean="0">
                <a:solidFill>
                  <a:srgbClr val="333333"/>
                </a:solidFill>
                <a:effectLst/>
                <a:latin typeface="Lato"/>
              </a:rPr>
              <a:t> là nguyên nhân hàng đầu gây ra khuyết tật trên toàn thế giới mà còn khiến Hoa Kỳ phải </a:t>
            </a:r>
            <a:r>
              <a:rPr lang="en-US" sz="1400" b="0" i="0" smtClean="0">
                <a:solidFill>
                  <a:srgbClr val="333333"/>
                </a:solidFill>
                <a:effectLst/>
                <a:latin typeface="Lato"/>
              </a:rPr>
              <a:t>chi </a:t>
            </a:r>
            <a:r>
              <a:rPr lang="en-US" sz="1400" b="0" i="0" err="1" smtClean="0">
                <a:solidFill>
                  <a:srgbClr val="333333"/>
                </a:solidFill>
                <a:effectLst/>
                <a:latin typeface="Lato"/>
              </a:rPr>
              <a:t>trả</a:t>
            </a:r>
            <a:r>
              <a:rPr lang="en-US" sz="1400" b="0" i="0" smtClean="0">
                <a:solidFill>
                  <a:srgbClr val="333333"/>
                </a:solidFill>
                <a:effectLst/>
                <a:latin typeface="Lato"/>
              </a:rPr>
              <a:t> </a:t>
            </a:r>
            <a:r>
              <a:rPr lang="vi-VN" sz="1400" b="0" i="0" smtClean="0">
                <a:solidFill>
                  <a:srgbClr val="333333"/>
                </a:solidFill>
                <a:effectLst/>
                <a:latin typeface="Lato"/>
              </a:rPr>
              <a:t>hơn 50 tỷ đô la mỗi năm. Các phương pháp điều trị chống trầm cảm hiện nay không hiệu quả ở hơn một phần ba số bệnh nhân mắc bệnh </a:t>
            </a:r>
            <a:r>
              <a:rPr lang="en-US" sz="1400" b="0" i="0" err="1" smtClean="0">
                <a:solidFill>
                  <a:srgbClr val="333333"/>
                </a:solidFill>
                <a:effectLst/>
                <a:latin typeface="Lato"/>
              </a:rPr>
              <a:t>này</a:t>
            </a:r>
            <a:r>
              <a:rPr lang="en-US" sz="1400" b="0" i="0" smtClean="0">
                <a:solidFill>
                  <a:srgbClr val="333333"/>
                </a:solidFill>
                <a:effectLst/>
                <a:latin typeface="Lato"/>
              </a:rPr>
              <a:t> </a:t>
            </a:r>
            <a:r>
              <a:rPr lang="vi-VN" sz="1400" b="0" i="0" smtClean="0">
                <a:solidFill>
                  <a:srgbClr val="333333"/>
                </a:solidFill>
                <a:effectLst/>
                <a:latin typeface="Lato"/>
              </a:rPr>
              <a:t>và các cơ chế trầm cảm tiềm ẩn vẫn chưa được biết rõ. Có một số giả thuyết nổi bật về những </a:t>
            </a:r>
            <a:r>
              <a:rPr lang="en-US" sz="1400" b="0" i="0" err="1" smtClean="0">
                <a:solidFill>
                  <a:srgbClr val="333333"/>
                </a:solidFill>
                <a:effectLst/>
                <a:latin typeface="Lato"/>
              </a:rPr>
              <a:t>nguyên</a:t>
            </a:r>
            <a:r>
              <a:rPr lang="en-US" sz="1400" b="0" i="0" smtClean="0">
                <a:solidFill>
                  <a:srgbClr val="333333"/>
                </a:solidFill>
                <a:effectLst/>
                <a:latin typeface="Lato"/>
              </a:rPr>
              <a:t> </a:t>
            </a:r>
            <a:r>
              <a:rPr lang="en-US" sz="1400" b="0" i="0" err="1" smtClean="0">
                <a:solidFill>
                  <a:srgbClr val="333333"/>
                </a:solidFill>
                <a:effectLst/>
                <a:latin typeface="Lato"/>
              </a:rPr>
              <a:t>nhân</a:t>
            </a:r>
            <a:r>
              <a:rPr lang="vi-VN" sz="1400" b="0" i="0" smtClean="0">
                <a:solidFill>
                  <a:srgbClr val="333333"/>
                </a:solidFill>
                <a:effectLst/>
                <a:latin typeface="Lato"/>
              </a:rPr>
              <a:t> thúc đẩy trầm cảm, bao gồm các giả thuyết </a:t>
            </a:r>
            <a:r>
              <a:rPr lang="en-US" sz="1400" b="0" i="0" err="1" smtClean="0">
                <a:solidFill>
                  <a:srgbClr val="333333"/>
                </a:solidFill>
                <a:effectLst/>
                <a:latin typeface="Lato"/>
              </a:rPr>
              <a:t>về</a:t>
            </a:r>
            <a:r>
              <a:rPr lang="en-US" sz="1400" b="0" i="0" smtClean="0">
                <a:solidFill>
                  <a:srgbClr val="333333"/>
                </a:solidFill>
                <a:effectLst/>
                <a:latin typeface="Lato"/>
              </a:rPr>
              <a:t> </a:t>
            </a:r>
            <a:r>
              <a:rPr lang="vi-VN" sz="1400" b="0" i="0" smtClean="0">
                <a:solidFill>
                  <a:srgbClr val="333333"/>
                </a:solidFill>
                <a:effectLst/>
                <a:latin typeface="Lato"/>
              </a:rPr>
              <a:t>viêm và glutamatergic, </a:t>
            </a:r>
            <a:r>
              <a:rPr lang="en-US" sz="1400" b="0" i="0" err="1" smtClean="0">
                <a:solidFill>
                  <a:srgbClr val="333333"/>
                </a:solidFill>
                <a:effectLst/>
                <a:latin typeface="Lato"/>
              </a:rPr>
              <a:t>có</a:t>
            </a:r>
            <a:r>
              <a:rPr lang="en-US" sz="1400" b="0" i="0" smtClean="0">
                <a:solidFill>
                  <a:srgbClr val="333333"/>
                </a:solidFill>
                <a:effectLst/>
                <a:latin typeface="Lato"/>
              </a:rPr>
              <a:t> </a:t>
            </a:r>
            <a:r>
              <a:rPr lang="en-US" sz="1400" b="0" i="0" err="1" smtClean="0">
                <a:solidFill>
                  <a:srgbClr val="333333"/>
                </a:solidFill>
                <a:effectLst/>
                <a:latin typeface="Lato"/>
              </a:rPr>
              <a:t>mối</a:t>
            </a:r>
            <a:r>
              <a:rPr lang="en-US" sz="1400" b="0" i="0" smtClean="0">
                <a:solidFill>
                  <a:srgbClr val="333333"/>
                </a:solidFill>
                <a:effectLst/>
                <a:latin typeface="Lato"/>
              </a:rPr>
              <a:t> </a:t>
            </a:r>
            <a:r>
              <a:rPr lang="en-US" sz="1400" b="0" i="0" err="1" smtClean="0">
                <a:solidFill>
                  <a:srgbClr val="333333"/>
                </a:solidFill>
                <a:effectLst/>
                <a:latin typeface="Lato"/>
              </a:rPr>
              <a:t>tương</a:t>
            </a:r>
            <a:r>
              <a:rPr lang="en-US" sz="1400" b="0" i="0" smtClean="0">
                <a:solidFill>
                  <a:srgbClr val="333333"/>
                </a:solidFill>
                <a:effectLst/>
                <a:latin typeface="Lato"/>
              </a:rPr>
              <a:t> </a:t>
            </a:r>
            <a:r>
              <a:rPr lang="en-US" sz="1400" b="0" i="0" err="1" smtClean="0">
                <a:solidFill>
                  <a:srgbClr val="333333"/>
                </a:solidFill>
                <a:effectLst/>
                <a:latin typeface="Lato"/>
              </a:rPr>
              <a:t>quan</a:t>
            </a:r>
            <a:r>
              <a:rPr lang="en-US" sz="1400" b="0" i="0" smtClean="0">
                <a:solidFill>
                  <a:srgbClr val="333333"/>
                </a:solidFill>
                <a:effectLst/>
                <a:latin typeface="Lato"/>
              </a:rPr>
              <a:t> </a:t>
            </a:r>
            <a:r>
              <a:rPr lang="en-US" sz="1400" b="0" i="0" err="1" smtClean="0">
                <a:solidFill>
                  <a:srgbClr val="333333"/>
                </a:solidFill>
                <a:effectLst/>
                <a:latin typeface="Lato"/>
              </a:rPr>
              <a:t>rõ</a:t>
            </a:r>
            <a:r>
              <a:rPr lang="en-US" sz="1400" b="0" i="0" smtClean="0">
                <a:solidFill>
                  <a:srgbClr val="333333"/>
                </a:solidFill>
                <a:effectLst/>
                <a:latin typeface="Lato"/>
              </a:rPr>
              <a:t> </a:t>
            </a:r>
            <a:r>
              <a:rPr lang="en-US" sz="1400" b="0" i="0" err="1" smtClean="0">
                <a:solidFill>
                  <a:srgbClr val="333333"/>
                </a:solidFill>
                <a:effectLst/>
                <a:latin typeface="Lato"/>
              </a:rPr>
              <a:t>rệt</a:t>
            </a:r>
            <a:r>
              <a:rPr lang="en-US" sz="1400" b="0" i="0" smtClean="0">
                <a:solidFill>
                  <a:srgbClr val="333333"/>
                </a:solidFill>
                <a:effectLst/>
                <a:latin typeface="Lato"/>
              </a:rPr>
              <a:t> </a:t>
            </a:r>
            <a:r>
              <a:rPr lang="vi-VN" sz="1400" b="0" i="0" smtClean="0">
                <a:solidFill>
                  <a:srgbClr val="333333"/>
                </a:solidFill>
                <a:effectLst/>
                <a:latin typeface="Lato"/>
              </a:rPr>
              <a:t>với các quần thể tế bào thần kinh đệm cụ thể tương ứng microglia và NG2 glia. Trong nghiên cứu này, trầm cảm do căng thẳng đã được nghiên cứu trong một mô hình chuột để so sánh ảnh hưởng của trầm cảm đối với cả microglia và NG2 glia. Các mô não chuột cố định được lấy từ chuột </a:t>
            </a:r>
            <a:r>
              <a:rPr lang="en-US" sz="1400" err="1" smtClean="0">
                <a:solidFill>
                  <a:srgbClr val="333333"/>
                </a:solidFill>
                <a:latin typeface="Lato"/>
              </a:rPr>
              <a:t>đối</a:t>
            </a:r>
            <a:r>
              <a:rPr lang="en-US" sz="1400" smtClean="0">
                <a:solidFill>
                  <a:srgbClr val="333333"/>
                </a:solidFill>
                <a:latin typeface="Lato"/>
              </a:rPr>
              <a:t> </a:t>
            </a:r>
            <a:r>
              <a:rPr lang="en-US" sz="1400" err="1" smtClean="0">
                <a:solidFill>
                  <a:srgbClr val="333333"/>
                </a:solidFill>
                <a:latin typeface="Lato"/>
              </a:rPr>
              <a:t>chứng</a:t>
            </a:r>
            <a:r>
              <a:rPr lang="en-US" sz="1400" smtClean="0">
                <a:solidFill>
                  <a:srgbClr val="333333"/>
                </a:solidFill>
                <a:latin typeface="Lato"/>
              </a:rPr>
              <a:t> </a:t>
            </a:r>
            <a:r>
              <a:rPr lang="vi-VN" sz="1400" b="0" i="0" smtClean="0">
                <a:solidFill>
                  <a:srgbClr val="333333"/>
                </a:solidFill>
                <a:effectLst/>
                <a:latin typeface="Lato"/>
              </a:rPr>
              <a:t>và chuột </a:t>
            </a:r>
            <a:r>
              <a:rPr lang="en-US" sz="1400" b="0" i="0" err="1" smtClean="0">
                <a:solidFill>
                  <a:srgbClr val="333333"/>
                </a:solidFill>
                <a:effectLst/>
                <a:latin typeface="Lato"/>
              </a:rPr>
              <a:t>có</a:t>
            </a:r>
            <a:r>
              <a:rPr lang="en-US" sz="1400" b="0" i="0" smtClean="0">
                <a:solidFill>
                  <a:srgbClr val="333333"/>
                </a:solidFill>
                <a:effectLst/>
                <a:latin typeface="Lato"/>
              </a:rPr>
              <a:t> </a:t>
            </a:r>
            <a:r>
              <a:rPr lang="vi-VN" sz="1400" b="0" i="0" smtClean="0">
                <a:solidFill>
                  <a:srgbClr val="333333"/>
                </a:solidFill>
                <a:effectLst/>
                <a:latin typeface="Lato"/>
              </a:rPr>
              <a:t>biểu hiện các triệu chứng giống như trầm cảm. Các mô được cắt và nhuộm màu, và các tế bào được truy tìm để xác định các thay đổi hình thái. Những thay đổi có ý nghĩa thống kê về hình thái vi mô của chuột bị trầm cảm cho thấy</a:t>
            </a:r>
            <a:r>
              <a:rPr lang="en-US" sz="1400" b="0" i="0" smtClean="0">
                <a:solidFill>
                  <a:srgbClr val="333333"/>
                </a:solidFill>
                <a:effectLst/>
                <a:latin typeface="Lato"/>
              </a:rPr>
              <a:t> </a:t>
            </a:r>
            <a:r>
              <a:rPr lang="en-US" sz="1400" b="0" i="0" err="1" smtClean="0">
                <a:solidFill>
                  <a:srgbClr val="333333"/>
                </a:solidFill>
                <a:effectLst/>
                <a:latin typeface="Lato"/>
              </a:rPr>
              <a:t>các</a:t>
            </a:r>
            <a:r>
              <a:rPr lang="vi-VN" sz="1400" b="0" i="0" smtClean="0">
                <a:solidFill>
                  <a:srgbClr val="333333"/>
                </a:solidFill>
                <a:effectLst/>
                <a:latin typeface="Lato"/>
              </a:rPr>
              <a:t> bằng chứng kích hoạt và phản ứng viêm. Ngoài ra, hình thái thần kinh đệm NG2</a:t>
            </a:r>
            <a:r>
              <a:rPr lang="en-US" sz="1400" b="0" i="0" smtClean="0">
                <a:solidFill>
                  <a:srgbClr val="333333"/>
                </a:solidFill>
                <a:effectLst/>
                <a:latin typeface="Lato"/>
              </a:rPr>
              <a:t>,</a:t>
            </a:r>
            <a:r>
              <a:rPr lang="vi-VN" sz="1400" b="0" i="0" smtClean="0">
                <a:solidFill>
                  <a:srgbClr val="333333"/>
                </a:solidFill>
                <a:effectLst/>
                <a:latin typeface="Lato"/>
              </a:rPr>
              <a:t> là công cụ trong chức năng của chúng, đã bị ảnh hưởng với sự </a:t>
            </a:r>
            <a:r>
              <a:rPr lang="en-US" sz="1400" b="0" i="0" err="1" smtClean="0">
                <a:solidFill>
                  <a:srgbClr val="333333"/>
                </a:solidFill>
                <a:effectLst/>
                <a:latin typeface="Lato"/>
              </a:rPr>
              <a:t>suy</a:t>
            </a:r>
            <a:r>
              <a:rPr lang="en-US" sz="1400" b="0" i="0" smtClean="0">
                <a:solidFill>
                  <a:srgbClr val="333333"/>
                </a:solidFill>
                <a:effectLst/>
                <a:latin typeface="Lato"/>
              </a:rPr>
              <a:t> </a:t>
            </a:r>
            <a:r>
              <a:rPr lang="vi-VN" sz="1400" b="0" i="0" smtClean="0">
                <a:solidFill>
                  <a:srgbClr val="333333"/>
                </a:solidFill>
                <a:effectLst/>
                <a:latin typeface="Lato"/>
              </a:rPr>
              <a:t>giảm đáng kể được tìm thấy trong tất cả các khía cạnh đuôi gai</a:t>
            </a:r>
            <a:r>
              <a:rPr lang="en-US" sz="1400" b="0" i="0" smtClean="0">
                <a:solidFill>
                  <a:srgbClr val="333333"/>
                </a:solidFill>
                <a:effectLst/>
                <a:latin typeface="Lato"/>
              </a:rPr>
              <a:t> trong các </a:t>
            </a:r>
            <a:r>
              <a:rPr lang="vi-VN" sz="1400" b="0" i="0" smtClean="0">
                <a:solidFill>
                  <a:srgbClr val="333333"/>
                </a:solidFill>
                <a:effectLst/>
                <a:latin typeface="Lato"/>
              </a:rPr>
              <a:t>thống kê . Dựa trên những kết quả này, các tín hiệu căng thẳng dường như đóng góp một phần vào sự thay đổi kích hoạt NG2 glia và microglial, và những phát hiện này có thể đặt nền tảng cho nghiên cứu sâu hơn về mối quan hệ giữa trầm cảm, viêm và hệ thống glutamatergic.</a:t>
            </a:r>
          </a:p>
          <a:p>
            <a:r>
              <a:rPr lang="vi-VN" sz="1400" b="1" i="0" smtClean="0">
                <a:solidFill>
                  <a:srgbClr val="333333"/>
                </a:solidFill>
                <a:effectLst/>
                <a:latin typeface="Lato"/>
              </a:rPr>
              <a:t>Giải thưởng đã giành được:</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Giải nhì 1.500 đô la </a:t>
            </a:r>
            <a:endParaRPr lang="vi-VN" sz="1400" b="0" i="0">
              <a:solidFill>
                <a:srgbClr val="333333"/>
              </a:solidFill>
              <a:effectLst/>
              <a:latin typeface="Lato"/>
            </a:endParaRPr>
          </a:p>
        </p:txBody>
      </p:sp>
    </p:spTree>
    <p:extLst>
      <p:ext uri="{BB962C8B-B14F-4D97-AF65-F5344CB8AC3E}">
        <p14:creationId xmlns:p14="http://schemas.microsoft.com/office/powerpoint/2010/main" val="1609570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250" y="1009650"/>
            <a:ext cx="8848725" cy="5170646"/>
          </a:xfrm>
          <a:prstGeom prst="rect">
            <a:avLst/>
          </a:prstGeom>
        </p:spPr>
        <p:txBody>
          <a:bodyPr wrap="square">
            <a:spAutoFit/>
          </a:bodyPr>
          <a:lstStyle/>
          <a:p>
            <a:r>
              <a:rPr lang="vi-VN" sz="1400" b="0" i="0" smtClean="0">
                <a:solidFill>
                  <a:srgbClr val="333333"/>
                </a:solidFill>
                <a:effectLst/>
                <a:latin typeface="Lato"/>
              </a:rPr>
              <a:t>Tối ưu hóa dựa trên dữ liệu của phân bổ nguồn lực kinh tế</a:t>
            </a:r>
          </a:p>
          <a:p>
            <a:r>
              <a:rPr lang="vi-VN" sz="1400" b="1" i="0" smtClean="0">
                <a:solidFill>
                  <a:srgbClr val="333333"/>
                </a:solidFill>
                <a:effectLst/>
                <a:latin typeface="Lato"/>
              </a:rPr>
              <a:t>Gian hàng Id:</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BEHA033</a:t>
            </a:r>
          </a:p>
          <a:p>
            <a:r>
              <a:rPr lang="vi-VN" sz="1400" b="1" i="0" smtClean="0">
                <a:solidFill>
                  <a:srgbClr val="333333"/>
                </a:solidFill>
                <a:effectLst/>
                <a:latin typeface="Lato"/>
              </a:rPr>
              <a:t>Thể loại:</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Khoa học hành vi và xã hội</a:t>
            </a:r>
          </a:p>
          <a:p>
            <a:r>
              <a:rPr lang="vi-VN" sz="1400" b="1" i="0" smtClean="0">
                <a:solidFill>
                  <a:srgbClr val="333333"/>
                </a:solidFill>
                <a:effectLst/>
                <a:latin typeface="Lato"/>
              </a:rPr>
              <a:t>Năm:</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2019</a:t>
            </a:r>
          </a:p>
          <a:p>
            <a:r>
              <a:rPr lang="vi-VN" sz="1400" b="1" i="0" smtClean="0">
                <a:solidFill>
                  <a:srgbClr val="333333"/>
                </a:solidFill>
                <a:effectLst/>
                <a:latin typeface="Lato"/>
              </a:rPr>
              <a:t>Tên chung kết: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Nandigala, Vihaar </a:t>
            </a:r>
            <a:br>
              <a:rPr lang="vi-VN" sz="1400" b="0" i="0" smtClean="0">
                <a:solidFill>
                  <a:srgbClr val="333333"/>
                </a:solidFill>
                <a:effectLst/>
                <a:latin typeface="Lato"/>
              </a:rPr>
            </a:br>
            <a:endParaRPr lang="vi-VN" sz="1400" b="0" i="0" smtClean="0">
              <a:solidFill>
                <a:srgbClr val="333333"/>
              </a:solidFill>
              <a:effectLst/>
              <a:latin typeface="Lato"/>
            </a:endParaRPr>
          </a:p>
          <a:p>
            <a:r>
              <a:rPr lang="en-US" sz="1400" b="1" i="0" err="1" smtClean="0">
                <a:solidFill>
                  <a:srgbClr val="333333"/>
                </a:solidFill>
                <a:effectLst/>
                <a:latin typeface="Lato"/>
              </a:rPr>
              <a:t>Tóm</a:t>
            </a:r>
            <a:r>
              <a:rPr lang="en-US" sz="1400" b="1" i="0" smtClean="0">
                <a:solidFill>
                  <a:srgbClr val="333333"/>
                </a:solidFill>
                <a:effectLst/>
                <a:latin typeface="Lato"/>
              </a:rPr>
              <a:t> </a:t>
            </a:r>
            <a:r>
              <a:rPr lang="en-US" sz="1400" b="1" i="0" err="1" smtClean="0">
                <a:solidFill>
                  <a:srgbClr val="333333"/>
                </a:solidFill>
                <a:effectLst/>
                <a:latin typeface="Lato"/>
              </a:rPr>
              <a:t>tắt</a:t>
            </a:r>
            <a:r>
              <a:rPr lang="vi-VN" sz="1400" b="1" i="0" smtClean="0">
                <a:solidFill>
                  <a:srgbClr val="333333"/>
                </a:solidFill>
                <a:effectLst/>
                <a:latin typeface="Lato"/>
              </a:rPr>
              <a: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Ngay cả trong thế kỷ 21, nghèo đói là một dịch bệnh toàn cầu. Mặc dù các tổ chức từ thiện của Mỹ nhận được hơn 400 tỷ đô la hàng năm, việc phân bổ các nguồn lực này là không hiệu quả một cách </a:t>
            </a:r>
            <a:r>
              <a:rPr lang="en-US" sz="1400" err="1" smtClean="0">
                <a:solidFill>
                  <a:srgbClr val="333333"/>
                </a:solidFill>
                <a:latin typeface="Lato"/>
              </a:rPr>
              <a:t>khủng</a:t>
            </a:r>
            <a:r>
              <a:rPr lang="en-US" sz="1400" smtClean="0">
                <a:solidFill>
                  <a:srgbClr val="333333"/>
                </a:solidFill>
                <a:latin typeface="Lato"/>
              </a:rPr>
              <a:t> </a:t>
            </a:r>
            <a:r>
              <a:rPr lang="en-US" sz="1400" err="1" smtClean="0">
                <a:solidFill>
                  <a:srgbClr val="333333"/>
                </a:solidFill>
                <a:latin typeface="Lato"/>
              </a:rPr>
              <a:t>khiếp</a:t>
            </a:r>
            <a:r>
              <a:rPr lang="vi-VN" sz="1400" b="0" i="0" smtClean="0">
                <a:solidFill>
                  <a:srgbClr val="333333"/>
                </a:solidFill>
                <a:effectLst/>
                <a:latin typeface="Lato"/>
              </a:rPr>
              <a:t>. Trong thử nghiệm của mình, tôi cải thiện các số liệu được sử dụng để xác định mức nghèo bằng cách sử dụng phương pháp tiếp cận dựa trên dữ liệu mới. Một trang web</a:t>
            </a:r>
            <a:r>
              <a:rPr lang="en-US" sz="1400" b="0" i="0" smtClean="0">
                <a:solidFill>
                  <a:srgbClr val="333333"/>
                </a:solidFill>
                <a:effectLst/>
                <a:latin typeface="Lato"/>
              </a:rPr>
              <a:t> </a:t>
            </a:r>
            <a:r>
              <a:rPr lang="en-US" sz="1400" b="0" i="0" err="1" smtClean="0">
                <a:solidFill>
                  <a:srgbClr val="333333"/>
                </a:solidFill>
                <a:effectLst/>
                <a:latin typeface="Lato"/>
              </a:rPr>
              <a:t>gây</a:t>
            </a:r>
            <a:r>
              <a:rPr lang="en-US" sz="1400" b="0" i="0" smtClean="0">
                <a:solidFill>
                  <a:srgbClr val="333333"/>
                </a:solidFill>
                <a:effectLst/>
                <a:latin typeface="Lato"/>
              </a:rPr>
              <a:t> </a:t>
            </a:r>
            <a:r>
              <a:rPr lang="en-US" sz="1400" b="0" i="0" err="1" smtClean="0">
                <a:solidFill>
                  <a:srgbClr val="333333"/>
                </a:solidFill>
                <a:effectLst/>
                <a:latin typeface="Lato"/>
              </a:rPr>
              <a:t>quỹ</a:t>
            </a:r>
            <a:r>
              <a:rPr lang="vi-VN" sz="1400" b="0" i="0" smtClean="0">
                <a:solidFill>
                  <a:srgbClr val="333333"/>
                </a:solidFill>
                <a:effectLst/>
                <a:latin typeface="Lato"/>
              </a:rPr>
              <a:t> cho vay từ thiện, gần đây đã công bố dữ liệu liên quan: tiền từ khoản vay đi đâu, bao nhiêu khoản vay được trả lại nếu có bất cứ điều gì, và nhiều chi tiết khác. Bằng cách khám phá dữ liệu này theo chương trình và một loạt các thư viện khám phá dữ liệu và máy học, tôi có thể dự đoán khu vực nào phù hợp nhất cho các nguồn lực từ thiện và phân bổ tài nguyên nào có thể mang lại lợi ích kinh tế lớn nhất. Trong thí nghiệm, tôi rút ra mối tương quan giữa các khoản vay và khí </a:t>
            </a:r>
            <a:r>
              <a:rPr lang="en-US" sz="1400" err="1" smtClean="0">
                <a:solidFill>
                  <a:srgbClr val="333333"/>
                </a:solidFill>
                <a:latin typeface="Lato"/>
              </a:rPr>
              <a:t>điều</a:t>
            </a:r>
            <a:r>
              <a:rPr lang="en-US" sz="1400" smtClean="0">
                <a:solidFill>
                  <a:srgbClr val="333333"/>
                </a:solidFill>
                <a:latin typeface="Lato"/>
              </a:rPr>
              <a:t> </a:t>
            </a:r>
            <a:r>
              <a:rPr lang="en-US" sz="1400" err="1" smtClean="0">
                <a:solidFill>
                  <a:srgbClr val="333333"/>
                </a:solidFill>
                <a:latin typeface="Lato"/>
              </a:rPr>
              <a:t>kiện</a:t>
            </a:r>
            <a:r>
              <a:rPr lang="vi-VN" sz="1400" b="0" i="0" smtClean="0">
                <a:solidFill>
                  <a:srgbClr val="333333"/>
                </a:solidFill>
                <a:effectLst/>
                <a:latin typeface="Lato"/>
              </a:rPr>
              <a:t> của một quốc gia và các yếu tố khác để dự đoán các nước thế giới thứ ba đang bị kìm hãm bởi lý do tài chính và những lý do đó là gì.</a:t>
            </a:r>
            <a:endParaRPr lang="en-US" sz="1400" b="0" i="0" smtClean="0">
              <a:solidFill>
                <a:srgbClr val="333333"/>
              </a:solidFill>
              <a:effectLst/>
              <a:latin typeface="Lato"/>
            </a:endParaRPr>
          </a:p>
          <a:p>
            <a:r>
              <a:rPr lang="vi-VN" sz="1400" b="1"/>
              <a:t>Giải thưởng đã giành được:</a:t>
            </a:r>
            <a:r>
              <a:rPr lang="vi-VN" sz="1400"/>
              <a:t> </a:t>
            </a:r>
            <a:r>
              <a:rPr lang="vi-VN" sz="1400" smtClean="0"/>
              <a:t/>
            </a:r>
            <a:br>
              <a:rPr lang="vi-VN" sz="1400" smtClean="0"/>
            </a:br>
            <a:r>
              <a:rPr lang="vi-VN" sz="1400"/>
              <a:t>Giải ba trị giá $ 1.000 </a:t>
            </a:r>
            <a:endParaRPr lang="vi-VN" sz="1400" b="0" i="0">
              <a:solidFill>
                <a:srgbClr val="333333"/>
              </a:solidFill>
              <a:effectLst/>
              <a:latin typeface="Lato"/>
            </a:endParaRPr>
          </a:p>
        </p:txBody>
      </p:sp>
    </p:spTree>
    <p:extLst>
      <p:ext uri="{BB962C8B-B14F-4D97-AF65-F5344CB8AC3E}">
        <p14:creationId xmlns:p14="http://schemas.microsoft.com/office/powerpoint/2010/main" val="1773391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824" y="284857"/>
            <a:ext cx="8791575" cy="6340197"/>
          </a:xfrm>
          <a:prstGeom prst="rect">
            <a:avLst/>
          </a:prstGeom>
        </p:spPr>
        <p:txBody>
          <a:bodyPr wrap="square">
            <a:spAutoFit/>
          </a:bodyPr>
          <a:lstStyle/>
          <a:p>
            <a:r>
              <a:rPr lang="en-US" sz="1400" smtClean="0"/>
              <a:t>Học tập </a:t>
            </a:r>
            <a:r>
              <a:rPr lang="en-US" sz="1400" err="1" smtClean="0"/>
              <a:t>trong</a:t>
            </a:r>
            <a:r>
              <a:rPr lang="en-US" sz="1400" smtClean="0"/>
              <a:t> </a:t>
            </a:r>
            <a:r>
              <a:rPr lang="en-US" sz="1400" err="1" smtClean="0"/>
              <a:t>kỷ</a:t>
            </a:r>
            <a:r>
              <a:rPr lang="en-US" sz="1400" smtClean="0"/>
              <a:t> </a:t>
            </a:r>
            <a:r>
              <a:rPr lang="en-US" sz="1400" err="1" smtClean="0"/>
              <a:t>nguyên</a:t>
            </a:r>
            <a:r>
              <a:rPr lang="en-US" sz="1400" smtClean="0"/>
              <a:t> </a:t>
            </a:r>
            <a:r>
              <a:rPr lang="en-US" sz="1400" err="1" smtClean="0"/>
              <a:t>số</a:t>
            </a:r>
            <a:endParaRPr lang="en-US" sz="1400" smtClean="0"/>
          </a:p>
          <a:p>
            <a:r>
              <a:rPr lang="en-US" sz="1400" err="1" smtClean="0"/>
              <a:t>Gian</a:t>
            </a:r>
            <a:r>
              <a:rPr lang="en-US" sz="1400" smtClean="0"/>
              <a:t> </a:t>
            </a:r>
            <a:r>
              <a:rPr lang="en-US" sz="1400" err="1" smtClean="0"/>
              <a:t>hàng</a:t>
            </a:r>
            <a:r>
              <a:rPr lang="en-US" sz="1400" smtClean="0"/>
              <a:t> Id:</a:t>
            </a:r>
          </a:p>
          <a:p>
            <a:r>
              <a:rPr lang="en-US" sz="1400" smtClean="0"/>
              <a:t>BEHA030T</a:t>
            </a:r>
          </a:p>
          <a:p>
            <a:endParaRPr lang="en-US" sz="1400" smtClean="0"/>
          </a:p>
          <a:p>
            <a:r>
              <a:rPr lang="en-US" sz="1400" b="1" err="1" smtClean="0"/>
              <a:t>Thể</a:t>
            </a:r>
            <a:r>
              <a:rPr lang="en-US" sz="1400" b="1" smtClean="0"/>
              <a:t> </a:t>
            </a:r>
            <a:r>
              <a:rPr lang="en-US" sz="1400" b="1" err="1" smtClean="0"/>
              <a:t>loại</a:t>
            </a:r>
            <a:r>
              <a:rPr lang="en-US" sz="1400" b="1" smtClean="0"/>
              <a:t>:</a:t>
            </a:r>
          </a:p>
          <a:p>
            <a:r>
              <a:rPr lang="en-US" sz="1400" err="1" smtClean="0"/>
              <a:t>Khoa</a:t>
            </a:r>
            <a:r>
              <a:rPr lang="en-US" sz="1400" smtClean="0"/>
              <a:t> </a:t>
            </a:r>
            <a:r>
              <a:rPr lang="en-US" sz="1400" err="1" smtClean="0"/>
              <a:t>học</a:t>
            </a:r>
            <a:r>
              <a:rPr lang="en-US" sz="1400" smtClean="0"/>
              <a:t> </a:t>
            </a:r>
            <a:r>
              <a:rPr lang="en-US" sz="1400" err="1" smtClean="0"/>
              <a:t>hành</a:t>
            </a:r>
            <a:r>
              <a:rPr lang="en-US" sz="1400" smtClean="0"/>
              <a:t> vi </a:t>
            </a:r>
            <a:r>
              <a:rPr lang="en-US" sz="1400" err="1" smtClean="0"/>
              <a:t>và</a:t>
            </a:r>
            <a:r>
              <a:rPr lang="en-US" sz="1400" smtClean="0"/>
              <a:t> </a:t>
            </a:r>
            <a:r>
              <a:rPr lang="en-US" sz="1400" err="1" smtClean="0"/>
              <a:t>xã</a:t>
            </a:r>
            <a:r>
              <a:rPr lang="en-US" sz="1400" smtClean="0"/>
              <a:t> </a:t>
            </a:r>
            <a:r>
              <a:rPr lang="en-US" sz="1400" err="1" smtClean="0"/>
              <a:t>hội</a:t>
            </a:r>
            <a:endParaRPr lang="en-US" sz="1400" smtClean="0"/>
          </a:p>
          <a:p>
            <a:endParaRPr lang="en-US" sz="1400" smtClean="0"/>
          </a:p>
          <a:p>
            <a:r>
              <a:rPr lang="en-US" sz="1400" b="1" err="1" smtClean="0"/>
              <a:t>Năm</a:t>
            </a:r>
            <a:r>
              <a:rPr lang="en-US" sz="1400" b="1" smtClean="0"/>
              <a:t>:</a:t>
            </a:r>
          </a:p>
          <a:p>
            <a:r>
              <a:rPr lang="en-US" sz="1400" smtClean="0"/>
              <a:t>2018</a:t>
            </a:r>
          </a:p>
          <a:p>
            <a:endParaRPr lang="en-US" sz="1400" smtClean="0"/>
          </a:p>
          <a:p>
            <a:r>
              <a:rPr lang="en-US" sz="1400" b="1" err="1" smtClean="0"/>
              <a:t>Tên</a:t>
            </a:r>
            <a:r>
              <a:rPr lang="en-US" sz="1400" b="1" smtClean="0"/>
              <a:t> </a:t>
            </a:r>
            <a:r>
              <a:rPr lang="en-US" sz="1400" b="1" err="1" smtClean="0"/>
              <a:t>chung</a:t>
            </a:r>
            <a:r>
              <a:rPr lang="en-US" sz="1400" b="1" smtClean="0"/>
              <a:t> </a:t>
            </a:r>
            <a:r>
              <a:rPr lang="en-US" sz="1400" b="1" err="1" smtClean="0"/>
              <a:t>kết</a:t>
            </a:r>
            <a:r>
              <a:rPr lang="en-US" sz="1400" b="1" smtClean="0"/>
              <a:t>:</a:t>
            </a:r>
          </a:p>
          <a:p>
            <a:r>
              <a:rPr lang="en-US" sz="1400" smtClean="0"/>
              <a:t>Arbuckle, Sarah (</a:t>
            </a:r>
            <a:r>
              <a:rPr lang="en-US" sz="1400" err="1" smtClean="0"/>
              <a:t>Trường</a:t>
            </a:r>
            <a:r>
              <a:rPr lang="en-US" sz="1400" smtClean="0"/>
              <a:t> </a:t>
            </a:r>
            <a:r>
              <a:rPr lang="en-US" sz="1400" err="1" smtClean="0"/>
              <a:t>học</a:t>
            </a:r>
            <a:r>
              <a:rPr lang="en-US" sz="1400" smtClean="0"/>
              <a:t>: </a:t>
            </a:r>
            <a:r>
              <a:rPr lang="en-US" sz="1400" err="1" smtClean="0"/>
              <a:t>Trường</a:t>
            </a:r>
            <a:r>
              <a:rPr lang="en-US" sz="1400" smtClean="0"/>
              <a:t> </a:t>
            </a:r>
            <a:r>
              <a:rPr lang="en-US" sz="1400" err="1" smtClean="0"/>
              <a:t>trung</a:t>
            </a:r>
            <a:r>
              <a:rPr lang="en-US" sz="1400" smtClean="0"/>
              <a:t> </a:t>
            </a:r>
            <a:r>
              <a:rPr lang="en-US" sz="1400" err="1" smtClean="0"/>
              <a:t>học</a:t>
            </a:r>
            <a:r>
              <a:rPr lang="en-US" sz="1400" smtClean="0"/>
              <a:t> Ames)</a:t>
            </a:r>
          </a:p>
          <a:p>
            <a:r>
              <a:rPr lang="en-US" sz="1400" smtClean="0"/>
              <a:t>Cyr, Amy (</a:t>
            </a:r>
            <a:r>
              <a:rPr lang="en-US" sz="1400" err="1" smtClean="0"/>
              <a:t>Trường</a:t>
            </a:r>
            <a:r>
              <a:rPr lang="en-US" sz="1400" smtClean="0"/>
              <a:t> </a:t>
            </a:r>
            <a:r>
              <a:rPr lang="en-US" sz="1400" err="1" smtClean="0"/>
              <a:t>học</a:t>
            </a:r>
            <a:r>
              <a:rPr lang="en-US" sz="1400" smtClean="0"/>
              <a:t>: </a:t>
            </a:r>
            <a:r>
              <a:rPr lang="en-US" sz="1400" err="1" smtClean="0"/>
              <a:t>Trường</a:t>
            </a:r>
            <a:r>
              <a:rPr lang="en-US" sz="1400" smtClean="0"/>
              <a:t> </a:t>
            </a:r>
            <a:r>
              <a:rPr lang="en-US" sz="1400" err="1" smtClean="0"/>
              <a:t>trung</a:t>
            </a:r>
            <a:r>
              <a:rPr lang="en-US" sz="1400" smtClean="0"/>
              <a:t> </a:t>
            </a:r>
            <a:r>
              <a:rPr lang="en-US" sz="1400" err="1" smtClean="0"/>
              <a:t>học</a:t>
            </a:r>
            <a:r>
              <a:rPr lang="en-US" sz="1400" smtClean="0"/>
              <a:t> Ames)</a:t>
            </a:r>
          </a:p>
          <a:p>
            <a:endParaRPr lang="en-US" sz="1400" smtClean="0"/>
          </a:p>
          <a:p>
            <a:r>
              <a:rPr lang="en-US" sz="1400" b="1" i="0" smtClean="0">
                <a:solidFill>
                  <a:srgbClr val="333333"/>
                </a:solidFill>
                <a:effectLst/>
                <a:latin typeface="Lato"/>
              </a:rPr>
              <a:t>Tóm tắt</a:t>
            </a:r>
            <a:r>
              <a:rPr lang="vi-VN" sz="1400" b="1" i="0" smtClean="0">
                <a:solidFill>
                  <a:srgbClr val="333333"/>
                </a:solidFill>
                <a:effectLst/>
                <a:latin typeface="Lato"/>
              </a:rPr>
              <a:t>:</a:t>
            </a:r>
            <a:r>
              <a:rPr lang="vi-VN" sz="1400" b="0" i="0" smtClean="0">
                <a:solidFill>
                  <a:srgbClr val="333333"/>
                </a:solidFill>
                <a:effectLst/>
                <a:latin typeface="Lato"/>
              </a:rPr>
              <a:t> </a:t>
            </a:r>
            <a:endParaRPr lang="en-US" sz="1400" b="0" i="0" smtClean="0">
              <a:solidFill>
                <a:srgbClr val="333333"/>
              </a:solidFill>
              <a:effectLst/>
              <a:latin typeface="Lato"/>
            </a:endParaRPr>
          </a:p>
          <a:p>
            <a:r>
              <a:rPr lang="en-US" sz="1400" smtClean="0"/>
              <a:t>Các </a:t>
            </a:r>
            <a:r>
              <a:rPr lang="en-US" sz="1400" err="1" smtClean="0"/>
              <a:t>công</a:t>
            </a:r>
            <a:r>
              <a:rPr lang="en-US" sz="1400" smtClean="0"/>
              <a:t> </a:t>
            </a:r>
            <a:r>
              <a:rPr lang="en-US" sz="1400" err="1" smtClean="0"/>
              <a:t>cụ</a:t>
            </a:r>
            <a:r>
              <a:rPr lang="en-US" sz="1400" smtClean="0"/>
              <a:t> </a:t>
            </a:r>
            <a:r>
              <a:rPr lang="en-US" sz="1400" err="1" smtClean="0"/>
              <a:t>học</a:t>
            </a:r>
            <a:r>
              <a:rPr lang="en-US" sz="1400" smtClean="0"/>
              <a:t> </a:t>
            </a:r>
            <a:r>
              <a:rPr lang="en-US" sz="1400" err="1" smtClean="0"/>
              <a:t>tập</a:t>
            </a:r>
            <a:r>
              <a:rPr lang="en-US" sz="1400" smtClean="0"/>
              <a:t> </a:t>
            </a:r>
            <a:r>
              <a:rPr lang="en-US" sz="1400" err="1" smtClean="0"/>
              <a:t>kỹ</a:t>
            </a:r>
            <a:r>
              <a:rPr lang="en-US" sz="1400" smtClean="0"/>
              <a:t> </a:t>
            </a:r>
            <a:r>
              <a:rPr lang="en-US" sz="1400" err="1" smtClean="0"/>
              <a:t>thuật</a:t>
            </a:r>
            <a:r>
              <a:rPr lang="en-US" sz="1400" smtClean="0"/>
              <a:t> </a:t>
            </a:r>
            <a:r>
              <a:rPr lang="en-US" sz="1400" err="1" smtClean="0"/>
              <a:t>số</a:t>
            </a:r>
            <a:r>
              <a:rPr lang="en-US" sz="1400" smtClean="0"/>
              <a:t> </a:t>
            </a:r>
            <a:r>
              <a:rPr lang="en-US" sz="1400" err="1" smtClean="0"/>
              <a:t>ngày</a:t>
            </a:r>
            <a:r>
              <a:rPr lang="en-US" sz="1400" smtClean="0"/>
              <a:t> </a:t>
            </a:r>
            <a:r>
              <a:rPr lang="en-US" sz="1400" err="1" smtClean="0"/>
              <a:t>càng</a:t>
            </a:r>
            <a:r>
              <a:rPr lang="en-US" sz="1400" smtClean="0"/>
              <a:t> </a:t>
            </a:r>
            <a:r>
              <a:rPr lang="en-US" sz="1400" err="1" smtClean="0"/>
              <a:t>trở</a:t>
            </a:r>
            <a:r>
              <a:rPr lang="en-US" sz="1400" smtClean="0"/>
              <a:t> </a:t>
            </a:r>
            <a:r>
              <a:rPr lang="en-US" sz="1400" err="1" smtClean="0"/>
              <a:t>nên</a:t>
            </a:r>
            <a:r>
              <a:rPr lang="en-US" sz="1400" smtClean="0"/>
              <a:t> </a:t>
            </a:r>
            <a:r>
              <a:rPr lang="en-US" sz="1400" err="1" smtClean="0"/>
              <a:t>phù</a:t>
            </a:r>
            <a:r>
              <a:rPr lang="en-US" sz="1400" smtClean="0"/>
              <a:t> </a:t>
            </a:r>
            <a:r>
              <a:rPr lang="en-US" sz="1400" err="1" smtClean="0"/>
              <a:t>hợp</a:t>
            </a:r>
            <a:r>
              <a:rPr lang="en-US" sz="1400" smtClean="0"/>
              <a:t> </a:t>
            </a:r>
            <a:r>
              <a:rPr lang="en-US" sz="1400" err="1" smtClean="0"/>
              <a:t>trong</a:t>
            </a:r>
            <a:r>
              <a:rPr lang="en-US" sz="1400" smtClean="0"/>
              <a:t> </a:t>
            </a:r>
            <a:r>
              <a:rPr lang="en-US" sz="1400" err="1" smtClean="0"/>
              <a:t>lớp</a:t>
            </a:r>
            <a:r>
              <a:rPr lang="en-US" sz="1400" smtClean="0"/>
              <a:t> </a:t>
            </a:r>
            <a:r>
              <a:rPr lang="en-US" sz="1400" err="1" smtClean="0"/>
              <a:t>học</a:t>
            </a:r>
            <a:r>
              <a:rPr lang="en-US" sz="1400" smtClean="0"/>
              <a:t> </a:t>
            </a:r>
            <a:r>
              <a:rPr lang="en-US" sz="1400" err="1" smtClean="0"/>
              <a:t>khi</a:t>
            </a:r>
            <a:r>
              <a:rPr lang="en-US" sz="1400" smtClean="0"/>
              <a:t> </a:t>
            </a:r>
            <a:r>
              <a:rPr lang="en-US" sz="1400" err="1" smtClean="0"/>
              <a:t>ngày</a:t>
            </a:r>
            <a:r>
              <a:rPr lang="en-US" sz="1400" smtClean="0"/>
              <a:t> </a:t>
            </a:r>
            <a:r>
              <a:rPr lang="en-US" sz="1400" err="1" smtClean="0"/>
              <a:t>càng</a:t>
            </a:r>
            <a:r>
              <a:rPr lang="en-US" sz="1400" smtClean="0"/>
              <a:t> </a:t>
            </a:r>
            <a:r>
              <a:rPr lang="en-US" sz="1400" err="1" smtClean="0"/>
              <a:t>nhiều</a:t>
            </a:r>
            <a:r>
              <a:rPr lang="en-US" sz="1400" smtClean="0"/>
              <a:t> </a:t>
            </a:r>
            <a:r>
              <a:rPr lang="en-US" sz="1400" err="1" smtClean="0"/>
              <a:t>trường</a:t>
            </a:r>
            <a:r>
              <a:rPr lang="en-US" sz="1400" smtClean="0"/>
              <a:t> </a:t>
            </a:r>
            <a:r>
              <a:rPr lang="en-US" sz="1400" err="1" smtClean="0"/>
              <a:t>học</a:t>
            </a:r>
            <a:r>
              <a:rPr lang="en-US" sz="1400" smtClean="0"/>
              <a:t> </a:t>
            </a:r>
            <a:r>
              <a:rPr lang="en-US" sz="1400" err="1" smtClean="0"/>
              <a:t>xem</a:t>
            </a:r>
            <a:r>
              <a:rPr lang="en-US" sz="1400" smtClean="0"/>
              <a:t> </a:t>
            </a:r>
            <a:r>
              <a:rPr lang="en-US" sz="1400" err="1" smtClean="0"/>
              <a:t>xét</a:t>
            </a:r>
            <a:r>
              <a:rPr lang="en-US" sz="1400" smtClean="0"/>
              <a:t> </a:t>
            </a:r>
            <a:r>
              <a:rPr lang="en-US" sz="1400" err="1" smtClean="0"/>
              <a:t>tiềm</a:t>
            </a:r>
            <a:r>
              <a:rPr lang="en-US" sz="1400" smtClean="0"/>
              <a:t> </a:t>
            </a:r>
            <a:r>
              <a:rPr lang="en-US" sz="1400" err="1" smtClean="0"/>
              <a:t>năng</a:t>
            </a:r>
            <a:r>
              <a:rPr lang="en-US" sz="1400" smtClean="0"/>
              <a:t> </a:t>
            </a:r>
            <a:r>
              <a:rPr lang="en-US" sz="1400" err="1" smtClean="0"/>
              <a:t>của</a:t>
            </a:r>
            <a:r>
              <a:rPr lang="en-US" sz="1400" smtClean="0"/>
              <a:t> </a:t>
            </a:r>
            <a:r>
              <a:rPr lang="en-US" sz="1400" err="1" smtClean="0"/>
              <a:t>chúng</a:t>
            </a:r>
            <a:r>
              <a:rPr lang="en-US" sz="1400" smtClean="0"/>
              <a:t> </a:t>
            </a:r>
            <a:r>
              <a:rPr lang="en-US" sz="1400" err="1" smtClean="0"/>
              <a:t>để</a:t>
            </a:r>
            <a:r>
              <a:rPr lang="en-US" sz="1400" smtClean="0"/>
              <a:t> </a:t>
            </a:r>
            <a:r>
              <a:rPr lang="en-US" sz="1400" err="1" smtClean="0"/>
              <a:t>giảm</a:t>
            </a:r>
            <a:r>
              <a:rPr lang="en-US" sz="1400" smtClean="0"/>
              <a:t> </a:t>
            </a:r>
            <a:r>
              <a:rPr lang="en-US" sz="1400" err="1" smtClean="0"/>
              <a:t>việc</a:t>
            </a:r>
            <a:r>
              <a:rPr lang="en-US" sz="1400" smtClean="0"/>
              <a:t> </a:t>
            </a:r>
            <a:r>
              <a:rPr lang="en-US" sz="1400" err="1" smtClean="0"/>
              <a:t>sử</a:t>
            </a:r>
            <a:r>
              <a:rPr lang="en-US" sz="1400" smtClean="0"/>
              <a:t> </a:t>
            </a:r>
            <a:r>
              <a:rPr lang="en-US" sz="1400" err="1" smtClean="0"/>
              <a:t>dụng</a:t>
            </a:r>
            <a:r>
              <a:rPr lang="en-US" sz="1400" smtClean="0"/>
              <a:t> </a:t>
            </a:r>
            <a:r>
              <a:rPr lang="en-US" sz="1400" err="1" smtClean="0"/>
              <a:t>giấy</a:t>
            </a:r>
            <a:r>
              <a:rPr lang="en-US" sz="1400" smtClean="0"/>
              <a:t> </a:t>
            </a:r>
            <a:r>
              <a:rPr lang="en-US" sz="1400" err="1" smtClean="0"/>
              <a:t>và</a:t>
            </a:r>
            <a:r>
              <a:rPr lang="en-US" sz="1400" smtClean="0"/>
              <a:t> chi </a:t>
            </a:r>
            <a:r>
              <a:rPr lang="en-US" sz="1400" err="1" smtClean="0"/>
              <a:t>tiêu</a:t>
            </a:r>
            <a:r>
              <a:rPr lang="en-US" sz="1400" smtClean="0"/>
              <a:t>. </a:t>
            </a:r>
            <a:r>
              <a:rPr lang="en-US" sz="1400" err="1" smtClean="0"/>
              <a:t>Trong</a:t>
            </a:r>
            <a:r>
              <a:rPr lang="en-US" sz="1400" smtClean="0"/>
              <a:t> </a:t>
            </a:r>
            <a:r>
              <a:rPr lang="en-US" sz="1400" err="1" smtClean="0"/>
              <a:t>những</a:t>
            </a:r>
            <a:r>
              <a:rPr lang="en-US" sz="1400" smtClean="0"/>
              <a:t> </a:t>
            </a:r>
            <a:r>
              <a:rPr lang="en-US" sz="1400" err="1" smtClean="0"/>
              <a:t>năm</a:t>
            </a:r>
            <a:r>
              <a:rPr lang="en-US" sz="1400" smtClean="0"/>
              <a:t> </a:t>
            </a:r>
            <a:r>
              <a:rPr lang="en-US" sz="1400" err="1" smtClean="0"/>
              <a:t>gần</a:t>
            </a:r>
            <a:r>
              <a:rPr lang="en-US" sz="1400" smtClean="0"/>
              <a:t> </a:t>
            </a:r>
            <a:r>
              <a:rPr lang="en-US" sz="1400" err="1" smtClean="0"/>
              <a:t>đây</a:t>
            </a:r>
            <a:r>
              <a:rPr lang="en-US" sz="1400" smtClean="0"/>
              <a:t>, </a:t>
            </a:r>
            <a:r>
              <a:rPr lang="en-US" sz="1400" err="1" smtClean="0"/>
              <a:t>một</a:t>
            </a:r>
            <a:r>
              <a:rPr lang="en-US" sz="1400" smtClean="0"/>
              <a:t> </a:t>
            </a:r>
            <a:r>
              <a:rPr lang="en-US" sz="1400" err="1" smtClean="0"/>
              <a:t>trường</a:t>
            </a:r>
            <a:r>
              <a:rPr lang="en-US" sz="1400" smtClean="0"/>
              <a:t> </a:t>
            </a:r>
            <a:r>
              <a:rPr lang="en-US" sz="1400" err="1" smtClean="0"/>
              <a:t>trung</a:t>
            </a:r>
            <a:r>
              <a:rPr lang="en-US" sz="1400" smtClean="0"/>
              <a:t> </a:t>
            </a:r>
            <a:r>
              <a:rPr lang="en-US" sz="1400" err="1" smtClean="0"/>
              <a:t>học</a:t>
            </a:r>
            <a:r>
              <a:rPr lang="en-US" sz="1400" smtClean="0"/>
              <a:t> </a:t>
            </a:r>
            <a:r>
              <a:rPr lang="en-US" sz="1400" err="1" smtClean="0"/>
              <a:t>khu</a:t>
            </a:r>
            <a:r>
              <a:rPr lang="en-US" sz="1400" smtClean="0"/>
              <a:t> </a:t>
            </a:r>
            <a:r>
              <a:rPr lang="en-US" sz="1400" err="1" smtClean="0"/>
              <a:t>vực</a:t>
            </a:r>
            <a:r>
              <a:rPr lang="en-US" sz="1400" smtClean="0"/>
              <a:t> </a:t>
            </a:r>
            <a:r>
              <a:rPr lang="en-US" sz="1400" err="1" smtClean="0"/>
              <a:t>đã</a:t>
            </a:r>
            <a:r>
              <a:rPr lang="en-US" sz="1400" smtClean="0"/>
              <a:t> </a:t>
            </a:r>
            <a:r>
              <a:rPr lang="en-US" sz="1400" err="1" smtClean="0"/>
              <a:t>chuyển</a:t>
            </a:r>
            <a:r>
              <a:rPr lang="en-US" sz="1400" smtClean="0"/>
              <a:t> </a:t>
            </a:r>
            <a:r>
              <a:rPr lang="en-US" sz="1400" err="1" smtClean="0"/>
              <a:t>đổi</a:t>
            </a:r>
            <a:r>
              <a:rPr lang="en-US" sz="1400" smtClean="0"/>
              <a:t> </a:t>
            </a:r>
            <a:r>
              <a:rPr lang="en-US" sz="1400" err="1" smtClean="0"/>
              <a:t>sách</a:t>
            </a:r>
            <a:r>
              <a:rPr lang="en-US" sz="1400" smtClean="0"/>
              <a:t> </a:t>
            </a:r>
            <a:r>
              <a:rPr lang="en-US" sz="1400" err="1" smtClean="0"/>
              <a:t>giáo</a:t>
            </a:r>
            <a:r>
              <a:rPr lang="en-US" sz="1400" smtClean="0"/>
              <a:t> </a:t>
            </a:r>
            <a:r>
              <a:rPr lang="en-US" sz="1400" err="1" smtClean="0"/>
              <a:t>khoa</a:t>
            </a:r>
            <a:r>
              <a:rPr lang="en-US" sz="1400" smtClean="0"/>
              <a:t> </a:t>
            </a:r>
            <a:r>
              <a:rPr lang="en-US" sz="1400" err="1" smtClean="0"/>
              <a:t>của</a:t>
            </a:r>
            <a:r>
              <a:rPr lang="en-US" sz="1400" smtClean="0"/>
              <a:t> </a:t>
            </a:r>
            <a:r>
              <a:rPr lang="en-US" sz="1400" err="1" smtClean="0"/>
              <a:t>mình</a:t>
            </a:r>
            <a:r>
              <a:rPr lang="en-US" sz="1400" smtClean="0"/>
              <a:t> sang </a:t>
            </a:r>
            <a:r>
              <a:rPr lang="en-US" sz="1400" err="1" smtClean="0"/>
              <a:t>định</a:t>
            </a:r>
            <a:r>
              <a:rPr lang="en-US" sz="1400" smtClean="0"/>
              <a:t> </a:t>
            </a:r>
            <a:r>
              <a:rPr lang="en-US" sz="1400" err="1" smtClean="0"/>
              <a:t>dạng</a:t>
            </a:r>
            <a:r>
              <a:rPr lang="en-US" sz="1400" smtClean="0"/>
              <a:t> </a:t>
            </a:r>
            <a:r>
              <a:rPr lang="en-US" sz="1400" err="1" smtClean="0"/>
              <a:t>trực</a:t>
            </a:r>
            <a:r>
              <a:rPr lang="en-US" sz="1400" smtClean="0"/>
              <a:t> </a:t>
            </a:r>
            <a:r>
              <a:rPr lang="en-US" sz="1400" err="1" smtClean="0"/>
              <a:t>tuyến</a:t>
            </a:r>
            <a:r>
              <a:rPr lang="en-US" sz="1400" smtClean="0"/>
              <a:t>, </a:t>
            </a:r>
            <a:r>
              <a:rPr lang="en-US" sz="1400" err="1" smtClean="0"/>
              <a:t>cũng</a:t>
            </a:r>
            <a:r>
              <a:rPr lang="en-US" sz="1400" smtClean="0"/>
              <a:t> </a:t>
            </a:r>
            <a:r>
              <a:rPr lang="en-US" sz="1400" err="1" smtClean="0"/>
              <a:t>như</a:t>
            </a:r>
            <a:r>
              <a:rPr lang="en-US" sz="1400" smtClean="0"/>
              <a:t> </a:t>
            </a:r>
            <a:r>
              <a:rPr lang="en-US" sz="1400" err="1" smtClean="0"/>
              <a:t>chuyển</a:t>
            </a:r>
            <a:r>
              <a:rPr lang="en-US" sz="1400" smtClean="0"/>
              <a:t> sang </a:t>
            </a:r>
            <a:r>
              <a:rPr lang="en-US" sz="1400" err="1" smtClean="0"/>
              <a:t>phương</a:t>
            </a:r>
            <a:r>
              <a:rPr lang="en-US" sz="1400" smtClean="0"/>
              <a:t> </a:t>
            </a:r>
            <a:r>
              <a:rPr lang="en-US" sz="1400" err="1" smtClean="0"/>
              <a:t>pháp</a:t>
            </a:r>
            <a:r>
              <a:rPr lang="en-US" sz="1400" smtClean="0"/>
              <a:t> </a:t>
            </a:r>
            <a:r>
              <a:rPr lang="en-US" sz="1400" err="1" smtClean="0"/>
              <a:t>giảng</a:t>
            </a:r>
            <a:r>
              <a:rPr lang="en-US" sz="1400" smtClean="0"/>
              <a:t> </a:t>
            </a:r>
            <a:r>
              <a:rPr lang="en-US" sz="1400" err="1" smtClean="0"/>
              <a:t>dạy</a:t>
            </a:r>
            <a:r>
              <a:rPr lang="en-US" sz="1400" smtClean="0"/>
              <a:t> </a:t>
            </a:r>
            <a:r>
              <a:rPr lang="en-US" sz="1400" err="1" smtClean="0"/>
              <a:t>các</a:t>
            </a:r>
            <a:r>
              <a:rPr lang="en-US" sz="1400" smtClean="0"/>
              <a:t> </a:t>
            </a:r>
            <a:r>
              <a:rPr lang="en-US" sz="1400" err="1" smtClean="0"/>
              <a:t>lớp</a:t>
            </a:r>
            <a:r>
              <a:rPr lang="en-US" sz="1400" smtClean="0"/>
              <a:t> </a:t>
            </a:r>
            <a:r>
              <a:rPr lang="en-US" sz="1400" err="1" smtClean="0"/>
              <a:t>học</a:t>
            </a:r>
            <a:r>
              <a:rPr lang="en-US" sz="1400" smtClean="0"/>
              <a:t> theo kiểu online (flipped classroom). </a:t>
            </a:r>
            <a:r>
              <a:rPr lang="en-US" sz="1400" err="1" smtClean="0"/>
              <a:t>Dự</a:t>
            </a:r>
            <a:r>
              <a:rPr lang="en-US" sz="1400" smtClean="0"/>
              <a:t> </a:t>
            </a:r>
            <a:r>
              <a:rPr lang="en-US" sz="1400" err="1" smtClean="0"/>
              <a:t>án</a:t>
            </a:r>
            <a:r>
              <a:rPr lang="en-US" sz="1400" smtClean="0"/>
              <a:t> </a:t>
            </a:r>
            <a:r>
              <a:rPr lang="en-US" sz="1400" err="1" smtClean="0"/>
              <a:t>này</a:t>
            </a:r>
            <a:r>
              <a:rPr lang="en-US" sz="1400" smtClean="0"/>
              <a:t> </a:t>
            </a:r>
            <a:r>
              <a:rPr lang="en-US" sz="1400" err="1" smtClean="0"/>
              <a:t>sẽ</a:t>
            </a:r>
            <a:r>
              <a:rPr lang="en-US" sz="1400" smtClean="0"/>
              <a:t> </a:t>
            </a:r>
            <a:r>
              <a:rPr lang="en-US" sz="1400" err="1" smtClean="0"/>
              <a:t>giúp</a:t>
            </a:r>
            <a:r>
              <a:rPr lang="en-US" sz="1400" smtClean="0"/>
              <a:t> </a:t>
            </a:r>
            <a:r>
              <a:rPr lang="en-US" sz="1400" err="1" smtClean="0"/>
              <a:t>học</a:t>
            </a:r>
            <a:r>
              <a:rPr lang="en-US" sz="1400" smtClean="0"/>
              <a:t> </a:t>
            </a:r>
            <a:r>
              <a:rPr lang="en-US" sz="1400" err="1" smtClean="0"/>
              <a:t>sinh</a:t>
            </a:r>
            <a:r>
              <a:rPr lang="en-US" sz="1400" smtClean="0"/>
              <a:t>, </a:t>
            </a:r>
            <a:r>
              <a:rPr lang="en-US" sz="1400" err="1" smtClean="0"/>
              <a:t>cũng</a:t>
            </a:r>
            <a:r>
              <a:rPr lang="en-US" sz="1400" smtClean="0"/>
              <a:t> </a:t>
            </a:r>
            <a:r>
              <a:rPr lang="en-US" sz="1400" err="1" smtClean="0"/>
              <a:t>như</a:t>
            </a:r>
            <a:r>
              <a:rPr lang="en-US" sz="1400" smtClean="0"/>
              <a:t> </a:t>
            </a:r>
            <a:r>
              <a:rPr lang="en-US" sz="1400" err="1" smtClean="0"/>
              <a:t>nhân</a:t>
            </a:r>
            <a:r>
              <a:rPr lang="en-US" sz="1400" smtClean="0"/>
              <a:t> </a:t>
            </a:r>
            <a:r>
              <a:rPr lang="en-US" sz="1400" err="1" smtClean="0"/>
              <a:t>viên</a:t>
            </a:r>
            <a:r>
              <a:rPr lang="en-US" sz="1400" smtClean="0"/>
              <a:t> </a:t>
            </a:r>
            <a:r>
              <a:rPr lang="en-US" sz="1400" err="1" smtClean="0"/>
              <a:t>nhà</a:t>
            </a:r>
            <a:r>
              <a:rPr lang="en-US" sz="1400" smtClean="0"/>
              <a:t> </a:t>
            </a:r>
            <a:r>
              <a:rPr lang="en-US" sz="1400" err="1" smtClean="0"/>
              <a:t>trường</a:t>
            </a:r>
            <a:r>
              <a:rPr lang="en-US" sz="1400" smtClean="0"/>
              <a:t> </a:t>
            </a:r>
            <a:r>
              <a:rPr lang="en-US" sz="1400" err="1" smtClean="0"/>
              <a:t>hiểu</a:t>
            </a:r>
            <a:r>
              <a:rPr lang="en-US" sz="1400" smtClean="0"/>
              <a:t> </a:t>
            </a:r>
            <a:r>
              <a:rPr lang="en-US" sz="1400" err="1" smtClean="0"/>
              <a:t>được</a:t>
            </a:r>
            <a:r>
              <a:rPr lang="en-US" sz="1400" smtClean="0"/>
              <a:t> </a:t>
            </a:r>
            <a:r>
              <a:rPr lang="en-US" sz="1400" err="1" smtClean="0"/>
              <a:t>cách</a:t>
            </a:r>
            <a:r>
              <a:rPr lang="en-US" sz="1400" smtClean="0"/>
              <a:t> </a:t>
            </a:r>
            <a:r>
              <a:rPr lang="en-US" sz="1400" err="1" smtClean="0"/>
              <a:t>học</a:t>
            </a:r>
            <a:r>
              <a:rPr lang="en-US" sz="1400" smtClean="0"/>
              <a:t> </a:t>
            </a:r>
            <a:r>
              <a:rPr lang="en-US" sz="1400" err="1" smtClean="0"/>
              <a:t>sinh</a:t>
            </a:r>
            <a:r>
              <a:rPr lang="en-US" sz="1400" smtClean="0"/>
              <a:t> </a:t>
            </a:r>
            <a:r>
              <a:rPr lang="en-US" sz="1400" err="1" smtClean="0"/>
              <a:t>hiểu</a:t>
            </a:r>
            <a:r>
              <a:rPr lang="en-US" sz="1400" smtClean="0"/>
              <a:t> </a:t>
            </a:r>
            <a:r>
              <a:rPr lang="en-US" sz="1400" err="1" smtClean="0"/>
              <a:t>toàn</a:t>
            </a:r>
            <a:r>
              <a:rPr lang="en-US" sz="1400" smtClean="0"/>
              <a:t> </a:t>
            </a:r>
            <a:r>
              <a:rPr lang="en-US" sz="1400" err="1" smtClean="0"/>
              <a:t>diện</a:t>
            </a:r>
            <a:r>
              <a:rPr lang="en-US" sz="1400" smtClean="0"/>
              <a:t> </a:t>
            </a:r>
            <a:r>
              <a:rPr lang="en-US" sz="1400" err="1" smtClean="0"/>
              <a:t>khác</a:t>
            </a:r>
            <a:r>
              <a:rPr lang="en-US" sz="1400" smtClean="0"/>
              <a:t> </a:t>
            </a:r>
            <a:r>
              <a:rPr lang="en-US" sz="1400" err="1" smtClean="0"/>
              <a:t>nhau</a:t>
            </a:r>
            <a:r>
              <a:rPr lang="en-US" sz="1400" smtClean="0"/>
              <a:t> </a:t>
            </a:r>
            <a:r>
              <a:rPr lang="en-US" sz="1400" err="1" smtClean="0"/>
              <a:t>khi</a:t>
            </a:r>
            <a:r>
              <a:rPr lang="en-US" sz="1400" smtClean="0"/>
              <a:t> </a:t>
            </a:r>
            <a:r>
              <a:rPr lang="en-US" sz="1400" err="1" smtClean="0"/>
              <a:t>dạy</a:t>
            </a:r>
            <a:r>
              <a:rPr lang="en-US" sz="1400" smtClean="0"/>
              <a:t> </a:t>
            </a:r>
            <a:r>
              <a:rPr lang="en-US" sz="1400" err="1" smtClean="0"/>
              <a:t>thông</a:t>
            </a:r>
            <a:r>
              <a:rPr lang="en-US" sz="1400" smtClean="0"/>
              <a:t> tin </a:t>
            </a:r>
            <a:r>
              <a:rPr lang="en-US" sz="1400" err="1" smtClean="0"/>
              <a:t>bằng</a:t>
            </a:r>
            <a:r>
              <a:rPr lang="en-US" sz="1400" smtClean="0"/>
              <a:t> </a:t>
            </a:r>
            <a:r>
              <a:rPr lang="en-US" sz="1400" err="1" smtClean="0"/>
              <a:t>phương</a:t>
            </a:r>
            <a:r>
              <a:rPr lang="en-US" sz="1400" smtClean="0"/>
              <a:t> </a:t>
            </a:r>
            <a:r>
              <a:rPr lang="en-US" sz="1400" err="1" smtClean="0"/>
              <a:t>pháp</a:t>
            </a:r>
            <a:r>
              <a:rPr lang="en-US" sz="1400" smtClean="0"/>
              <a:t> flipped classroom và </a:t>
            </a:r>
            <a:r>
              <a:rPr lang="en-US" sz="1400" err="1" smtClean="0"/>
              <a:t>trong</a:t>
            </a:r>
            <a:r>
              <a:rPr lang="en-US" sz="1400" smtClean="0"/>
              <a:t> </a:t>
            </a:r>
            <a:r>
              <a:rPr lang="en-US" sz="1400" err="1" smtClean="0"/>
              <a:t>môi</a:t>
            </a:r>
            <a:r>
              <a:rPr lang="en-US" sz="1400" smtClean="0"/>
              <a:t> </a:t>
            </a:r>
            <a:r>
              <a:rPr lang="en-US" sz="1400" err="1" smtClean="0"/>
              <a:t>trường</a:t>
            </a:r>
            <a:r>
              <a:rPr lang="en-US" sz="1400" smtClean="0"/>
              <a:t> </a:t>
            </a:r>
            <a:r>
              <a:rPr lang="en-US" sz="1400" err="1" smtClean="0"/>
              <a:t>lớp</a:t>
            </a:r>
            <a:r>
              <a:rPr lang="en-US" sz="1400" smtClean="0"/>
              <a:t> </a:t>
            </a:r>
            <a:r>
              <a:rPr lang="en-US" sz="1400" err="1" smtClean="0"/>
              <a:t>học</a:t>
            </a:r>
            <a:r>
              <a:rPr lang="en-US" sz="1400" smtClean="0"/>
              <a:t> </a:t>
            </a:r>
            <a:r>
              <a:rPr lang="en-US" sz="1400" err="1" smtClean="0"/>
              <a:t>truyền</a:t>
            </a:r>
            <a:r>
              <a:rPr lang="en-US" sz="1400" smtClean="0"/>
              <a:t> </a:t>
            </a:r>
            <a:r>
              <a:rPr lang="en-US" sz="1400" err="1" smtClean="0"/>
              <a:t>thống</a:t>
            </a:r>
            <a:r>
              <a:rPr lang="en-US" sz="1400" smtClean="0"/>
              <a:t>. </a:t>
            </a:r>
            <a:r>
              <a:rPr lang="en-US" sz="1400" err="1" smtClean="0"/>
              <a:t>Dựa</a:t>
            </a:r>
            <a:r>
              <a:rPr lang="en-US" sz="1400" smtClean="0"/>
              <a:t> </a:t>
            </a:r>
            <a:r>
              <a:rPr lang="en-US" sz="1400" err="1" smtClean="0"/>
              <a:t>trên</a:t>
            </a:r>
            <a:r>
              <a:rPr lang="en-US" sz="1400" smtClean="0"/>
              <a:t> </a:t>
            </a:r>
            <a:r>
              <a:rPr lang="en-US" sz="1400" err="1" smtClean="0"/>
              <a:t>kiến</a:t>
            </a:r>
            <a:r>
              <a:rPr lang="en-US" sz="1400" smtClean="0"/>
              <a:t> ​​</a:t>
            </a:r>
            <a:r>
              <a:rPr lang="en-US" sz="1400" err="1" smtClean="0"/>
              <a:t>thức</a:t>
            </a:r>
            <a:r>
              <a:rPr lang="en-US" sz="1400" smtClean="0"/>
              <a:t> </a:t>
            </a:r>
            <a:r>
              <a:rPr lang="en-US" sz="1400" err="1" smtClean="0"/>
              <a:t>và</a:t>
            </a:r>
            <a:r>
              <a:rPr lang="en-US" sz="1400" smtClean="0"/>
              <a:t> </a:t>
            </a:r>
            <a:r>
              <a:rPr lang="en-US" sz="1400" err="1" smtClean="0"/>
              <a:t>kiểm</a:t>
            </a:r>
            <a:r>
              <a:rPr lang="en-US" sz="1400" smtClean="0"/>
              <a:t> </a:t>
            </a:r>
            <a:r>
              <a:rPr lang="en-US" sz="1400" err="1" smtClean="0"/>
              <a:t>tra</a:t>
            </a:r>
            <a:r>
              <a:rPr lang="en-US" sz="1400" smtClean="0"/>
              <a:t> </a:t>
            </a:r>
            <a:r>
              <a:rPr lang="en-US" sz="1400" err="1" smtClean="0"/>
              <a:t>trước</a:t>
            </a:r>
            <a:r>
              <a:rPr lang="en-US" sz="1400" smtClean="0"/>
              <a:t> </a:t>
            </a:r>
            <a:r>
              <a:rPr lang="en-US" sz="1400" err="1" smtClean="0"/>
              <a:t>đó</a:t>
            </a:r>
            <a:r>
              <a:rPr lang="en-US" sz="1400" smtClean="0"/>
              <a:t>, </a:t>
            </a:r>
            <a:r>
              <a:rPr lang="en-US" sz="1400" err="1" smtClean="0"/>
              <a:t>một</a:t>
            </a:r>
            <a:r>
              <a:rPr lang="en-US" sz="1400" smtClean="0"/>
              <a:t> </a:t>
            </a:r>
            <a:r>
              <a:rPr lang="en-US" sz="1400" err="1" smtClean="0"/>
              <a:t>giả</a:t>
            </a:r>
            <a:r>
              <a:rPr lang="en-US" sz="1400" smtClean="0"/>
              <a:t> </a:t>
            </a:r>
            <a:r>
              <a:rPr lang="en-US" sz="1400" err="1" smtClean="0"/>
              <a:t>thuyết</a:t>
            </a:r>
            <a:r>
              <a:rPr lang="en-US" sz="1400" smtClean="0"/>
              <a:t> </a:t>
            </a:r>
            <a:r>
              <a:rPr lang="en-US" sz="1400" err="1" smtClean="0"/>
              <a:t>đã</a:t>
            </a:r>
            <a:r>
              <a:rPr lang="en-US" sz="1400" smtClean="0"/>
              <a:t> </a:t>
            </a:r>
            <a:r>
              <a:rPr lang="en-US" sz="1400" err="1" smtClean="0"/>
              <a:t>được</a:t>
            </a:r>
            <a:r>
              <a:rPr lang="en-US" sz="1400" smtClean="0"/>
              <a:t> </a:t>
            </a:r>
            <a:r>
              <a:rPr lang="en-US" sz="1400" err="1" smtClean="0"/>
              <a:t>đưa</a:t>
            </a:r>
            <a:r>
              <a:rPr lang="en-US" sz="1400" smtClean="0"/>
              <a:t> </a:t>
            </a:r>
            <a:r>
              <a:rPr lang="en-US" sz="1400" err="1" smtClean="0"/>
              <a:t>ra</a:t>
            </a:r>
            <a:r>
              <a:rPr lang="en-US" sz="1400" smtClean="0"/>
              <a:t> </a:t>
            </a:r>
            <a:r>
              <a:rPr lang="en-US" sz="1400" err="1" smtClean="0"/>
              <a:t>nói</a:t>
            </a:r>
            <a:r>
              <a:rPr lang="en-US" sz="1400" smtClean="0"/>
              <a:t> </a:t>
            </a:r>
            <a:r>
              <a:rPr lang="en-US" sz="1400" err="1" smtClean="0"/>
              <a:t>rằng</a:t>
            </a:r>
            <a:r>
              <a:rPr lang="en-US" sz="1400" smtClean="0"/>
              <a:t> việc</a:t>
            </a:r>
            <a:r>
              <a:rPr lang="en-US" sz="1400"/>
              <a:t> </a:t>
            </a:r>
            <a:r>
              <a:rPr lang="en-US" sz="1400" smtClean="0"/>
              <a:t>áp dụng flipped classroom </a:t>
            </a:r>
            <a:r>
              <a:rPr lang="en-US" sz="1400" err="1" smtClean="0"/>
              <a:t>sẽ</a:t>
            </a:r>
            <a:r>
              <a:rPr lang="en-US" sz="1400" smtClean="0"/>
              <a:t> </a:t>
            </a:r>
            <a:r>
              <a:rPr lang="en-US" sz="1400" err="1" smtClean="0"/>
              <a:t>ảnh</a:t>
            </a:r>
            <a:r>
              <a:rPr lang="en-US" sz="1400" smtClean="0"/>
              <a:t> </a:t>
            </a:r>
            <a:r>
              <a:rPr lang="en-US" sz="1400" err="1" smtClean="0"/>
              <a:t>hưởng</a:t>
            </a:r>
            <a:r>
              <a:rPr lang="en-US" sz="1400" smtClean="0"/>
              <a:t> </a:t>
            </a:r>
            <a:r>
              <a:rPr lang="en-US" sz="1400" err="1" smtClean="0"/>
              <a:t>tiêu</a:t>
            </a:r>
            <a:r>
              <a:rPr lang="en-US" sz="1400" smtClean="0"/>
              <a:t> </a:t>
            </a:r>
            <a:r>
              <a:rPr lang="en-US" sz="1400" err="1" smtClean="0"/>
              <a:t>cực</a:t>
            </a:r>
            <a:r>
              <a:rPr lang="en-US" sz="1400" smtClean="0"/>
              <a:t> </a:t>
            </a:r>
            <a:r>
              <a:rPr lang="en-US" sz="1400" err="1" smtClean="0"/>
              <a:t>đến</a:t>
            </a:r>
            <a:r>
              <a:rPr lang="en-US" sz="1400" smtClean="0"/>
              <a:t> </a:t>
            </a:r>
            <a:r>
              <a:rPr lang="en-US" sz="1400" err="1" smtClean="0"/>
              <a:t>cách</a:t>
            </a:r>
            <a:r>
              <a:rPr lang="en-US" sz="1400" smtClean="0"/>
              <a:t> </a:t>
            </a:r>
            <a:r>
              <a:rPr lang="en-US" sz="1400" err="1" smtClean="0"/>
              <a:t>học</a:t>
            </a:r>
            <a:r>
              <a:rPr lang="en-US" sz="1400" smtClean="0"/>
              <a:t> </a:t>
            </a:r>
            <a:r>
              <a:rPr lang="en-US" sz="1400" err="1" smtClean="0"/>
              <a:t>sinh</a:t>
            </a:r>
            <a:r>
              <a:rPr lang="en-US" sz="1400" smtClean="0"/>
              <a:t> </a:t>
            </a:r>
            <a:r>
              <a:rPr lang="en-US" sz="1400" err="1" smtClean="0"/>
              <a:t>diễn</a:t>
            </a:r>
            <a:r>
              <a:rPr lang="en-US" sz="1400" smtClean="0"/>
              <a:t> </a:t>
            </a:r>
            <a:r>
              <a:rPr lang="en-US" sz="1400" err="1" smtClean="0"/>
              <a:t>giải</a:t>
            </a:r>
            <a:r>
              <a:rPr lang="en-US" sz="1400" smtClean="0"/>
              <a:t> </a:t>
            </a:r>
            <a:r>
              <a:rPr lang="en-US" sz="1400" err="1" smtClean="0"/>
              <a:t>và</a:t>
            </a:r>
            <a:r>
              <a:rPr lang="en-US" sz="1400" smtClean="0"/>
              <a:t> </a:t>
            </a:r>
            <a:r>
              <a:rPr lang="en-US" sz="1400" err="1" smtClean="0"/>
              <a:t>hiểu</a:t>
            </a:r>
            <a:r>
              <a:rPr lang="en-US" sz="1400" smtClean="0"/>
              <a:t> </a:t>
            </a:r>
            <a:r>
              <a:rPr lang="en-US" sz="1400" err="1" smtClean="0"/>
              <a:t>thông</a:t>
            </a:r>
            <a:r>
              <a:rPr lang="en-US" sz="1400" smtClean="0"/>
              <a:t> tin, do </a:t>
            </a:r>
            <a:r>
              <a:rPr lang="en-US" sz="1400" err="1" smtClean="0"/>
              <a:t>đó</a:t>
            </a:r>
            <a:r>
              <a:rPr lang="en-US" sz="1400" smtClean="0"/>
              <a:t> </a:t>
            </a:r>
            <a:r>
              <a:rPr lang="en-US" sz="1400" err="1" smtClean="0"/>
              <a:t>làm</a:t>
            </a:r>
            <a:r>
              <a:rPr lang="en-US" sz="1400" smtClean="0"/>
              <a:t> </a:t>
            </a:r>
            <a:r>
              <a:rPr lang="en-US" sz="1400" err="1" smtClean="0"/>
              <a:t>giảm</a:t>
            </a:r>
            <a:r>
              <a:rPr lang="en-US" sz="1400" smtClean="0"/>
              <a:t> điểm số </a:t>
            </a:r>
            <a:r>
              <a:rPr lang="en-US" sz="1400" err="1" smtClean="0"/>
              <a:t>kiểm</a:t>
            </a:r>
            <a:r>
              <a:rPr lang="en-US" sz="1400" smtClean="0"/>
              <a:t> tra của học sinh. </a:t>
            </a:r>
            <a:r>
              <a:rPr lang="en-US" sz="1400" err="1" smtClean="0"/>
              <a:t>Để</a:t>
            </a:r>
            <a:r>
              <a:rPr lang="en-US" sz="1400" smtClean="0"/>
              <a:t> </a:t>
            </a:r>
            <a:r>
              <a:rPr lang="en-US" sz="1400" err="1" smtClean="0"/>
              <a:t>kiểm</a:t>
            </a:r>
            <a:r>
              <a:rPr lang="en-US" sz="1400" smtClean="0"/>
              <a:t> </a:t>
            </a:r>
            <a:r>
              <a:rPr lang="en-US" sz="1400" err="1" smtClean="0"/>
              <a:t>tra</a:t>
            </a:r>
            <a:r>
              <a:rPr lang="en-US" sz="1400" smtClean="0"/>
              <a:t> </a:t>
            </a:r>
            <a:r>
              <a:rPr lang="en-US" sz="1400" err="1" smtClean="0"/>
              <a:t>giả</a:t>
            </a:r>
            <a:r>
              <a:rPr lang="en-US" sz="1400" smtClean="0"/>
              <a:t> </a:t>
            </a:r>
            <a:r>
              <a:rPr lang="en-US" sz="1400" err="1" smtClean="0"/>
              <a:t>thuyết</a:t>
            </a:r>
            <a:r>
              <a:rPr lang="en-US" sz="1400" smtClean="0"/>
              <a:t> </a:t>
            </a:r>
            <a:r>
              <a:rPr lang="en-US" sz="1400" err="1" smtClean="0"/>
              <a:t>này</a:t>
            </a:r>
            <a:r>
              <a:rPr lang="en-US" sz="1400" smtClean="0"/>
              <a:t>, </a:t>
            </a:r>
            <a:r>
              <a:rPr lang="en-US" sz="1400" err="1" smtClean="0"/>
              <a:t>các</a:t>
            </a:r>
            <a:r>
              <a:rPr lang="en-US" sz="1400" smtClean="0"/>
              <a:t> </a:t>
            </a:r>
            <a:r>
              <a:rPr lang="en-US" sz="1400" err="1" smtClean="0"/>
              <a:t>tình</a:t>
            </a:r>
            <a:r>
              <a:rPr lang="en-US" sz="1400" smtClean="0"/>
              <a:t> </a:t>
            </a:r>
            <a:r>
              <a:rPr lang="en-US" sz="1400" err="1" smtClean="0"/>
              <a:t>nguyện</a:t>
            </a:r>
            <a:r>
              <a:rPr lang="en-US" sz="1400" smtClean="0"/>
              <a:t> </a:t>
            </a:r>
            <a:r>
              <a:rPr lang="en-US" sz="1400" err="1" smtClean="0"/>
              <a:t>viên</a:t>
            </a:r>
            <a:r>
              <a:rPr lang="en-US" sz="1400" smtClean="0"/>
              <a:t> là các học sinh đã </a:t>
            </a:r>
            <a:r>
              <a:rPr lang="en-US" sz="1400" err="1" smtClean="0"/>
              <a:t>được</a:t>
            </a:r>
            <a:r>
              <a:rPr lang="en-US" sz="1400" smtClean="0"/>
              <a:t> lựa chọn để </a:t>
            </a:r>
            <a:r>
              <a:rPr lang="en-US" sz="1400" err="1" smtClean="0"/>
              <a:t>tham</a:t>
            </a:r>
            <a:r>
              <a:rPr lang="en-US" sz="1400" smtClean="0"/>
              <a:t> </a:t>
            </a:r>
            <a:r>
              <a:rPr lang="en-US" sz="1400" err="1" smtClean="0"/>
              <a:t>gia</a:t>
            </a:r>
            <a:r>
              <a:rPr lang="en-US" sz="1400" smtClean="0"/>
              <a:t> </a:t>
            </a:r>
            <a:r>
              <a:rPr lang="en-US" sz="1400" err="1" smtClean="0"/>
              <a:t>vào</a:t>
            </a:r>
            <a:r>
              <a:rPr lang="en-US" sz="1400" smtClean="0"/>
              <a:t> </a:t>
            </a:r>
            <a:r>
              <a:rPr lang="en-US" sz="1400" err="1" smtClean="0"/>
              <a:t>một</a:t>
            </a:r>
            <a:r>
              <a:rPr lang="en-US" sz="1400" smtClean="0"/>
              <a:t> </a:t>
            </a:r>
            <a:r>
              <a:rPr lang="en-US" sz="1400" err="1" smtClean="0"/>
              <a:t>bài</a:t>
            </a:r>
            <a:r>
              <a:rPr lang="en-US" sz="1400" smtClean="0"/>
              <a:t> </a:t>
            </a:r>
            <a:r>
              <a:rPr lang="en-US" sz="1400" err="1" smtClean="0"/>
              <a:t>giảng</a:t>
            </a:r>
            <a:r>
              <a:rPr lang="en-US" sz="1400" smtClean="0"/>
              <a:t>. </a:t>
            </a:r>
            <a:r>
              <a:rPr lang="en-US" sz="1400" err="1" smtClean="0"/>
              <a:t>Một</a:t>
            </a:r>
            <a:r>
              <a:rPr lang="en-US" sz="1400" smtClean="0"/>
              <a:t> </a:t>
            </a:r>
            <a:r>
              <a:rPr lang="en-US" sz="1400" err="1" smtClean="0"/>
              <a:t>nửa</a:t>
            </a:r>
            <a:r>
              <a:rPr lang="en-US" sz="1400" smtClean="0"/>
              <a:t> </a:t>
            </a:r>
            <a:r>
              <a:rPr lang="en-US" sz="1400" err="1" smtClean="0"/>
              <a:t>số</a:t>
            </a:r>
            <a:r>
              <a:rPr lang="en-US" sz="1400" smtClean="0"/>
              <a:t> học sinh đã </a:t>
            </a:r>
            <a:r>
              <a:rPr lang="en-US" sz="1400" err="1" smtClean="0"/>
              <a:t>xem</a:t>
            </a:r>
            <a:r>
              <a:rPr lang="en-US" sz="1400" smtClean="0"/>
              <a:t> </a:t>
            </a:r>
            <a:r>
              <a:rPr lang="en-US" sz="1400" err="1" smtClean="0"/>
              <a:t>bài</a:t>
            </a:r>
            <a:r>
              <a:rPr lang="en-US" sz="1400" smtClean="0"/>
              <a:t> </a:t>
            </a:r>
            <a:r>
              <a:rPr lang="en-US" sz="1400" err="1" smtClean="0"/>
              <a:t>giảng</a:t>
            </a:r>
            <a:r>
              <a:rPr lang="en-US" sz="1400" smtClean="0"/>
              <a:t> ở </a:t>
            </a:r>
            <a:r>
              <a:rPr lang="en-US" sz="1400" err="1" smtClean="0"/>
              <a:t>định</a:t>
            </a:r>
            <a:r>
              <a:rPr lang="en-US" sz="1400" smtClean="0"/>
              <a:t> </a:t>
            </a:r>
            <a:r>
              <a:rPr lang="en-US" sz="1400" err="1" smtClean="0"/>
              <a:t>dạng</a:t>
            </a:r>
            <a:r>
              <a:rPr lang="en-US" sz="1400" smtClean="0"/>
              <a:t> video </a:t>
            </a:r>
            <a:r>
              <a:rPr lang="en-US" sz="1400" err="1" smtClean="0"/>
              <a:t>mà</a:t>
            </a:r>
            <a:r>
              <a:rPr lang="en-US" sz="1400" smtClean="0"/>
              <a:t> </a:t>
            </a:r>
            <a:r>
              <a:rPr lang="en-US" sz="1400" err="1" smtClean="0"/>
              <a:t>không</a:t>
            </a:r>
            <a:r>
              <a:rPr lang="en-US" sz="1400" smtClean="0"/>
              <a:t> </a:t>
            </a:r>
            <a:r>
              <a:rPr lang="en-US" sz="1400" err="1" smtClean="0"/>
              <a:t>có</a:t>
            </a:r>
            <a:r>
              <a:rPr lang="en-US" sz="1400" smtClean="0"/>
              <a:t> </a:t>
            </a:r>
            <a:r>
              <a:rPr lang="en-US" sz="1400" err="1" smtClean="0"/>
              <a:t>người</a:t>
            </a:r>
            <a:r>
              <a:rPr lang="en-US" sz="1400" smtClean="0"/>
              <a:t> </a:t>
            </a:r>
            <a:r>
              <a:rPr lang="en-US" sz="1400" err="1" smtClean="0"/>
              <a:t>hướng</a:t>
            </a:r>
            <a:r>
              <a:rPr lang="en-US" sz="1400" smtClean="0"/>
              <a:t> </a:t>
            </a:r>
            <a:r>
              <a:rPr lang="en-US" sz="1400" err="1" smtClean="0"/>
              <a:t>dẫn</a:t>
            </a:r>
            <a:r>
              <a:rPr lang="en-US" sz="1400" smtClean="0"/>
              <a:t> </a:t>
            </a:r>
            <a:r>
              <a:rPr lang="en-US" sz="1400" err="1" smtClean="0"/>
              <a:t>trình</a:t>
            </a:r>
            <a:r>
              <a:rPr lang="en-US" sz="1400" smtClean="0"/>
              <a:t> </a:t>
            </a:r>
            <a:r>
              <a:rPr lang="en-US" sz="1400" err="1" smtClean="0"/>
              <a:t>bày</a:t>
            </a:r>
            <a:r>
              <a:rPr lang="en-US" sz="1400" smtClean="0"/>
              <a:t>. </a:t>
            </a:r>
            <a:r>
              <a:rPr lang="en-US" sz="1400" err="1" smtClean="0"/>
              <a:t>Nửa</a:t>
            </a:r>
            <a:r>
              <a:rPr lang="en-US" sz="1400" smtClean="0"/>
              <a:t> </a:t>
            </a:r>
            <a:r>
              <a:rPr lang="en-US" sz="1400" err="1" smtClean="0"/>
              <a:t>còn</a:t>
            </a:r>
            <a:r>
              <a:rPr lang="en-US" sz="1400" smtClean="0"/>
              <a:t> </a:t>
            </a:r>
            <a:r>
              <a:rPr lang="en-US" sz="1400" err="1" smtClean="0"/>
              <a:t>lại</a:t>
            </a:r>
            <a:r>
              <a:rPr lang="en-US" sz="1400" smtClean="0"/>
              <a:t> </a:t>
            </a:r>
            <a:r>
              <a:rPr lang="en-US" sz="1400" err="1" smtClean="0"/>
              <a:t>của</a:t>
            </a:r>
            <a:r>
              <a:rPr lang="en-US" sz="1400" smtClean="0"/>
              <a:t> </a:t>
            </a:r>
            <a:r>
              <a:rPr lang="en-US" sz="1400" err="1" smtClean="0"/>
              <a:t>các</a:t>
            </a:r>
            <a:r>
              <a:rPr lang="en-US" sz="1400" smtClean="0"/>
              <a:t> học sinh tham </a:t>
            </a:r>
            <a:r>
              <a:rPr lang="en-US" sz="1400" err="1" smtClean="0"/>
              <a:t>dự</a:t>
            </a:r>
            <a:r>
              <a:rPr lang="en-US" sz="1400" smtClean="0"/>
              <a:t> </a:t>
            </a:r>
            <a:r>
              <a:rPr lang="en-US" sz="1400" err="1" smtClean="0"/>
              <a:t>bài</a:t>
            </a:r>
            <a:r>
              <a:rPr lang="en-US" sz="1400" smtClean="0"/>
              <a:t> giảng trong lớp học truyền thống. </a:t>
            </a:r>
            <a:r>
              <a:rPr lang="en-US" sz="1400" err="1" smtClean="0"/>
              <a:t>Cả</a:t>
            </a:r>
            <a:r>
              <a:rPr lang="en-US" sz="1400" smtClean="0"/>
              <a:t> </a:t>
            </a:r>
            <a:r>
              <a:rPr lang="en-US" sz="1400" err="1" smtClean="0"/>
              <a:t>hai</a:t>
            </a:r>
            <a:r>
              <a:rPr lang="en-US" sz="1400" smtClean="0"/>
              <a:t> </a:t>
            </a:r>
            <a:r>
              <a:rPr lang="en-US" sz="1400" err="1" smtClean="0"/>
              <a:t>bài</a:t>
            </a:r>
            <a:r>
              <a:rPr lang="en-US" sz="1400" smtClean="0"/>
              <a:t> </a:t>
            </a:r>
            <a:r>
              <a:rPr lang="en-US" sz="1400" err="1" smtClean="0"/>
              <a:t>giảng</a:t>
            </a:r>
            <a:r>
              <a:rPr lang="en-US" sz="1400" smtClean="0"/>
              <a:t> </a:t>
            </a:r>
            <a:r>
              <a:rPr lang="en-US" sz="1400" err="1" smtClean="0"/>
              <a:t>đều</a:t>
            </a:r>
            <a:r>
              <a:rPr lang="en-US" sz="1400" smtClean="0"/>
              <a:t> </a:t>
            </a:r>
            <a:r>
              <a:rPr lang="en-US" sz="1400" err="1" smtClean="0"/>
              <a:t>giống</a:t>
            </a:r>
            <a:r>
              <a:rPr lang="en-US" sz="1400" smtClean="0"/>
              <a:t> </a:t>
            </a:r>
            <a:r>
              <a:rPr lang="en-US" sz="1400" err="1" smtClean="0"/>
              <a:t>hệt</a:t>
            </a:r>
            <a:r>
              <a:rPr lang="en-US" sz="1400" smtClean="0"/>
              <a:t> </a:t>
            </a:r>
            <a:r>
              <a:rPr lang="en-US" sz="1400" err="1" smtClean="0"/>
              <a:t>nhau</a:t>
            </a:r>
            <a:r>
              <a:rPr lang="en-US" sz="1400" smtClean="0"/>
              <a:t> </a:t>
            </a:r>
            <a:r>
              <a:rPr lang="en-US" sz="1400" err="1" smtClean="0"/>
              <a:t>về</a:t>
            </a:r>
            <a:r>
              <a:rPr lang="en-US" sz="1400" smtClean="0"/>
              <a:t> </a:t>
            </a:r>
            <a:r>
              <a:rPr lang="en-US" sz="1400" err="1" smtClean="0"/>
              <a:t>thời</a:t>
            </a:r>
            <a:r>
              <a:rPr lang="en-US" sz="1400" smtClean="0"/>
              <a:t> </a:t>
            </a:r>
            <a:r>
              <a:rPr lang="en-US" sz="1400" err="1" smtClean="0"/>
              <a:t>gian</a:t>
            </a:r>
            <a:r>
              <a:rPr lang="en-US" sz="1400" smtClean="0"/>
              <a:t>, </a:t>
            </a:r>
            <a:r>
              <a:rPr lang="en-US" sz="1400" err="1" smtClean="0"/>
              <a:t>nội</a:t>
            </a:r>
            <a:r>
              <a:rPr lang="en-US" sz="1400" smtClean="0"/>
              <a:t> dung </a:t>
            </a:r>
            <a:r>
              <a:rPr lang="en-US" sz="1400" err="1" smtClean="0"/>
              <a:t>và</a:t>
            </a:r>
            <a:r>
              <a:rPr lang="en-US" sz="1400" smtClean="0"/>
              <a:t> </a:t>
            </a:r>
            <a:r>
              <a:rPr lang="en-US" sz="1400" err="1" smtClean="0"/>
              <a:t>người</a:t>
            </a:r>
            <a:r>
              <a:rPr lang="en-US" sz="1400" smtClean="0"/>
              <a:t> </a:t>
            </a:r>
            <a:r>
              <a:rPr lang="en-US" sz="1400" err="1" smtClean="0"/>
              <a:t>hướng</a:t>
            </a:r>
            <a:r>
              <a:rPr lang="en-US" sz="1400" smtClean="0"/>
              <a:t> </a:t>
            </a:r>
            <a:r>
              <a:rPr lang="en-US" sz="1400" err="1" smtClean="0"/>
              <a:t>dẫn</a:t>
            </a:r>
            <a:r>
              <a:rPr lang="en-US" sz="1400" smtClean="0"/>
              <a:t> phục </a:t>
            </a:r>
            <a:r>
              <a:rPr lang="en-US" sz="1400" err="1" smtClean="0"/>
              <a:t>vụ</a:t>
            </a:r>
            <a:r>
              <a:rPr lang="en-US" sz="1400" smtClean="0"/>
              <a:t> </a:t>
            </a:r>
            <a:r>
              <a:rPr lang="en-US" sz="1400" err="1" smtClean="0"/>
              <a:t>như</a:t>
            </a:r>
            <a:r>
              <a:rPr lang="en-US" sz="1400" smtClean="0"/>
              <a:t> </a:t>
            </a:r>
            <a:r>
              <a:rPr lang="en-US" sz="1400" err="1" smtClean="0"/>
              <a:t>một</a:t>
            </a:r>
            <a:r>
              <a:rPr lang="en-US" sz="1400" smtClean="0"/>
              <a:t> người </a:t>
            </a:r>
            <a:r>
              <a:rPr lang="en-US" sz="1400" err="1" smtClean="0"/>
              <a:t>kiểm</a:t>
            </a:r>
            <a:r>
              <a:rPr lang="en-US" sz="1400" smtClean="0"/>
              <a:t> </a:t>
            </a:r>
            <a:r>
              <a:rPr lang="en-US" sz="1400" err="1" smtClean="0"/>
              <a:t>soát</a:t>
            </a:r>
            <a:r>
              <a:rPr lang="en-US" sz="1400" smtClean="0"/>
              <a:t>. </a:t>
            </a:r>
            <a:r>
              <a:rPr lang="en-US" sz="1400" err="1" smtClean="0"/>
              <a:t>Cả</a:t>
            </a:r>
            <a:r>
              <a:rPr lang="en-US" sz="1400" smtClean="0"/>
              <a:t> </a:t>
            </a:r>
            <a:r>
              <a:rPr lang="en-US" sz="1400" err="1" smtClean="0"/>
              <a:t>hai</a:t>
            </a:r>
            <a:r>
              <a:rPr lang="en-US" sz="1400" smtClean="0"/>
              <a:t> </a:t>
            </a:r>
            <a:r>
              <a:rPr lang="en-US" sz="1400" err="1" smtClean="0"/>
              <a:t>nhóm</a:t>
            </a:r>
            <a:r>
              <a:rPr lang="en-US" sz="1400" smtClean="0"/>
              <a:t> </a:t>
            </a:r>
            <a:r>
              <a:rPr lang="en-US" sz="1400" err="1" smtClean="0"/>
              <a:t>hoàn</a:t>
            </a:r>
            <a:r>
              <a:rPr lang="en-US" sz="1400" smtClean="0"/>
              <a:t> </a:t>
            </a:r>
            <a:r>
              <a:rPr lang="en-US" sz="1400" err="1" smtClean="0"/>
              <a:t>thành</a:t>
            </a:r>
            <a:r>
              <a:rPr lang="en-US" sz="1400" smtClean="0"/>
              <a:t> </a:t>
            </a:r>
            <a:r>
              <a:rPr lang="en-US" sz="1400" err="1" smtClean="0"/>
              <a:t>các</a:t>
            </a:r>
            <a:r>
              <a:rPr lang="en-US" sz="1400" smtClean="0"/>
              <a:t> </a:t>
            </a:r>
            <a:r>
              <a:rPr lang="en-US" sz="1400" err="1" smtClean="0"/>
              <a:t>đánh</a:t>
            </a:r>
            <a:r>
              <a:rPr lang="en-US" sz="1400" smtClean="0"/>
              <a:t> </a:t>
            </a:r>
            <a:r>
              <a:rPr lang="en-US" sz="1400" err="1" smtClean="0"/>
              <a:t>giá</a:t>
            </a:r>
            <a:r>
              <a:rPr lang="en-US" sz="1400" smtClean="0"/>
              <a:t> </a:t>
            </a:r>
            <a:r>
              <a:rPr lang="en-US" sz="1400" err="1" smtClean="0"/>
              <a:t>giống</a:t>
            </a:r>
            <a:r>
              <a:rPr lang="en-US" sz="1400" smtClean="0"/>
              <a:t> </a:t>
            </a:r>
            <a:r>
              <a:rPr lang="en-US" sz="1400" err="1" smtClean="0"/>
              <a:t>hệt</a:t>
            </a:r>
            <a:r>
              <a:rPr lang="en-US" sz="1400" smtClean="0"/>
              <a:t> </a:t>
            </a:r>
            <a:r>
              <a:rPr lang="en-US" sz="1400" err="1" smtClean="0"/>
              <a:t>nhau</a:t>
            </a:r>
            <a:r>
              <a:rPr lang="en-US" sz="1400" smtClean="0"/>
              <a:t> qua </a:t>
            </a:r>
            <a:r>
              <a:rPr lang="en-US" sz="1400" err="1" smtClean="0"/>
              <a:t>bài</a:t>
            </a:r>
            <a:r>
              <a:rPr lang="en-US" sz="1400" smtClean="0"/>
              <a:t> </a:t>
            </a:r>
            <a:r>
              <a:rPr lang="en-US" sz="1400" err="1" smtClean="0"/>
              <a:t>giảng</a:t>
            </a:r>
            <a:r>
              <a:rPr lang="en-US" sz="1400" smtClean="0"/>
              <a:t>.</a:t>
            </a:r>
          </a:p>
          <a:p>
            <a:endParaRPr lang="en-US" sz="1400" b="1" smtClean="0"/>
          </a:p>
          <a:p>
            <a:r>
              <a:rPr lang="vi-VN" sz="1400" b="1" smtClean="0"/>
              <a:t>Giải thưởng đã giành được:</a:t>
            </a:r>
            <a:r>
              <a:rPr lang="vi-VN" sz="1400" smtClean="0"/>
              <a:t> </a:t>
            </a:r>
            <a:r>
              <a:rPr lang="en-US" sz="1400" smtClean="0"/>
              <a:t> </a:t>
            </a:r>
            <a:r>
              <a:rPr lang="en-US" sz="1400" err="1" smtClean="0"/>
              <a:t>Không</a:t>
            </a:r>
            <a:r>
              <a:rPr lang="en-US" sz="1400" smtClean="0"/>
              <a:t> </a:t>
            </a:r>
            <a:r>
              <a:rPr lang="en-US" sz="1400" err="1" smtClean="0"/>
              <a:t>có</a:t>
            </a:r>
            <a:r>
              <a:rPr lang="en-US" sz="1400" smtClean="0"/>
              <a:t> </a:t>
            </a:r>
            <a:r>
              <a:rPr lang="en-US" sz="1400" err="1" smtClean="0"/>
              <a:t>giải</a:t>
            </a:r>
            <a:endParaRPr lang="en-US" sz="1400"/>
          </a:p>
        </p:txBody>
      </p:sp>
    </p:spTree>
    <p:extLst>
      <p:ext uri="{BB962C8B-B14F-4D97-AF65-F5344CB8AC3E}">
        <p14:creationId xmlns:p14="http://schemas.microsoft.com/office/powerpoint/2010/main" val="2252320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039224" cy="6555641"/>
          </a:xfrm>
          <a:prstGeom prst="rect">
            <a:avLst/>
          </a:prstGeom>
        </p:spPr>
        <p:txBody>
          <a:bodyPr wrap="square">
            <a:spAutoFit/>
          </a:bodyPr>
          <a:lstStyle/>
          <a:p>
            <a:r>
              <a:rPr lang="en-US" sz="1400" smtClean="0"/>
              <a:t>CAC - Bạn đồng hành của trẻ tự kỷ</a:t>
            </a:r>
          </a:p>
          <a:p>
            <a:r>
              <a:rPr lang="en-US" sz="1400" smtClean="0"/>
              <a:t>Gian hàng Id:</a:t>
            </a:r>
          </a:p>
          <a:p>
            <a:r>
              <a:rPr lang="en-US" sz="1400" smtClean="0"/>
              <a:t>BEHA053T</a:t>
            </a:r>
          </a:p>
          <a:p>
            <a:endParaRPr lang="en-US" sz="1400" smtClean="0"/>
          </a:p>
          <a:p>
            <a:r>
              <a:rPr lang="en-US" sz="1400" smtClean="0"/>
              <a:t>Thể loại:</a:t>
            </a:r>
          </a:p>
          <a:p>
            <a:r>
              <a:rPr lang="en-US" sz="1400" smtClean="0"/>
              <a:t>Khoa học hành vi và xã hội</a:t>
            </a:r>
          </a:p>
          <a:p>
            <a:r>
              <a:rPr lang="en-US" sz="1400" smtClean="0"/>
              <a:t>Năm:</a:t>
            </a:r>
          </a:p>
          <a:p>
            <a:r>
              <a:rPr lang="en-US" sz="1400" smtClean="0"/>
              <a:t>2018</a:t>
            </a:r>
          </a:p>
          <a:p>
            <a:r>
              <a:rPr lang="en-US" sz="1400" b="1" smtClean="0"/>
              <a:t>Tên chung kết:</a:t>
            </a:r>
          </a:p>
          <a:p>
            <a:r>
              <a:rPr lang="en-US" sz="1400" smtClean="0"/>
              <a:t>Nguyễn, Thị Hậu Nhu (Trường: Trường trung học năng khiếu Trần Phú)</a:t>
            </a:r>
          </a:p>
          <a:p>
            <a:r>
              <a:rPr lang="en-US" sz="1400" smtClean="0"/>
              <a:t>Trần, Phạm Nhật Minh (Trường: Trường trung học năng khiếu Trần Phú)</a:t>
            </a:r>
          </a:p>
          <a:p>
            <a:endParaRPr lang="en-US" sz="1400" b="1" i="0" smtClean="0">
              <a:solidFill>
                <a:srgbClr val="333333"/>
              </a:solidFill>
              <a:effectLst/>
              <a:latin typeface="Lato"/>
            </a:endParaRPr>
          </a:p>
          <a:p>
            <a:r>
              <a:rPr lang="en-US" sz="1400" b="1" i="0" smtClean="0">
                <a:solidFill>
                  <a:srgbClr val="333333"/>
                </a:solidFill>
                <a:effectLst/>
                <a:latin typeface="Lato"/>
              </a:rPr>
              <a:t>Tóm tắt</a:t>
            </a:r>
            <a:r>
              <a:rPr lang="vi-VN" sz="1400" b="1" i="0" smtClean="0">
                <a:solidFill>
                  <a:srgbClr val="333333"/>
                </a:solidFill>
                <a:effectLst/>
                <a:latin typeface="Lato"/>
              </a:rPr>
              <a:t>:</a:t>
            </a:r>
            <a:r>
              <a:rPr lang="vi-VN" sz="1400" b="0" i="0" smtClean="0">
                <a:solidFill>
                  <a:srgbClr val="333333"/>
                </a:solidFill>
                <a:effectLst/>
                <a:latin typeface="Lato"/>
              </a:rPr>
              <a:t> </a:t>
            </a:r>
            <a:endParaRPr lang="en-US" sz="1400" b="0" i="0" smtClean="0">
              <a:solidFill>
                <a:srgbClr val="333333"/>
              </a:solidFill>
              <a:effectLst/>
              <a:latin typeface="Lato"/>
            </a:endParaRPr>
          </a:p>
          <a:p>
            <a:r>
              <a:rPr lang="en-US" sz="1400" smtClean="0"/>
              <a:t>Một trong những loại Rối loạn Phổ Tự kỷ (ASD) phổ biến nhất là tự kỷ bẩm sinh với trí thông minh thấp và khả năng nói hạn chế (chiếm 68% trong tất cả các trường hợp). Loại ASD này có tác động tiêu cực đến trẻ em, gây lo lắng cho cha mẹ và xã hội. Dựa trên tâm lý của trẻ em có loại điển hình này và thành công trong các nghiên cứu trước đó, chúng tôi đã thiết kế một bộ IoT có tên CAC (Companions of Autistic Children), bao gồm: một trò chơi trên điện thoại thông minh Android giúp trẻ rèn luyện nhận thức và phản xạ với 4 cấp độ; một bàn chơi nâng cao tư duy logic của họ; một bánh xe thu hút chúng vào bộ của chúng tôi và kiểm soát thói quen quay bánh xe đồ chơi của chúng; một thiết bị đeo được phát triển phản ứng xúc giác của họ. Để kiểm tra hiệu quả của bộ kit của chúng tôi, nhóm nghiên cứu đã thực hiện một thí nghiệm trên 3 trẻ em có loại ASD này và quan sát những thay đổi về khả năng, hành vi và cấu trúc não của chúng trong hơn 90 ngày. Kết quả thí nghiệm và hình ảnh MRI của các đối tượng Não bộ cho thấy những người sử dụng kết hợp Phân tích hành vi ứng dụng (ABA) và bộ CAC đã có những tiến bộ đáng kể về khả năng và hành vi của họ (18/23 khía cạnh được cải thiện). Chẳng hạn, họ có thể nhớ tên thành viên gia đình của mình, có kiến ​​thức cơ bản về thế giới xung quanh. Cũng có những thay đổi trong cấu trúc não của họ, chẳng hạn như: tiểu não đã mở rộng, amygdales bị thu hẹp, lưu lượng máu ở thùy trán &amp; thái dương tăng lên đáng kể. Tóm lại, nhóm nghiên cứu đã hoàn thành bộ sản phẩm CAC và kế hoạch điều trị kết hợp, có hiệu quả 75 - 80% trong việc cải thiện khả năng và hành vi của trẻ ASD được chỉ định (so với chỉ sử dụng ABA). Với bộ sản phẩm này, nhóm nghiên cứu hy vọng sẽ cải thiện chất lượng cuộc sống cho những đứa trẻ này, giảm gánh nặng cho cha mẹ và xã hội.</a:t>
            </a:r>
          </a:p>
          <a:p>
            <a:endParaRPr lang="en-US" sz="1400"/>
          </a:p>
          <a:p>
            <a:r>
              <a:rPr lang="vi-VN" sz="1400" b="1" smtClean="0"/>
              <a:t>Giải thưởng đã giành được:</a:t>
            </a:r>
            <a:r>
              <a:rPr lang="vi-VN" sz="1400" smtClean="0"/>
              <a:t> </a:t>
            </a:r>
            <a:r>
              <a:rPr lang="en-US" sz="1400" smtClean="0"/>
              <a:t> Không có giải</a:t>
            </a:r>
            <a:endParaRPr lang="en-US" sz="1400"/>
          </a:p>
        </p:txBody>
      </p:sp>
    </p:spTree>
    <p:extLst>
      <p:ext uri="{BB962C8B-B14F-4D97-AF65-F5344CB8AC3E}">
        <p14:creationId xmlns:p14="http://schemas.microsoft.com/office/powerpoint/2010/main" val="2758683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09941" y="2339459"/>
            <a:ext cx="2428871" cy="830997"/>
          </a:xfrm>
          <a:prstGeom prst="rect">
            <a:avLst/>
          </a:prstGeom>
        </p:spPr>
        <p:txBody>
          <a:bodyPr wrap="none">
            <a:spAutoFit/>
          </a:bodyPr>
          <a:lstStyle/>
          <a:p>
            <a:pPr algn="ctr"/>
            <a:r>
              <a:rPr lang="en-US" sz="2400" b="0" i="0" smtClean="0">
                <a:solidFill>
                  <a:srgbClr val="333333"/>
                </a:solidFill>
                <a:effectLst/>
                <a:latin typeface="Lato"/>
              </a:rPr>
              <a:t>Hệ thống Nhúng</a:t>
            </a:r>
          </a:p>
          <a:p>
            <a:pPr algn="ctr"/>
            <a:r>
              <a:rPr lang="en-US" sz="2400" smtClean="0">
                <a:solidFill>
                  <a:srgbClr val="333333"/>
                </a:solidFill>
                <a:latin typeface="Lato"/>
              </a:rPr>
              <a:t>2019</a:t>
            </a:r>
            <a:endParaRPr lang="vi-VN" sz="2400" b="0" i="0" smtClean="0">
              <a:solidFill>
                <a:srgbClr val="333333"/>
              </a:solidFill>
              <a:effectLst/>
              <a:latin typeface="Lato"/>
            </a:endParaRPr>
          </a:p>
        </p:txBody>
      </p:sp>
    </p:spTree>
    <p:extLst>
      <p:ext uri="{BB962C8B-B14F-4D97-AF65-F5344CB8AC3E}">
        <p14:creationId xmlns:p14="http://schemas.microsoft.com/office/powerpoint/2010/main" val="1646975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 y="193715"/>
            <a:ext cx="8839200" cy="6986528"/>
          </a:xfrm>
          <a:prstGeom prst="rect">
            <a:avLst/>
          </a:prstGeom>
        </p:spPr>
        <p:txBody>
          <a:bodyPr wrap="square">
            <a:spAutoFit/>
          </a:bodyPr>
          <a:lstStyle/>
          <a:p>
            <a:r>
              <a:rPr lang="vi-VN" sz="1400" b="0" i="0" smtClean="0">
                <a:solidFill>
                  <a:srgbClr val="333333"/>
                </a:solidFill>
                <a:effectLst/>
                <a:latin typeface="Lato"/>
              </a:rPr>
              <a:t>Phân tích hạt mưa </a:t>
            </a:r>
            <a:r>
              <a:rPr lang="en-US" sz="1400" b="0" i="0" smtClean="0">
                <a:solidFill>
                  <a:srgbClr val="333333"/>
                </a:solidFill>
                <a:effectLst/>
                <a:latin typeface="Lato"/>
              </a:rPr>
              <a:t>nhằm</a:t>
            </a:r>
            <a:r>
              <a:rPr lang="vi-VN" sz="1400" b="0" i="0" smtClean="0">
                <a:solidFill>
                  <a:srgbClr val="333333"/>
                </a:solidFill>
                <a:effectLst/>
                <a:latin typeface="Lato"/>
              </a:rPr>
              <a:t> dự báo bão chính xác hơn</a:t>
            </a:r>
          </a:p>
          <a:p>
            <a:r>
              <a:rPr lang="vi-VN" sz="1400" b="1" i="0" smtClean="0">
                <a:solidFill>
                  <a:srgbClr val="333333"/>
                </a:solidFill>
                <a:effectLst/>
                <a:latin typeface="Lato"/>
              </a:rPr>
              <a:t>Gian hàng Id:</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EBED002</a:t>
            </a:r>
          </a:p>
          <a:p>
            <a:r>
              <a:rPr lang="vi-VN" sz="1400" b="1" i="0" smtClean="0">
                <a:solidFill>
                  <a:srgbClr val="333333"/>
                </a:solidFill>
                <a:effectLst/>
                <a:latin typeface="Lato"/>
              </a:rPr>
              <a:t>Thể loại:</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Những hệ thống nhúng</a:t>
            </a:r>
          </a:p>
          <a:p>
            <a:r>
              <a:rPr lang="vi-VN" sz="1400" b="1" i="0" smtClean="0">
                <a:solidFill>
                  <a:srgbClr val="333333"/>
                </a:solidFill>
                <a:effectLst/>
                <a:latin typeface="Lato"/>
              </a:rPr>
              <a:t>Năm:</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2019</a:t>
            </a:r>
          </a:p>
          <a:p>
            <a:r>
              <a:rPr lang="vi-VN" sz="1400" b="1" i="0" smtClean="0">
                <a:solidFill>
                  <a:srgbClr val="333333"/>
                </a:solidFill>
                <a:effectLst/>
                <a:latin typeface="Lato"/>
              </a:rPr>
              <a:t>Tên chung kết: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von Wolff, Max </a:t>
            </a:r>
            <a:br>
              <a:rPr lang="vi-VN" sz="1400" b="0" i="0" smtClean="0">
                <a:solidFill>
                  <a:srgbClr val="333333"/>
                </a:solidFill>
                <a:effectLst/>
                <a:latin typeface="Lato"/>
              </a:rPr>
            </a:br>
            <a:endParaRPr lang="vi-VN" sz="1400" b="0" i="0" smtClean="0">
              <a:solidFill>
                <a:srgbClr val="333333"/>
              </a:solidFill>
              <a:effectLst/>
              <a:latin typeface="Lato"/>
            </a:endParaRPr>
          </a:p>
          <a:p>
            <a:r>
              <a:rPr lang="en-US" sz="1400" b="1" i="0" smtClean="0">
                <a:solidFill>
                  <a:srgbClr val="333333"/>
                </a:solidFill>
                <a:effectLst/>
                <a:latin typeface="Lato"/>
              </a:rPr>
              <a:t>Tóm tắt</a:t>
            </a:r>
            <a:r>
              <a:rPr lang="vi-VN" sz="1400" b="1" i="0" smtClean="0">
                <a:solidFill>
                  <a:srgbClr val="333333"/>
                </a:solidFill>
                <a:effectLst/>
                <a:latin typeface="Lato"/>
              </a:rPr>
              <a:t>:</a:t>
            </a:r>
            <a:r>
              <a:rPr lang="vi-VN" sz="1400" b="0" i="0" smtClean="0">
                <a:solidFill>
                  <a:srgbClr val="333333"/>
                </a:solidFill>
                <a:effectLst/>
                <a:latin typeface="Lato"/>
              </a:rPr>
              <a:t> </a:t>
            </a:r>
            <a:endParaRPr lang="en-US" sz="1400" b="0" i="0" smtClean="0">
              <a:solidFill>
                <a:srgbClr val="333333"/>
              </a:solidFill>
              <a:effectLst/>
              <a:latin typeface="Lato"/>
            </a:endParaRPr>
          </a:p>
          <a:p>
            <a:r>
              <a:rPr lang="vi-VN" sz="1400" b="0" i="0" smtClean="0">
                <a:solidFill>
                  <a:srgbClr val="333333"/>
                </a:solidFill>
                <a:effectLst/>
                <a:latin typeface="Lato"/>
              </a:rPr>
              <a:t>Sự nóng lên toàn cầu </a:t>
            </a:r>
            <a:r>
              <a:rPr lang="en-US" sz="1400" smtClean="0">
                <a:solidFill>
                  <a:srgbClr val="333333"/>
                </a:solidFill>
                <a:latin typeface="Lato"/>
              </a:rPr>
              <a:t>là </a:t>
            </a:r>
            <a:r>
              <a:rPr lang="vi-VN" sz="1400" b="0" i="0" smtClean="0">
                <a:solidFill>
                  <a:srgbClr val="333333"/>
                </a:solidFill>
                <a:effectLst/>
                <a:latin typeface="Lato"/>
              </a:rPr>
              <a:t>đại diện cho một trong những mối đe dọa rõ ràng nhất đối với nhân loại</a:t>
            </a:r>
            <a:r>
              <a:rPr lang="en-US" sz="1400" b="0" i="0" smtClean="0">
                <a:solidFill>
                  <a:srgbClr val="333333"/>
                </a:solidFill>
                <a:effectLst/>
                <a:latin typeface="Lato"/>
              </a:rPr>
              <a:t> hiện nay</a:t>
            </a:r>
            <a:r>
              <a:rPr lang="en-US" sz="1400" smtClean="0">
                <a:solidFill>
                  <a:srgbClr val="333333"/>
                </a:solidFill>
                <a:latin typeface="Lato"/>
              </a:rPr>
              <a:t>. Nó được thể hiện thông qua sự gia tăng hủy hoại</a:t>
            </a:r>
            <a:r>
              <a:rPr lang="vi-VN" sz="1400" b="0" i="0" smtClean="0">
                <a:solidFill>
                  <a:srgbClr val="333333"/>
                </a:solidFill>
                <a:effectLst/>
                <a:latin typeface="Lato"/>
              </a:rPr>
              <a:t> </a:t>
            </a:r>
            <a:r>
              <a:rPr lang="en-US" sz="1400" b="0" i="0" smtClean="0">
                <a:solidFill>
                  <a:srgbClr val="333333"/>
                </a:solidFill>
                <a:effectLst/>
                <a:latin typeface="Lato"/>
              </a:rPr>
              <a:t>bởi</a:t>
            </a:r>
            <a:r>
              <a:rPr lang="vi-VN" sz="1400" b="0" i="0" smtClean="0">
                <a:solidFill>
                  <a:srgbClr val="333333"/>
                </a:solidFill>
                <a:effectLst/>
                <a:latin typeface="Lato"/>
              </a:rPr>
              <a:t> các hiện tượng tự nhiên</a:t>
            </a:r>
            <a:r>
              <a:rPr lang="en-US" sz="1400" b="0" i="0" smtClean="0">
                <a:solidFill>
                  <a:srgbClr val="333333"/>
                </a:solidFill>
                <a:effectLst/>
                <a:latin typeface="Lato"/>
              </a:rPr>
              <a:t>, ví dụ</a:t>
            </a:r>
            <a:r>
              <a:rPr lang="vi-VN" sz="1400" b="0" i="0" smtClean="0">
                <a:solidFill>
                  <a:srgbClr val="333333"/>
                </a:solidFill>
                <a:effectLst/>
                <a:latin typeface="Lato"/>
              </a:rPr>
              <a:t> như </a:t>
            </a:r>
            <a:r>
              <a:rPr lang="en-US" sz="1400" b="0" i="0" smtClean="0">
                <a:solidFill>
                  <a:srgbClr val="333333"/>
                </a:solidFill>
                <a:effectLst/>
                <a:latin typeface="Lato"/>
              </a:rPr>
              <a:t>sự phá hủy khủng khiếp bởi các </a:t>
            </a:r>
            <a:r>
              <a:rPr lang="vi-VN" sz="1400" b="0" i="0" smtClean="0">
                <a:solidFill>
                  <a:srgbClr val="333333"/>
                </a:solidFill>
                <a:effectLst/>
                <a:latin typeface="Lato"/>
              </a:rPr>
              <a:t>cơn bão </a:t>
            </a:r>
            <a:r>
              <a:rPr lang="en-US" sz="1400" b="0" i="0" smtClean="0">
                <a:solidFill>
                  <a:srgbClr val="333333"/>
                </a:solidFill>
                <a:effectLst/>
                <a:latin typeface="Lato"/>
              </a:rPr>
              <a:t>chẳng hạn</a:t>
            </a:r>
            <a:r>
              <a:rPr lang="vi-VN" sz="1400" b="0" i="0" smtClean="0">
                <a:solidFill>
                  <a:srgbClr val="333333"/>
                </a:solidFill>
                <a:effectLst/>
                <a:latin typeface="Lato"/>
              </a:rPr>
              <a:t>. Do sự tiến triển gần như không thể tránh khỏi của nó, các phương pháp dự báo bão chính xác đang là nhu cầu </a:t>
            </a:r>
            <a:r>
              <a:rPr lang="en-US" sz="1400" b="0" i="0" smtClean="0">
                <a:solidFill>
                  <a:srgbClr val="333333"/>
                </a:solidFill>
                <a:effectLst/>
                <a:latin typeface="Lato"/>
              </a:rPr>
              <a:t>có tính </a:t>
            </a:r>
            <a:r>
              <a:rPr lang="vi-VN" sz="1400" b="0" i="0" smtClean="0">
                <a:solidFill>
                  <a:srgbClr val="333333"/>
                </a:solidFill>
                <a:effectLst/>
                <a:latin typeface="Lato"/>
              </a:rPr>
              <a:t>cấp thiết</a:t>
            </a:r>
            <a:r>
              <a:rPr lang="en-US" sz="1400" b="0" i="0" smtClean="0">
                <a:solidFill>
                  <a:srgbClr val="333333"/>
                </a:solidFill>
                <a:effectLst/>
                <a:latin typeface="Lato"/>
              </a:rPr>
              <a:t> hiện nay</a:t>
            </a:r>
            <a:r>
              <a:rPr lang="vi-VN" sz="1400" b="0" i="0" smtClean="0">
                <a:solidFill>
                  <a:srgbClr val="333333"/>
                </a:solidFill>
                <a:effectLst/>
                <a:latin typeface="Lato"/>
              </a:rPr>
              <a:t>. Mục tiêu của dự án này là đưa ra một kỹ thuật đo lường các cơn bão</a:t>
            </a:r>
            <a:r>
              <a:rPr lang="en-US" sz="1400" b="0" i="0" smtClean="0">
                <a:solidFill>
                  <a:srgbClr val="333333"/>
                </a:solidFill>
                <a:effectLst/>
                <a:latin typeface="Lato"/>
              </a:rPr>
              <a:t>,</a:t>
            </a:r>
            <a:r>
              <a:rPr lang="vi-VN" sz="1400" b="0" i="0" smtClean="0">
                <a:solidFill>
                  <a:srgbClr val="333333"/>
                </a:solidFill>
                <a:effectLst/>
                <a:latin typeface="Lato"/>
              </a:rPr>
              <a:t> cho phép giải quyết </a:t>
            </a:r>
            <a:r>
              <a:rPr lang="en-US" sz="1400" b="0" i="0" smtClean="0">
                <a:solidFill>
                  <a:srgbClr val="333333"/>
                </a:solidFill>
                <a:effectLst/>
                <a:latin typeface="Lato"/>
              </a:rPr>
              <a:t>trong một </a:t>
            </a:r>
            <a:r>
              <a:rPr lang="vi-VN" sz="1400" b="0" i="0" smtClean="0">
                <a:solidFill>
                  <a:srgbClr val="333333"/>
                </a:solidFill>
                <a:effectLst/>
                <a:latin typeface="Lato"/>
              </a:rPr>
              <a:t>không gian </a:t>
            </a:r>
            <a:r>
              <a:rPr lang="en-US" sz="1400" b="0" i="0" smtClean="0">
                <a:solidFill>
                  <a:srgbClr val="333333"/>
                </a:solidFill>
                <a:effectLst/>
                <a:latin typeface="Lato"/>
              </a:rPr>
              <a:t>lớn </a:t>
            </a:r>
            <a:r>
              <a:rPr lang="vi-VN" sz="1400" b="0" i="0" smtClean="0">
                <a:solidFill>
                  <a:srgbClr val="333333"/>
                </a:solidFill>
                <a:effectLst/>
                <a:latin typeface="Lato"/>
              </a:rPr>
              <a:t>và</a:t>
            </a:r>
            <a:r>
              <a:rPr lang="en-US" sz="1400" b="0" i="0" smtClean="0">
                <a:solidFill>
                  <a:srgbClr val="333333"/>
                </a:solidFill>
                <a:effectLst/>
                <a:latin typeface="Lato"/>
              </a:rPr>
              <a:t> có thể</a:t>
            </a:r>
            <a:r>
              <a:rPr lang="vi-VN" sz="1400" b="0" i="0" smtClean="0">
                <a:solidFill>
                  <a:srgbClr val="333333"/>
                </a:solidFill>
                <a:effectLst/>
                <a:latin typeface="Lato"/>
              </a:rPr>
              <a:t> dự đoán ngắn hạn về tiến trình tiếp theo của </a:t>
            </a:r>
            <a:r>
              <a:rPr lang="en-US" sz="1400" b="0" i="0" smtClean="0">
                <a:solidFill>
                  <a:srgbClr val="333333"/>
                </a:solidFill>
                <a:effectLst/>
                <a:latin typeface="Lato"/>
              </a:rPr>
              <a:t>nó</a:t>
            </a:r>
            <a:r>
              <a:rPr lang="vi-VN" sz="1400" b="0" i="0" smtClean="0">
                <a:solidFill>
                  <a:srgbClr val="333333"/>
                </a:solidFill>
                <a:effectLst/>
                <a:latin typeface="Lato"/>
              </a:rPr>
              <a:t>. Một thiết bị đo tự phát triển</a:t>
            </a:r>
            <a:r>
              <a:rPr lang="en-US" sz="1400" b="0" i="0" smtClean="0">
                <a:solidFill>
                  <a:srgbClr val="333333"/>
                </a:solidFill>
                <a:effectLst/>
                <a:latin typeface="Lato"/>
              </a:rPr>
              <a:t> bởi tác giả</a:t>
            </a:r>
            <a:r>
              <a:rPr lang="vi-VN" sz="1400" b="0" i="0" smtClean="0">
                <a:solidFill>
                  <a:srgbClr val="333333"/>
                </a:solidFill>
                <a:effectLst/>
                <a:latin typeface="Lato"/>
              </a:rPr>
              <a:t> bao gồm một màng dao động theo tác động của các giọt nước để cho phép xác định kích thước riêng của chúng </a:t>
            </a:r>
            <a:r>
              <a:rPr lang="en-US" sz="1400" smtClean="0">
                <a:solidFill>
                  <a:srgbClr val="333333"/>
                </a:solidFill>
                <a:latin typeface="Lato"/>
              </a:rPr>
              <a:t>đã </a:t>
            </a:r>
            <a:r>
              <a:rPr lang="vi-VN" sz="1400" b="0" i="0" smtClean="0">
                <a:solidFill>
                  <a:srgbClr val="333333"/>
                </a:solidFill>
                <a:effectLst/>
                <a:latin typeface="Lato"/>
              </a:rPr>
              <a:t>được chế tạo cho mục đích này. Hiệu chuẩn thiết bị đo </a:t>
            </a:r>
            <a:r>
              <a:rPr lang="en-US" sz="1400" b="0" i="0" smtClean="0">
                <a:solidFill>
                  <a:srgbClr val="333333"/>
                </a:solidFill>
                <a:effectLst/>
                <a:latin typeface="Lato"/>
              </a:rPr>
              <a:t>bằng cách sử dụng </a:t>
            </a:r>
            <a:r>
              <a:rPr lang="vi-VN" sz="1400" b="0" i="0" smtClean="0">
                <a:solidFill>
                  <a:srgbClr val="333333"/>
                </a:solidFill>
                <a:effectLst/>
                <a:latin typeface="Lato"/>
              </a:rPr>
              <a:t>các kỹ thuật mới từ các lĩnh vực liên ngành như xử lý tín hiệu số, điện tử </a:t>
            </a:r>
            <a:r>
              <a:rPr lang="en-US" sz="1400" smtClean="0">
                <a:solidFill>
                  <a:srgbClr val="333333"/>
                </a:solidFill>
                <a:latin typeface="Lato"/>
              </a:rPr>
              <a:t>analog </a:t>
            </a:r>
            <a:r>
              <a:rPr lang="vi-VN" sz="1400" b="0" i="0" smtClean="0">
                <a:solidFill>
                  <a:srgbClr val="333333"/>
                </a:solidFill>
                <a:effectLst/>
                <a:latin typeface="Lato"/>
              </a:rPr>
              <a:t>tiên tiến, động lực học chất lỏng, lập trình phần mềm và xử lý hình ảnh kỹ thuật số. Khả năng của phương pháp hiệu chuẩn đã được chứng minh </a:t>
            </a:r>
            <a:r>
              <a:rPr lang="en-US" sz="1400" b="0" i="0" smtClean="0">
                <a:solidFill>
                  <a:srgbClr val="333333"/>
                </a:solidFill>
                <a:effectLst/>
                <a:latin typeface="Lato"/>
              </a:rPr>
              <a:t>qua việc</a:t>
            </a:r>
            <a:r>
              <a:rPr lang="vi-VN" sz="1400" b="0" i="0" smtClean="0">
                <a:solidFill>
                  <a:srgbClr val="333333"/>
                </a:solidFill>
                <a:effectLst/>
                <a:latin typeface="Lato"/>
              </a:rPr>
              <a:t> tạo ra các đường cong hiệu chuẩn tự động mang lại kết quả với độ </a:t>
            </a:r>
            <a:r>
              <a:rPr lang="en-US" sz="1400" b="0" i="0" smtClean="0">
                <a:solidFill>
                  <a:srgbClr val="333333"/>
                </a:solidFill>
                <a:effectLst/>
                <a:latin typeface="Lato"/>
              </a:rPr>
              <a:t>chuẩn</a:t>
            </a:r>
            <a:r>
              <a:rPr lang="vi-VN" sz="1400" b="0" i="0" smtClean="0">
                <a:solidFill>
                  <a:srgbClr val="333333"/>
                </a:solidFill>
                <a:effectLst/>
                <a:latin typeface="Lato"/>
              </a:rPr>
              <a:t> đảm bảo khoảng 2,2 triệu lít trên mỗi giọt sau khoảng 2000 hạt mưa nhân tạo được tạo ra cho mục đích hiệu chuẩn. </a:t>
            </a:r>
            <a:r>
              <a:rPr lang="en-US" sz="1400" b="0" i="0" smtClean="0">
                <a:solidFill>
                  <a:srgbClr val="333333"/>
                </a:solidFill>
                <a:effectLst/>
                <a:latin typeface="Lato"/>
              </a:rPr>
              <a:t>N</a:t>
            </a:r>
            <a:r>
              <a:rPr lang="vi-VN" sz="1400" b="0" i="0" smtClean="0">
                <a:solidFill>
                  <a:srgbClr val="333333"/>
                </a:solidFill>
                <a:effectLst/>
                <a:latin typeface="Lato"/>
              </a:rPr>
              <a:t>guyên lý đo này</a:t>
            </a:r>
            <a:r>
              <a:rPr lang="en-US" sz="1400" b="0" i="0" smtClean="0">
                <a:solidFill>
                  <a:srgbClr val="333333"/>
                </a:solidFill>
                <a:effectLst/>
                <a:latin typeface="Lato"/>
              </a:rPr>
              <a:t> được tích hợp</a:t>
            </a:r>
            <a:r>
              <a:rPr lang="vi-VN" sz="1400" b="0" i="0" smtClean="0">
                <a:solidFill>
                  <a:srgbClr val="333333"/>
                </a:solidFill>
                <a:effectLst/>
                <a:latin typeface="Lato"/>
              </a:rPr>
              <a:t> vào một nguyên mẫu kết nối không dây, 15</a:t>
            </a:r>
            <a:r>
              <a:rPr lang="en-US" sz="1400" b="0" i="0" smtClean="0">
                <a:solidFill>
                  <a:srgbClr val="333333"/>
                </a:solidFill>
                <a:effectLst/>
                <a:latin typeface="Lato"/>
              </a:rPr>
              <a:t> mẫu </a:t>
            </a:r>
            <a:r>
              <a:rPr lang="vi-VN" sz="1400" b="0" i="0" smtClean="0">
                <a:solidFill>
                  <a:srgbClr val="333333"/>
                </a:solidFill>
                <a:effectLst/>
                <a:latin typeface="Lato"/>
              </a:rPr>
              <a:t>trong số đó đã được </a:t>
            </a:r>
            <a:r>
              <a:rPr lang="en-US" sz="1400" b="0" i="0" smtClean="0">
                <a:solidFill>
                  <a:srgbClr val="333333"/>
                </a:solidFill>
                <a:effectLst/>
                <a:latin typeface="Lato"/>
              </a:rPr>
              <a:t>lắp đặt thử nghiệm </a:t>
            </a:r>
            <a:r>
              <a:rPr lang="vi-VN" sz="1400" b="0" i="0" smtClean="0">
                <a:solidFill>
                  <a:srgbClr val="333333"/>
                </a:solidFill>
                <a:effectLst/>
                <a:latin typeface="Lato"/>
              </a:rPr>
              <a:t>trong bán kính khoảng 40 km. Việc tổng hợp dữ liệu trong một hệ thống xử lý </a:t>
            </a:r>
            <a:r>
              <a:rPr lang="en-US" sz="1400" b="0" i="0" smtClean="0">
                <a:solidFill>
                  <a:srgbClr val="333333"/>
                </a:solidFill>
                <a:effectLst/>
                <a:latin typeface="Lato"/>
              </a:rPr>
              <a:t>phá trình tự phát triển của các </a:t>
            </a:r>
            <a:r>
              <a:rPr lang="vi-VN" sz="1400" b="0" i="0" smtClean="0">
                <a:solidFill>
                  <a:srgbClr val="333333"/>
                </a:solidFill>
                <a:effectLst/>
                <a:latin typeface="Lato"/>
              </a:rPr>
              <a:t>đám mây cho phép tôi </a:t>
            </a:r>
            <a:r>
              <a:rPr lang="en-US" sz="1400" b="0" i="0" smtClean="0">
                <a:solidFill>
                  <a:srgbClr val="333333"/>
                </a:solidFill>
                <a:effectLst/>
                <a:latin typeface="Lato"/>
              </a:rPr>
              <a:t>dự báo một cách </a:t>
            </a:r>
            <a:r>
              <a:rPr lang="vi-VN" sz="1400" b="0" i="0" smtClean="0">
                <a:solidFill>
                  <a:srgbClr val="333333"/>
                </a:solidFill>
                <a:effectLst/>
                <a:latin typeface="Lato"/>
              </a:rPr>
              <a:t>chính xác tiến trình tiếp theo của cơn bão trước khoảng nửa giờ, điều đó có nghĩa là mục tiêu của dự án đã hoàn thành. </a:t>
            </a:r>
            <a:r>
              <a:rPr lang="en-US" sz="1400" b="0" i="0" smtClean="0">
                <a:solidFill>
                  <a:srgbClr val="333333"/>
                </a:solidFill>
                <a:effectLst/>
                <a:latin typeface="Lato"/>
              </a:rPr>
              <a:t>Với kết quả trên</a:t>
            </a:r>
            <a:r>
              <a:rPr lang="vi-VN" sz="1400" b="0" i="0" smtClean="0">
                <a:solidFill>
                  <a:srgbClr val="333333"/>
                </a:solidFill>
                <a:effectLst/>
                <a:latin typeface="Lato"/>
              </a:rPr>
              <a:t>, việc mở rộng dự án lên quy mô toàn cầu </a:t>
            </a:r>
            <a:r>
              <a:rPr lang="en-US" sz="1400" b="0" i="0" smtClean="0">
                <a:solidFill>
                  <a:srgbClr val="333333"/>
                </a:solidFill>
                <a:effectLst/>
                <a:latin typeface="Lato"/>
              </a:rPr>
              <a:t>cho thấy </a:t>
            </a:r>
            <a:r>
              <a:rPr lang="vi-VN" sz="1400" b="0" i="0" smtClean="0">
                <a:solidFill>
                  <a:srgbClr val="333333"/>
                </a:solidFill>
                <a:effectLst/>
                <a:latin typeface="Lato"/>
              </a:rPr>
              <a:t>tiềm năng </a:t>
            </a:r>
            <a:r>
              <a:rPr lang="en-US" sz="1400" b="0" i="0" smtClean="0">
                <a:solidFill>
                  <a:srgbClr val="333333"/>
                </a:solidFill>
                <a:effectLst/>
                <a:latin typeface="Lato"/>
              </a:rPr>
              <a:t>và đem lại </a:t>
            </a:r>
            <a:r>
              <a:rPr lang="vi-VN" sz="1400" b="0" i="0" smtClean="0">
                <a:solidFill>
                  <a:srgbClr val="333333"/>
                </a:solidFill>
                <a:effectLst/>
                <a:latin typeface="Lato"/>
              </a:rPr>
              <a:t>lợi ích của nhân loại.</a:t>
            </a:r>
          </a:p>
          <a:p>
            <a:r>
              <a:rPr lang="vi-VN" sz="1400" b="1" i="0" smtClean="0">
                <a:solidFill>
                  <a:srgbClr val="333333"/>
                </a:solidFill>
                <a:effectLst/>
                <a:latin typeface="Lato"/>
              </a:rPr>
              <a:t>Giải thưởng đã giành được:</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Giải nhất trị giá 3.000 đô la </a:t>
            </a:r>
            <a:br>
              <a:rPr lang="vi-VN" sz="1400" b="0" i="0" smtClean="0">
                <a:solidFill>
                  <a:srgbClr val="333333"/>
                </a:solidFill>
                <a:effectLst/>
                <a:latin typeface="Lato"/>
              </a:rPr>
            </a:br>
            <a:r>
              <a:rPr lang="vi-VN" sz="1400" b="0" i="0" smtClean="0">
                <a:solidFill>
                  <a:srgbClr val="333333"/>
                </a:solidFill>
                <a:effectLst/>
                <a:latin typeface="Lato"/>
              </a:rPr>
              <a:t>Hiệp hội Khí tượng Hoa Kỳ: Giải nhì trị giá 1.000 USD </a:t>
            </a:r>
            <a:br>
              <a:rPr lang="vi-VN" sz="1400" b="0" i="0" smtClean="0">
                <a:solidFill>
                  <a:srgbClr val="333333"/>
                </a:solidFill>
                <a:effectLst/>
                <a:latin typeface="Lato"/>
              </a:rPr>
            </a:br>
            <a:r>
              <a:rPr lang="vi-VN" sz="1400" b="0" i="0" smtClean="0">
                <a:solidFill>
                  <a:srgbClr val="333333"/>
                </a:solidFill>
                <a:effectLst/>
                <a:latin typeface="Lato"/>
              </a:rPr>
              <a:t>Giải thưởng hạng mục tốt nhất của Intel ISEF trị giá 5.000 đô la </a:t>
            </a:r>
            <a:endParaRPr lang="vi-VN" sz="1400" b="0" i="0">
              <a:solidFill>
                <a:srgbClr val="333333"/>
              </a:solidFill>
              <a:effectLst/>
              <a:latin typeface="Lato"/>
            </a:endParaRPr>
          </a:p>
        </p:txBody>
      </p:sp>
    </p:spTree>
    <p:extLst>
      <p:ext uri="{BB962C8B-B14F-4D97-AF65-F5344CB8AC3E}">
        <p14:creationId xmlns:p14="http://schemas.microsoft.com/office/powerpoint/2010/main" val="1331377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5" y="346383"/>
            <a:ext cx="8791575" cy="5693866"/>
          </a:xfrm>
          <a:prstGeom prst="rect">
            <a:avLst/>
          </a:prstGeom>
        </p:spPr>
        <p:txBody>
          <a:bodyPr wrap="square">
            <a:spAutoFit/>
          </a:bodyPr>
          <a:lstStyle/>
          <a:p>
            <a:r>
              <a:rPr lang="vi-VN" sz="1400" b="0" i="0" smtClean="0">
                <a:solidFill>
                  <a:srgbClr val="333333"/>
                </a:solidFill>
                <a:effectLst/>
                <a:latin typeface="Lato"/>
              </a:rPr>
              <a:t>Bình gas an toàn</a:t>
            </a:r>
          </a:p>
          <a:p>
            <a:r>
              <a:rPr lang="vi-VN" sz="1400" b="1" i="0" smtClean="0">
                <a:solidFill>
                  <a:srgbClr val="333333"/>
                </a:solidFill>
                <a:effectLst/>
                <a:latin typeface="Lato"/>
              </a:rPr>
              <a:t>Gian hàng Id:</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EBED026</a:t>
            </a:r>
          </a:p>
          <a:p>
            <a:r>
              <a:rPr lang="vi-VN" sz="1400" b="1" i="0" smtClean="0">
                <a:solidFill>
                  <a:srgbClr val="333333"/>
                </a:solidFill>
                <a:effectLst/>
                <a:latin typeface="Lato"/>
              </a:rPr>
              <a:t>Thể loại:</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Những hệ thống nhúng</a:t>
            </a:r>
          </a:p>
          <a:p>
            <a:r>
              <a:rPr lang="vi-VN" sz="1400" b="1" i="0" smtClean="0">
                <a:solidFill>
                  <a:srgbClr val="333333"/>
                </a:solidFill>
                <a:effectLst/>
                <a:latin typeface="Lato"/>
              </a:rPr>
              <a:t>Năm:</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2019</a:t>
            </a:r>
          </a:p>
          <a:p>
            <a:r>
              <a:rPr lang="vi-VN" sz="1400" b="1" i="0" smtClean="0">
                <a:solidFill>
                  <a:srgbClr val="333333"/>
                </a:solidFill>
                <a:effectLst/>
                <a:latin typeface="Lato"/>
              </a:rPr>
              <a:t>Tên chung kết: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Udapola, Wahalamuni </a:t>
            </a:r>
            <a:br>
              <a:rPr lang="vi-VN" sz="1400" b="0" i="0" smtClean="0">
                <a:solidFill>
                  <a:srgbClr val="333333"/>
                </a:solidFill>
                <a:effectLst/>
                <a:latin typeface="Lato"/>
              </a:rPr>
            </a:br>
            <a:endParaRPr lang="vi-VN" sz="1400" b="0" i="0" smtClean="0">
              <a:solidFill>
                <a:srgbClr val="333333"/>
              </a:solidFill>
              <a:effectLst/>
              <a:latin typeface="Lato"/>
            </a:endParaRPr>
          </a:p>
          <a:p>
            <a:r>
              <a:rPr lang="en-US" sz="1400" b="1" i="0" smtClean="0">
                <a:solidFill>
                  <a:srgbClr val="333333"/>
                </a:solidFill>
                <a:effectLst/>
                <a:latin typeface="Lato"/>
              </a:rPr>
              <a:t>Tóm tắt</a:t>
            </a:r>
            <a:r>
              <a:rPr lang="vi-VN" sz="1400" b="1" i="0" smtClean="0">
                <a:solidFill>
                  <a:srgbClr val="333333"/>
                </a:solidFill>
                <a:effectLst/>
                <a:latin typeface="Lato"/>
              </a:rPr>
              <a:t>:</a:t>
            </a:r>
            <a:r>
              <a:rPr lang="vi-VN" sz="1400" b="0" i="0" smtClean="0">
                <a:solidFill>
                  <a:srgbClr val="333333"/>
                </a:solidFill>
                <a:effectLst/>
                <a:latin typeface="Lato"/>
              </a:rPr>
              <a:t> </a:t>
            </a:r>
            <a:endParaRPr lang="en-US" sz="1400" b="0" i="0" smtClean="0">
              <a:solidFill>
                <a:srgbClr val="333333"/>
              </a:solidFill>
              <a:effectLst/>
              <a:latin typeface="Lato"/>
            </a:endParaRPr>
          </a:p>
          <a:p>
            <a:r>
              <a:rPr lang="vi-VN" sz="1400" b="0" i="0" smtClean="0">
                <a:solidFill>
                  <a:srgbClr val="333333"/>
                </a:solidFill>
                <a:effectLst/>
                <a:latin typeface="Lato"/>
              </a:rPr>
              <a:t>Đây là một thiết bị để bảo vệ tính mạng và tài sản khỏi các tình huống/tai nạn nguy hiểm do rò rỉ khí bất ngờ xảy ra từ các bình chứa kh</a:t>
            </a:r>
            <a:r>
              <a:rPr lang="en-US" sz="1400" smtClean="0">
                <a:solidFill>
                  <a:srgbClr val="333333"/>
                </a:solidFill>
                <a:latin typeface="Lato"/>
              </a:rPr>
              <a:t>í </a:t>
            </a:r>
            <a:r>
              <a:rPr lang="vi-VN" sz="1400" b="0" i="0" smtClean="0">
                <a:solidFill>
                  <a:srgbClr val="333333"/>
                </a:solidFill>
                <a:effectLst/>
                <a:latin typeface="Lato"/>
              </a:rPr>
              <a:t>LP được cố định cho các loại dụng cụ đốt khác nhau.</a:t>
            </a:r>
            <a:r>
              <a:rPr lang="en-US" sz="1400" b="0" i="0" smtClean="0">
                <a:solidFill>
                  <a:srgbClr val="333333"/>
                </a:solidFill>
                <a:effectLst/>
                <a:latin typeface="Lato"/>
              </a:rPr>
              <a:t> </a:t>
            </a:r>
            <a:r>
              <a:rPr lang="vi-VN" sz="1400" b="0" i="0" smtClean="0">
                <a:solidFill>
                  <a:srgbClr val="333333"/>
                </a:solidFill>
                <a:effectLst/>
                <a:latin typeface="Lato"/>
              </a:rPr>
              <a:t>Sáng chế</a:t>
            </a:r>
            <a:r>
              <a:rPr lang="en-US" sz="1400" b="0" i="0" smtClean="0">
                <a:solidFill>
                  <a:srgbClr val="333333"/>
                </a:solidFill>
                <a:effectLst/>
                <a:latin typeface="Lato"/>
              </a:rPr>
              <a:t> này</a:t>
            </a:r>
            <a:r>
              <a:rPr lang="vi-VN" sz="1400" b="0" i="0" smtClean="0">
                <a:solidFill>
                  <a:srgbClr val="333333"/>
                </a:solidFill>
                <a:effectLst/>
                <a:latin typeface="Lato"/>
              </a:rPr>
              <a:t> là một </a:t>
            </a:r>
            <a:r>
              <a:rPr lang="en-US" sz="1400" b="0" i="0" smtClean="0">
                <a:solidFill>
                  <a:srgbClr val="333333"/>
                </a:solidFill>
                <a:effectLst/>
                <a:latin typeface="Lato"/>
              </a:rPr>
              <a:t>cải tiến </a:t>
            </a:r>
            <a:r>
              <a:rPr lang="vi-VN" sz="1400" b="0" i="0" smtClean="0">
                <a:solidFill>
                  <a:srgbClr val="333333"/>
                </a:solidFill>
                <a:effectLst/>
                <a:latin typeface="Lato"/>
              </a:rPr>
              <a:t>bộ điều chỉnh khí</a:t>
            </a:r>
            <a:r>
              <a:rPr lang="en-US" sz="1400" b="0" i="0" smtClean="0">
                <a:solidFill>
                  <a:srgbClr val="333333"/>
                </a:solidFill>
                <a:effectLst/>
                <a:latin typeface="Lato"/>
              </a:rPr>
              <a:t>,</a:t>
            </a:r>
            <a:r>
              <a:rPr lang="vi-VN" sz="1400" b="0" i="0" smtClean="0">
                <a:solidFill>
                  <a:srgbClr val="333333"/>
                </a:solidFill>
                <a:effectLst/>
                <a:latin typeface="Lato"/>
              </a:rPr>
              <a:t> có thể dễ dàng cố định vào xi lanh khí. Trong trường hợp rò rỉ gas, thiết bị này xác định rò rỉ và tự động đẩy bộ điều chỉnh ra khỏi xi lanh khí. Đồng thời, rò rỉ sẽ được thông báo cho người dùng trong cùng một cơ sở bằng cách báo động. Hơn nữa, thông báo tương tự sẽ được gửi đến điện thoại di động của người dùng ở bất kỳ vị trí xa nào, thông qua internet. Thiết bị này giúp người dùng quan sát mức khí có sẵn trong xi lanh khí và đồng thời có thể điều chỉnh thiết bị qua điện thoại di động. Thiết bị này hoạt động bằng cả nguồn AC và DC. Nó được làm từ kim loại nhưng có thể được làm bằng nhựa. Để phát triển </a:t>
            </a:r>
            <a:r>
              <a:rPr lang="en-US" sz="1400" smtClean="0">
                <a:solidFill>
                  <a:srgbClr val="333333"/>
                </a:solidFill>
                <a:latin typeface="Lato"/>
              </a:rPr>
              <a:t>thiết bị này</a:t>
            </a:r>
            <a:r>
              <a:rPr lang="vi-VN" sz="1400" b="0" i="0" smtClean="0">
                <a:solidFill>
                  <a:srgbClr val="333333"/>
                </a:solidFill>
                <a:effectLst/>
                <a:latin typeface="Lato"/>
              </a:rPr>
              <a:t>, các phần cứng như Cảm biến chỉ báo LP Gas, Cảm biến tải, </a:t>
            </a:r>
            <a:r>
              <a:rPr lang="en-US" sz="1400" b="0" i="0" smtClean="0">
                <a:solidFill>
                  <a:srgbClr val="333333"/>
                </a:solidFill>
                <a:effectLst/>
                <a:latin typeface="Lato"/>
              </a:rPr>
              <a:t>bo mạch </a:t>
            </a:r>
            <a:r>
              <a:rPr lang="vi-VN" sz="1400" b="0" i="0" smtClean="0">
                <a:solidFill>
                  <a:srgbClr val="333333"/>
                </a:solidFill>
                <a:effectLst/>
                <a:latin typeface="Lato"/>
              </a:rPr>
              <a:t>Arduino, Động cơ Servo, Bộ điều chỉnh khí thông thường, Pin sạc 5V và các thiết bị mềm như nền tảng Arduino, </a:t>
            </a:r>
            <a:r>
              <a:rPr lang="en-US" sz="1400" b="0" i="0" smtClean="0">
                <a:solidFill>
                  <a:srgbClr val="333333"/>
                </a:solidFill>
                <a:effectLst/>
                <a:latin typeface="Lato"/>
              </a:rPr>
              <a:t>mạch</a:t>
            </a:r>
            <a:r>
              <a:rPr lang="vi-VN" sz="1400" b="0" i="0" smtClean="0">
                <a:solidFill>
                  <a:srgbClr val="333333"/>
                </a:solidFill>
                <a:effectLst/>
                <a:latin typeface="Lato"/>
              </a:rPr>
              <a:t> phát triển NOD mcu, Công nghệ IOT và Blyink Graphic Develop Flat Mẫu đã được sử dụng. Mục đích chính của việc phát triển bộ </a:t>
            </a:r>
            <a:r>
              <a:rPr lang="en-US" sz="1400" b="0" i="0" smtClean="0">
                <a:solidFill>
                  <a:srgbClr val="333333"/>
                </a:solidFill>
                <a:effectLst/>
                <a:latin typeface="Lato"/>
              </a:rPr>
              <a:t>thiết bị</a:t>
            </a:r>
            <a:r>
              <a:rPr lang="vi-VN" sz="1400" b="0" i="0" smtClean="0">
                <a:solidFill>
                  <a:srgbClr val="333333"/>
                </a:solidFill>
                <a:effectLst/>
                <a:latin typeface="Lato"/>
              </a:rPr>
              <a:t> này </a:t>
            </a:r>
            <a:r>
              <a:rPr lang="en-US" sz="1400" b="0" i="0" smtClean="0">
                <a:solidFill>
                  <a:srgbClr val="333333"/>
                </a:solidFill>
                <a:effectLst/>
                <a:latin typeface="Lato"/>
              </a:rPr>
              <a:t>nhằm</a:t>
            </a:r>
            <a:r>
              <a:rPr lang="vi-VN" sz="1400" b="0" i="0" smtClean="0">
                <a:solidFill>
                  <a:srgbClr val="333333"/>
                </a:solidFill>
                <a:effectLst/>
                <a:latin typeface="Lato"/>
              </a:rPr>
              <a:t> đảm bảo an toàn cho con người trong việc sử dụng khí LP cho các mục đích khác nhau.</a:t>
            </a:r>
          </a:p>
          <a:p>
            <a:endParaRPr lang="en-US" sz="1400" b="1" i="0" smtClean="0">
              <a:solidFill>
                <a:srgbClr val="333333"/>
              </a:solidFill>
              <a:effectLst/>
              <a:latin typeface="Lato"/>
            </a:endParaRPr>
          </a:p>
          <a:p>
            <a:r>
              <a:rPr lang="vi-VN" sz="1400" b="1" i="0" smtClean="0">
                <a:solidFill>
                  <a:srgbClr val="333333"/>
                </a:solidFill>
                <a:effectLst/>
                <a:latin typeface="Lato"/>
              </a:rPr>
              <a:t>Giải thưởng đã giành được:</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Giải ba trị giá $ 1.000 </a:t>
            </a:r>
            <a:endParaRPr lang="vi-VN" sz="1400" b="0" i="0">
              <a:solidFill>
                <a:srgbClr val="333333"/>
              </a:solidFill>
              <a:effectLst/>
              <a:latin typeface="Lato"/>
            </a:endParaRPr>
          </a:p>
        </p:txBody>
      </p:sp>
    </p:spTree>
    <p:extLst>
      <p:ext uri="{BB962C8B-B14F-4D97-AF65-F5344CB8AC3E}">
        <p14:creationId xmlns:p14="http://schemas.microsoft.com/office/powerpoint/2010/main" val="3848463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171063"/>
            <a:ext cx="8648700" cy="6555641"/>
          </a:xfrm>
          <a:prstGeom prst="rect">
            <a:avLst/>
          </a:prstGeom>
        </p:spPr>
        <p:txBody>
          <a:bodyPr wrap="square">
            <a:spAutoFit/>
          </a:bodyPr>
          <a:lstStyle/>
          <a:p>
            <a:r>
              <a:rPr lang="vi-VN" sz="1400" b="0" i="0" smtClean="0">
                <a:solidFill>
                  <a:srgbClr val="333333"/>
                </a:solidFill>
                <a:effectLst/>
                <a:latin typeface="Lato"/>
              </a:rPr>
              <a:t>Phòng thí nghiệm ảo: Giải pháp để cải thiện hiệu quả học tập ở trường trung học</a:t>
            </a:r>
          </a:p>
          <a:p>
            <a:r>
              <a:rPr lang="vi-VN" sz="1400" b="1" i="0" smtClean="0">
                <a:solidFill>
                  <a:srgbClr val="333333"/>
                </a:solidFill>
                <a:effectLst/>
                <a:latin typeface="Lato"/>
              </a:rPr>
              <a:t>Gian hàng Id:</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EBED029</a:t>
            </a:r>
          </a:p>
          <a:p>
            <a:r>
              <a:rPr lang="vi-VN" sz="1400" b="1" i="0" smtClean="0">
                <a:solidFill>
                  <a:srgbClr val="333333"/>
                </a:solidFill>
                <a:effectLst/>
                <a:latin typeface="Lato"/>
              </a:rPr>
              <a:t>Thể loại:</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Những hệ thống nhúng</a:t>
            </a:r>
          </a:p>
          <a:p>
            <a:r>
              <a:rPr lang="vi-VN" sz="1400" b="1" i="0" smtClean="0">
                <a:solidFill>
                  <a:srgbClr val="333333"/>
                </a:solidFill>
                <a:effectLst/>
                <a:latin typeface="Lato"/>
              </a:rPr>
              <a:t>Năm:</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2019</a:t>
            </a:r>
          </a:p>
          <a:p>
            <a:r>
              <a:rPr lang="vi-VN" sz="1400" b="1" i="0" smtClean="0">
                <a:solidFill>
                  <a:srgbClr val="333333"/>
                </a:solidFill>
                <a:effectLst/>
                <a:latin typeface="Lato"/>
              </a:rPr>
              <a:t>Tên chung kết: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Đỗ, Hoàng Khôi </a:t>
            </a:r>
            <a:br>
              <a:rPr lang="vi-VN" sz="1400" b="0" i="0" smtClean="0">
                <a:solidFill>
                  <a:srgbClr val="333333"/>
                </a:solidFill>
                <a:effectLst/>
                <a:latin typeface="Lato"/>
              </a:rPr>
            </a:br>
            <a:endParaRPr lang="vi-VN" sz="1400" b="0" i="0" smtClean="0">
              <a:solidFill>
                <a:srgbClr val="333333"/>
              </a:solidFill>
              <a:effectLst/>
              <a:latin typeface="Lato"/>
            </a:endParaRPr>
          </a:p>
          <a:p>
            <a:r>
              <a:rPr lang="en-US" sz="1400" b="1" i="0" smtClean="0">
                <a:solidFill>
                  <a:srgbClr val="333333"/>
                </a:solidFill>
                <a:effectLst/>
                <a:latin typeface="Lato"/>
              </a:rPr>
              <a:t>Tóm tắt</a:t>
            </a:r>
            <a:r>
              <a:rPr lang="vi-VN" sz="1400" b="1" i="0" smtClean="0">
                <a:solidFill>
                  <a:srgbClr val="333333"/>
                </a:solidFill>
                <a:effectLst/>
                <a:latin typeface="Lato"/>
              </a:rPr>
              <a:t>:</a:t>
            </a:r>
            <a:r>
              <a:rPr lang="vi-VN" sz="1400" b="0" i="0" smtClean="0">
                <a:solidFill>
                  <a:srgbClr val="333333"/>
                </a:solidFill>
                <a:effectLst/>
                <a:latin typeface="Lato"/>
              </a:rPr>
              <a:t> </a:t>
            </a:r>
            <a:endParaRPr lang="en-US" sz="1400" b="0" i="0" smtClean="0">
              <a:solidFill>
                <a:srgbClr val="333333"/>
              </a:solidFill>
              <a:effectLst/>
              <a:latin typeface="Lato"/>
            </a:endParaRPr>
          </a:p>
          <a:p>
            <a:r>
              <a:rPr lang="vi-VN" sz="1400" b="0" i="0" smtClean="0">
                <a:solidFill>
                  <a:srgbClr val="333333"/>
                </a:solidFill>
                <a:effectLst/>
                <a:latin typeface="Lato"/>
              </a:rPr>
              <a:t>Dự án của tôi cung cấp giải pháp để cải thiện hiệu quả học tập, giảm số vụ nổ hóa học và tiết kiệm ngân sách của đất nước bằng cách sử dụng Phòng thí nghiệm ảo dựa trên công nghệ điện thoại thông minh và VR. Phòng thí nghiệm ảo cho phép người dùng thực hiện các bài tập thực tế, cạnh tranh với đối thủ trực tuyến trong môi trường 3D và đóng góp tài nguyên. Môn học được sử dụng để áp dụng phần mềm là Hóa học. Thủ tục bao gồm 5 bước. Đầu tiên, tôi khảo sát nhu cầu trong và ngoài nước để sử dụng ứng dụng này. Sau khi phân tích tôi thấy rằng 197/200 sinh viên muốn sử dụng ứng dụng này. Vì vậy, thứ ba, tôi quyết định xây dựng ứng dụng này bằng cách sử dụng UNITY, ngôn ngữ mã là C #. Khi nó được gỡ lỗi, tôi khảo sát 218 sinh viên một lần nữa về hiệu quả và khoảng 99% sinh viên thích sử dụng ứng dụng này. Theo tính toán lý thuyết, nếu chúng ta sử dụng ứng dụng này thay vì sử dụng tài liệu tham khảo, nó sẽ tiết kiệm hơn 2,6 tỷ đô la trên toàn thế giới. Nếu chúng ta sử dụng ứng dụng này như một plugin trong phòng thí nghiệm thực tế, 127 quốc gia đang phát triển có thể tiết kiệm khoảng 203 tỷ đô la. Ứng dụng Phòng thí nghiệm ảo thực sự là một giải pháp hiệu quả cho việc thiếu phòng thí nghiệm cũng như chất lượng của chúng ở hầu hết các trường trung học. Sử dụng ứng dụng Phòng thí nghiệm ảo giúp học sinh trở nên hứng thú hơn với môn học và giáo viên dạy bài học hiệu quả. Học sinh có thể học mọi lúc, mọi nơi và thực hành trước tại nhà. Trong tương lai 12/2019, ứng dụng có thể chạy trên nhiều hệ điều hành như IOS, Window, tích hợp với công nghệ MR để mang lại trải nghiệm thú vị. Ứng dụng sẽ là công cụ hỗ trợ cho các ngành công nghiệp như Hóa sinh, Thực phẩm, Dược phẩm</a:t>
            </a:r>
            <a:endParaRPr lang="en-US" sz="1400" b="0" i="0" smtClean="0">
              <a:solidFill>
                <a:srgbClr val="333333"/>
              </a:solidFill>
              <a:effectLst/>
              <a:latin typeface="Lato"/>
            </a:endParaRPr>
          </a:p>
          <a:p>
            <a:r>
              <a:rPr lang="vi-VN" sz="1400" b="1" i="0" smtClean="0">
                <a:solidFill>
                  <a:srgbClr val="333333"/>
                </a:solidFill>
                <a:effectLst/>
                <a:latin typeface="Lato"/>
              </a:rPr>
              <a:t>Giải thưởng đã giành được:</a:t>
            </a:r>
            <a:r>
              <a:rPr lang="vi-VN" sz="1400" b="0" i="0" smtClean="0">
                <a:solidFill>
                  <a:srgbClr val="333333"/>
                </a:solidFill>
                <a:effectLst/>
                <a:latin typeface="Lato"/>
              </a:rPr>
              <a:t> </a:t>
            </a:r>
            <a:r>
              <a:rPr lang="en-US" sz="1400" b="0" i="0" smtClean="0">
                <a:solidFill>
                  <a:srgbClr val="333333"/>
                </a:solidFill>
                <a:effectLst/>
                <a:latin typeface="Lato"/>
              </a:rPr>
              <a:t>không có giải</a:t>
            </a:r>
            <a:r>
              <a:rPr lang="vi-VN" sz="1400" b="0" i="0" smtClean="0">
                <a:solidFill>
                  <a:srgbClr val="333333"/>
                </a:solidFill>
                <a:effectLst/>
                <a:latin typeface="Lato"/>
              </a:rPr>
              <a:t/>
            </a:r>
            <a:br>
              <a:rPr lang="vi-VN" sz="1400" b="0" i="0" smtClean="0">
                <a:solidFill>
                  <a:srgbClr val="333333"/>
                </a:solidFill>
                <a:effectLst/>
                <a:latin typeface="Lato"/>
              </a:rPr>
            </a:br>
            <a:endParaRPr lang="vi-VN" sz="1400" b="0" i="0">
              <a:solidFill>
                <a:srgbClr val="333333"/>
              </a:solidFill>
              <a:effectLst/>
              <a:latin typeface="Lato"/>
            </a:endParaRPr>
          </a:p>
        </p:txBody>
      </p:sp>
    </p:spTree>
    <p:extLst>
      <p:ext uri="{BB962C8B-B14F-4D97-AF65-F5344CB8AC3E}">
        <p14:creationId xmlns:p14="http://schemas.microsoft.com/office/powerpoint/2010/main" val="3068220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550" y="659934"/>
            <a:ext cx="8763000" cy="5909310"/>
          </a:xfrm>
          <a:prstGeom prst="rect">
            <a:avLst/>
          </a:prstGeom>
        </p:spPr>
        <p:txBody>
          <a:bodyPr wrap="square">
            <a:spAutoFit/>
          </a:bodyPr>
          <a:lstStyle/>
          <a:p>
            <a:r>
              <a:rPr lang="vi-VN" sz="1400" b="0" i="0" smtClean="0">
                <a:solidFill>
                  <a:srgbClr val="333333"/>
                </a:solidFill>
                <a:effectLst/>
                <a:latin typeface="Lato"/>
              </a:rPr>
              <a:t>Hệ thống tích hợp</a:t>
            </a:r>
          </a:p>
          <a:p>
            <a:r>
              <a:rPr lang="vi-VN" sz="1400" b="1" i="0" smtClean="0">
                <a:solidFill>
                  <a:srgbClr val="333333"/>
                </a:solidFill>
                <a:effectLst/>
                <a:latin typeface="Lato"/>
              </a:rPr>
              <a:t>Gian hàng Id:</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EBED042</a:t>
            </a:r>
          </a:p>
          <a:p>
            <a:r>
              <a:rPr lang="vi-VN" sz="1400" b="1" i="0" smtClean="0">
                <a:solidFill>
                  <a:srgbClr val="333333"/>
                </a:solidFill>
                <a:effectLst/>
                <a:latin typeface="Lato"/>
              </a:rPr>
              <a:t>Thể loại:</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Những hệ thống nhúng</a:t>
            </a:r>
          </a:p>
          <a:p>
            <a:r>
              <a:rPr lang="vi-VN" sz="1400" b="1" i="0" smtClean="0">
                <a:solidFill>
                  <a:srgbClr val="333333"/>
                </a:solidFill>
                <a:effectLst/>
                <a:latin typeface="Lato"/>
              </a:rPr>
              <a:t>Năm:</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2019</a:t>
            </a:r>
          </a:p>
          <a:p>
            <a:r>
              <a:rPr lang="vi-VN" sz="1400" b="1" i="0" smtClean="0">
                <a:solidFill>
                  <a:srgbClr val="333333"/>
                </a:solidFill>
                <a:effectLst/>
                <a:latin typeface="Lato"/>
              </a:rPr>
              <a:t>Tên chung kết: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Salama, Manar </a:t>
            </a:r>
            <a:br>
              <a:rPr lang="vi-VN" sz="1400" b="0" i="0" smtClean="0">
                <a:solidFill>
                  <a:srgbClr val="333333"/>
                </a:solidFill>
                <a:effectLst/>
                <a:latin typeface="Lato"/>
              </a:rPr>
            </a:br>
            <a:endParaRPr lang="vi-VN" sz="1400" b="0" i="0" smtClean="0">
              <a:solidFill>
                <a:srgbClr val="333333"/>
              </a:solidFill>
              <a:effectLst/>
              <a:latin typeface="Lato"/>
            </a:endParaRPr>
          </a:p>
          <a:p>
            <a:r>
              <a:rPr lang="en-US" sz="1400" b="1" i="0" smtClean="0">
                <a:solidFill>
                  <a:srgbClr val="333333"/>
                </a:solidFill>
                <a:effectLst/>
                <a:latin typeface="Lato"/>
              </a:rPr>
              <a:t>Tóm tắt</a:t>
            </a:r>
            <a:r>
              <a:rPr lang="vi-VN" sz="1400" b="1" i="0" smtClean="0">
                <a:solidFill>
                  <a:srgbClr val="333333"/>
                </a:solidFill>
                <a:effectLst/>
                <a:latin typeface="Lato"/>
              </a:rPr>
              <a:t>:</a:t>
            </a:r>
            <a:r>
              <a:rPr lang="vi-VN" sz="1400" b="0" i="0" smtClean="0">
                <a:solidFill>
                  <a:srgbClr val="333333"/>
                </a:solidFill>
                <a:effectLst/>
                <a:latin typeface="Lato"/>
              </a:rPr>
              <a:t> </a:t>
            </a:r>
            <a:endParaRPr lang="en-US" sz="1400" b="0" i="0" smtClean="0">
              <a:solidFill>
                <a:srgbClr val="333333"/>
              </a:solidFill>
              <a:effectLst/>
              <a:latin typeface="Lato"/>
            </a:endParaRPr>
          </a:p>
          <a:p>
            <a:r>
              <a:rPr lang="vi-VN" sz="1400" b="0" i="0" smtClean="0">
                <a:solidFill>
                  <a:srgbClr val="333333"/>
                </a:solidFill>
                <a:effectLst/>
                <a:latin typeface="Lato"/>
              </a:rPr>
              <a:t>Một số thách thức lớn </a:t>
            </a:r>
            <a:r>
              <a:rPr lang="en-US" sz="1400" smtClean="0">
                <a:solidFill>
                  <a:srgbClr val="333333"/>
                </a:solidFill>
                <a:latin typeface="Lato"/>
              </a:rPr>
              <a:t>đang </a:t>
            </a:r>
            <a:r>
              <a:rPr lang="vi-VN" sz="1400" b="0" i="0" smtClean="0">
                <a:solidFill>
                  <a:srgbClr val="333333"/>
                </a:solidFill>
                <a:effectLst/>
                <a:latin typeface="Lato"/>
              </a:rPr>
              <a:t>cản trở bánh xe phát triển của thế giới. Thế giới có vô số vấn đề lớn ảnh hưởng đến cuộc sống hàng ngày như: thiếu tài nguyên nước, tiêu thụ quá nhiều năng lượng và thiếu công nghệ ứng dụng. Ý tưởng dự án đã</a:t>
            </a:r>
            <a:r>
              <a:rPr lang="en-US" sz="1400" b="0" i="0" smtClean="0">
                <a:solidFill>
                  <a:srgbClr val="333333"/>
                </a:solidFill>
                <a:effectLst/>
                <a:latin typeface="Lato"/>
              </a:rPr>
              <a:t> tập trung vào </a:t>
            </a:r>
            <a:r>
              <a:rPr lang="vi-VN" sz="1400" b="0" i="0" smtClean="0">
                <a:solidFill>
                  <a:srgbClr val="333333"/>
                </a:solidFill>
                <a:effectLst/>
                <a:latin typeface="Lato"/>
              </a:rPr>
              <a:t>hai lĩnh vực nhằm mục đích giảm tiêu thụ năng lượng để quản lý nhu cầu điện và tăng sự phụ thuộc vào năng lượng tái tạo, </a:t>
            </a:r>
            <a:r>
              <a:rPr lang="en-US" sz="1400" smtClean="0">
                <a:solidFill>
                  <a:srgbClr val="333333"/>
                </a:solidFill>
                <a:latin typeface="Lato"/>
              </a:rPr>
              <a:t>đồng thời </a:t>
            </a:r>
            <a:r>
              <a:rPr lang="vi-VN" sz="1400" b="0" i="0" smtClean="0">
                <a:solidFill>
                  <a:srgbClr val="333333"/>
                </a:solidFill>
                <a:effectLst/>
                <a:latin typeface="Lato"/>
              </a:rPr>
              <a:t>kiểm soát </a:t>
            </a:r>
            <a:r>
              <a:rPr lang="en-US" sz="1400" b="0" i="0" smtClean="0">
                <a:solidFill>
                  <a:srgbClr val="333333"/>
                </a:solidFill>
                <a:effectLst/>
                <a:latin typeface="Lato"/>
              </a:rPr>
              <a:t>sự lãng phí</a:t>
            </a:r>
            <a:r>
              <a:rPr lang="vi-VN" sz="1400" b="0" i="0" smtClean="0">
                <a:solidFill>
                  <a:srgbClr val="333333"/>
                </a:solidFill>
                <a:effectLst/>
                <a:latin typeface="Lato"/>
              </a:rPr>
              <a:t> nước trong nông nghiệp để đáp ứng nhu cầu. Dự án có 3 phần chính: Thứ nhất, hệ thống chiếu sáng thông minh trên đường cao bằng cách sử dụng cảm biến LDR (điện trở phụ thuộc ánh sáng) để cân bằng giữa ánh sáng tự nhiên và điện, đồng thời, sử dụng cổng laser làm từ các bộ phận địa phương để giảm chi phí và tăng hiệu quả . Thứ hai, Một hệ thống tưới thông minh bằng cách sử dụng cảm biến độ ẩm đất và máy bơm (khi đất khô, cảm biến độ ẩm đất sẽ gửi tín hiệu để bơm mở). Thứ ba, Một trạm năng lượng mặt trời để cung cấp cho tất cả các hệ thống năng lượng. Dự án này sẽ tạo ra một bước đột phá trong tất cả các lĩnh vực vì kết quả hiệu quả của nó. Dự án đạt được mục tiêu của nó; nó có thể giảm 50% mức tiêu thụ năng lượng, tăng hiệu quả 66,6% và giảm 60% lượng nước thải trong quá trình tưới. Dự án đáp ứng các yêu cầu thiết kế của nó là giảm tiêu thụ năng lượng và nước, áp dụng các hệ thống thông minh trong Cơ sở hạ tầng của bất kỳ thành phố nào, tăng hiệu quả của một hệ thống thông minh và giảm chi phí của toàn bộ dự án.</a:t>
            </a:r>
            <a:endParaRPr lang="en-US" sz="1400" b="0" i="0" smtClean="0">
              <a:solidFill>
                <a:srgbClr val="333333"/>
              </a:solidFill>
              <a:effectLst/>
              <a:latin typeface="Lato"/>
            </a:endParaRPr>
          </a:p>
          <a:p>
            <a:endParaRPr lang="en-US" sz="1400">
              <a:solidFill>
                <a:srgbClr val="333333"/>
              </a:solidFill>
              <a:latin typeface="Lato"/>
            </a:endParaRPr>
          </a:p>
          <a:p>
            <a:r>
              <a:rPr lang="vi-VN" sz="1400" b="1" i="0" smtClean="0">
                <a:solidFill>
                  <a:srgbClr val="333333"/>
                </a:solidFill>
                <a:effectLst/>
                <a:latin typeface="Lato"/>
              </a:rPr>
              <a:t>Giải thưởng đã giành được:</a:t>
            </a:r>
            <a:r>
              <a:rPr lang="vi-VN" sz="1400" b="0" i="0" smtClean="0">
                <a:solidFill>
                  <a:srgbClr val="333333"/>
                </a:solidFill>
                <a:effectLst/>
                <a:latin typeface="Lato"/>
              </a:rPr>
              <a:t> </a:t>
            </a:r>
            <a:r>
              <a:rPr lang="en-US" sz="1400" b="0" i="0" smtClean="0">
                <a:solidFill>
                  <a:srgbClr val="333333"/>
                </a:solidFill>
                <a:effectLst/>
                <a:latin typeface="Lato"/>
              </a:rPr>
              <a:t>không có giải</a:t>
            </a:r>
            <a:endParaRPr lang="vi-VN" sz="1400" b="0" i="0">
              <a:solidFill>
                <a:srgbClr val="333333"/>
              </a:solidFill>
              <a:effectLst/>
              <a:latin typeface="Lato"/>
            </a:endParaRPr>
          </a:p>
        </p:txBody>
      </p:sp>
    </p:spTree>
    <p:extLst>
      <p:ext uri="{BB962C8B-B14F-4D97-AF65-F5344CB8AC3E}">
        <p14:creationId xmlns:p14="http://schemas.microsoft.com/office/powerpoint/2010/main" val="22611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2977" y="2339459"/>
            <a:ext cx="3882794" cy="830997"/>
          </a:xfrm>
          <a:prstGeom prst="rect">
            <a:avLst/>
          </a:prstGeom>
        </p:spPr>
        <p:txBody>
          <a:bodyPr wrap="none">
            <a:spAutoFit/>
          </a:bodyPr>
          <a:lstStyle/>
          <a:p>
            <a:pPr algn="ctr"/>
            <a:r>
              <a:rPr lang="vi-VN" sz="2400" b="0" i="0" smtClean="0">
                <a:solidFill>
                  <a:srgbClr val="333333"/>
                </a:solidFill>
                <a:effectLst/>
                <a:latin typeface="Lato"/>
              </a:rPr>
              <a:t>Khoa học hành vi và xã hội</a:t>
            </a:r>
            <a:endParaRPr lang="en-US" sz="2400" b="0" i="0" smtClean="0">
              <a:solidFill>
                <a:srgbClr val="333333"/>
              </a:solidFill>
              <a:effectLst/>
              <a:latin typeface="Lato"/>
            </a:endParaRPr>
          </a:p>
          <a:p>
            <a:pPr algn="ctr"/>
            <a:r>
              <a:rPr lang="en-US" sz="2400" smtClean="0">
                <a:solidFill>
                  <a:srgbClr val="333333"/>
                </a:solidFill>
                <a:latin typeface="Lato"/>
              </a:rPr>
              <a:t>2018</a:t>
            </a:r>
            <a:endParaRPr lang="vi-VN" sz="2400" b="0" i="0" smtClean="0">
              <a:solidFill>
                <a:srgbClr val="333333"/>
              </a:solidFill>
              <a:effectLst/>
              <a:latin typeface="Lato"/>
            </a:endParaRPr>
          </a:p>
        </p:txBody>
      </p:sp>
    </p:spTree>
    <p:extLst>
      <p:ext uri="{BB962C8B-B14F-4D97-AF65-F5344CB8AC3E}">
        <p14:creationId xmlns:p14="http://schemas.microsoft.com/office/powerpoint/2010/main" val="3944548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9223" y="2339459"/>
            <a:ext cx="2770310" cy="830997"/>
          </a:xfrm>
          <a:prstGeom prst="rect">
            <a:avLst/>
          </a:prstGeom>
        </p:spPr>
        <p:txBody>
          <a:bodyPr wrap="none">
            <a:spAutoFit/>
          </a:bodyPr>
          <a:lstStyle/>
          <a:p>
            <a:pPr algn="ctr"/>
            <a:r>
              <a:rPr lang="en-US" sz="2400" b="0" i="0" dirty="0" smtClean="0">
                <a:solidFill>
                  <a:srgbClr val="333333"/>
                </a:solidFill>
                <a:effectLst/>
                <a:latin typeface="Lato"/>
              </a:rPr>
              <a:t>Hóa Sinh, Hóa học</a:t>
            </a:r>
          </a:p>
          <a:p>
            <a:pPr algn="ctr"/>
            <a:r>
              <a:rPr lang="en-US" sz="2400" dirty="0" smtClean="0">
                <a:solidFill>
                  <a:srgbClr val="333333"/>
                </a:solidFill>
                <a:latin typeface="Lato"/>
              </a:rPr>
              <a:t>2019</a:t>
            </a:r>
            <a:endParaRPr lang="vi-VN" sz="2400" b="0" i="0" dirty="0" smtClean="0">
              <a:solidFill>
                <a:srgbClr val="333333"/>
              </a:solidFill>
              <a:effectLst/>
              <a:latin typeface="Lato"/>
            </a:endParaRPr>
          </a:p>
        </p:txBody>
      </p:sp>
    </p:spTree>
    <p:extLst>
      <p:ext uri="{BB962C8B-B14F-4D97-AF65-F5344CB8AC3E}">
        <p14:creationId xmlns:p14="http://schemas.microsoft.com/office/powerpoint/2010/main" val="2883134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50" y="313938"/>
            <a:ext cx="8839200" cy="6555641"/>
          </a:xfrm>
          <a:prstGeom prst="rect">
            <a:avLst/>
          </a:prstGeom>
        </p:spPr>
        <p:txBody>
          <a:bodyPr wrap="square">
            <a:spAutoFit/>
          </a:bodyPr>
          <a:lstStyle/>
          <a:p>
            <a:r>
              <a:rPr lang="en-US" sz="1400" b="0" i="0" dirty="0" smtClean="0">
                <a:solidFill>
                  <a:srgbClr val="333333"/>
                </a:solidFill>
                <a:effectLst/>
                <a:latin typeface="Lato"/>
              </a:rPr>
              <a:t>Sử dụng </a:t>
            </a:r>
            <a:r>
              <a:rPr lang="vi-VN" sz="1400" b="0" i="0" dirty="0" smtClean="0">
                <a:solidFill>
                  <a:srgbClr val="333333"/>
                </a:solidFill>
                <a:effectLst/>
                <a:latin typeface="Lato"/>
              </a:rPr>
              <a:t>Deuterium Oxide (D2O) </a:t>
            </a:r>
            <a:r>
              <a:rPr lang="en-US" sz="1400" b="0" i="0" dirty="0" smtClean="0">
                <a:solidFill>
                  <a:srgbClr val="333333"/>
                </a:solidFill>
                <a:effectLst/>
                <a:latin typeface="Lato"/>
              </a:rPr>
              <a:t>trong</a:t>
            </a:r>
            <a:r>
              <a:rPr lang="vi-VN" sz="1400" b="0" i="0" dirty="0" smtClean="0">
                <a:solidFill>
                  <a:srgbClr val="333333"/>
                </a:solidFill>
                <a:effectLst/>
                <a:latin typeface="Lato"/>
              </a:rPr>
              <a:t> việc duy trì </a:t>
            </a:r>
            <a:r>
              <a:rPr lang="en-US" sz="1400" dirty="0" smtClean="0">
                <a:solidFill>
                  <a:srgbClr val="333333"/>
                </a:solidFill>
                <a:latin typeface="Lato"/>
              </a:rPr>
              <a:t>sự sống của </a:t>
            </a:r>
            <a:r>
              <a:rPr lang="vi-VN" sz="1400" b="0" i="0" dirty="0" smtClean="0">
                <a:solidFill>
                  <a:srgbClr val="333333"/>
                </a:solidFill>
                <a:effectLst/>
                <a:latin typeface="Lato"/>
              </a:rPr>
              <a:t>vi khuẩn Coliphage dưới nhiệt độ thấp </a:t>
            </a:r>
            <a:r>
              <a:rPr lang="en-US" sz="1400" b="0" i="0" dirty="0" smtClean="0">
                <a:solidFill>
                  <a:srgbClr val="333333"/>
                </a:solidFill>
                <a:effectLst/>
                <a:latin typeface="Lato"/>
              </a:rPr>
              <a:t>nhằm</a:t>
            </a:r>
            <a:r>
              <a:rPr lang="vi-VN" sz="1400" b="0" i="0" dirty="0" smtClean="0">
                <a:solidFill>
                  <a:srgbClr val="333333"/>
                </a:solidFill>
                <a:effectLst/>
                <a:latin typeface="Lato"/>
              </a:rPr>
              <a:t> mô hình hóa </a:t>
            </a:r>
            <a:r>
              <a:rPr lang="en-US" sz="1400" b="0" i="0" dirty="0" smtClean="0">
                <a:solidFill>
                  <a:srgbClr val="333333"/>
                </a:solidFill>
                <a:effectLst/>
                <a:latin typeface="Lato"/>
              </a:rPr>
              <a:t>sử dụng </a:t>
            </a:r>
            <a:r>
              <a:rPr lang="vi-VN" sz="1400" b="0" i="0" dirty="0" smtClean="0">
                <a:solidFill>
                  <a:srgbClr val="333333"/>
                </a:solidFill>
                <a:effectLst/>
                <a:latin typeface="Lato"/>
              </a:rPr>
              <a:t>các chất phụ gia vắc-xin virus</a:t>
            </a:r>
          </a:p>
          <a:p>
            <a:r>
              <a:rPr lang="vi-VN" sz="1400" b="1" i="0" dirty="0" smtClean="0">
                <a:solidFill>
                  <a:srgbClr val="333333"/>
                </a:solidFill>
                <a:effectLst/>
                <a:latin typeface="Lato"/>
              </a:rPr>
              <a:t>Gian hàng Id:</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BCHM014</a:t>
            </a:r>
          </a:p>
          <a:p>
            <a:r>
              <a:rPr lang="vi-VN" sz="1400" b="1" i="0" dirty="0" smtClean="0">
                <a:solidFill>
                  <a:srgbClr val="333333"/>
                </a:solidFill>
                <a:effectLst/>
                <a:latin typeface="Lato"/>
              </a:rPr>
              <a:t>Thể loại:</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Hóa sinh</a:t>
            </a:r>
          </a:p>
          <a:p>
            <a:r>
              <a:rPr lang="vi-VN" sz="1400" b="1" i="0" dirty="0" smtClean="0">
                <a:solidFill>
                  <a:srgbClr val="333333"/>
                </a:solidFill>
                <a:effectLst/>
                <a:latin typeface="Lato"/>
              </a:rPr>
              <a:t>Năm:</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2019</a:t>
            </a:r>
          </a:p>
          <a:p>
            <a:r>
              <a:rPr lang="vi-VN" sz="1400" b="1" i="0" dirty="0" smtClean="0">
                <a:solidFill>
                  <a:srgbClr val="333333"/>
                </a:solidFill>
                <a:effectLst/>
                <a:latin typeface="Lato"/>
              </a:rPr>
              <a:t>Tên chung kết:</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Morgan, Annika </a:t>
            </a:r>
            <a:br>
              <a:rPr lang="vi-VN" sz="1400" b="0" i="0" dirty="0" smtClean="0">
                <a:solidFill>
                  <a:srgbClr val="333333"/>
                </a:solidFill>
                <a:effectLst/>
                <a:latin typeface="Lato"/>
              </a:rPr>
            </a:br>
            <a:endParaRPr lang="vi-VN" sz="1400" b="0" i="0" dirty="0" smtClean="0">
              <a:solidFill>
                <a:srgbClr val="333333"/>
              </a:solidFill>
              <a:effectLst/>
              <a:latin typeface="Lato"/>
            </a:endParaRPr>
          </a:p>
          <a:p>
            <a:r>
              <a:rPr lang="vi-VN" sz="1400" b="1" i="0" dirty="0" smtClean="0">
                <a:solidFill>
                  <a:srgbClr val="333333"/>
                </a:solidFill>
                <a:effectLst/>
                <a:latin typeface="Lato"/>
              </a:rPr>
              <a:t>Tóm tắt::</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Các hạt virus được sử dụng trong vắc-xin và liệu pháp virus thường bị </a:t>
            </a:r>
            <a:r>
              <a:rPr lang="en-US" sz="1400" b="0" i="0" dirty="0" smtClean="0">
                <a:solidFill>
                  <a:srgbClr val="333333"/>
                </a:solidFill>
                <a:effectLst/>
                <a:latin typeface="Lato"/>
              </a:rPr>
              <a:t>hư </a:t>
            </a:r>
            <a:r>
              <a:rPr lang="vi-VN" sz="1400" b="0" i="0" dirty="0" smtClean="0">
                <a:solidFill>
                  <a:srgbClr val="333333"/>
                </a:solidFill>
                <a:effectLst/>
                <a:latin typeface="Lato"/>
              </a:rPr>
              <a:t>hỏng do chuyển động phân tử của dung dịch lưu trữ chúng và yêu cầu </a:t>
            </a:r>
            <a:r>
              <a:rPr lang="en-US" sz="1400" b="0" i="0" dirty="0" smtClean="0">
                <a:solidFill>
                  <a:srgbClr val="333333"/>
                </a:solidFill>
                <a:effectLst/>
                <a:latin typeface="Lato"/>
              </a:rPr>
              <a:t>cần </a:t>
            </a:r>
            <a:r>
              <a:rPr lang="vi-VN" sz="1400" b="0" i="0" dirty="0" smtClean="0">
                <a:solidFill>
                  <a:srgbClr val="333333"/>
                </a:solidFill>
                <a:effectLst/>
                <a:latin typeface="Lato"/>
              </a:rPr>
              <a:t>bảo quản ở nhiệt độ thấp để giảm tốc độ của các phân tử nước. Oxit deuterium (D2O) được tạo ra với một đồng vị hydro làm tăng mật độ của nước lên 1,11 g / mL; khi các hạt virus được lưu trữ trong D2O, trọng lượng tăng làm giảm tốc độ phân tử của dung dịch, giảm chấn thương cho các hạt, làm t</a:t>
            </a:r>
            <a:r>
              <a:rPr lang="en-US" sz="1400" dirty="0">
                <a:solidFill>
                  <a:srgbClr val="333333"/>
                </a:solidFill>
                <a:latin typeface="Lato"/>
              </a:rPr>
              <a:t>ă</a:t>
            </a:r>
            <a:r>
              <a:rPr lang="vi-VN" sz="1400" b="0" i="0" dirty="0" smtClean="0">
                <a:solidFill>
                  <a:srgbClr val="333333"/>
                </a:solidFill>
                <a:effectLst/>
                <a:latin typeface="Lato"/>
              </a:rPr>
              <a:t>ng</a:t>
            </a:r>
            <a:r>
              <a:rPr lang="en-US" sz="1400" b="0" i="0" dirty="0" smtClean="0">
                <a:solidFill>
                  <a:srgbClr val="333333"/>
                </a:solidFill>
                <a:effectLst/>
                <a:latin typeface="Lato"/>
              </a:rPr>
              <a:t> giới hạn</a:t>
            </a:r>
            <a:r>
              <a:rPr lang="vi-VN" sz="1400" b="0" i="0" dirty="0" smtClean="0">
                <a:solidFill>
                  <a:srgbClr val="333333"/>
                </a:solidFill>
                <a:effectLst/>
                <a:latin typeface="Lato"/>
              </a:rPr>
              <a:t> nhiệt độ</a:t>
            </a:r>
            <a:r>
              <a:rPr lang="en-US" sz="1400" b="0" i="0" dirty="0" smtClean="0">
                <a:solidFill>
                  <a:srgbClr val="333333"/>
                </a:solidFill>
                <a:effectLst/>
                <a:latin typeface="Lato"/>
              </a:rPr>
              <a:t> mà</a:t>
            </a:r>
            <a:r>
              <a:rPr lang="vi-VN" sz="1400" b="0" i="0" dirty="0" smtClean="0">
                <a:solidFill>
                  <a:srgbClr val="333333"/>
                </a:solidFill>
                <a:effectLst/>
                <a:latin typeface="Lato"/>
              </a:rPr>
              <a:t> trong đó các mẫu có thể được lưu trữ. Một vi khuẩn T4 đã được sử dụng để kiểm tra xem một hạt virus sẽ phản ứng với môi trường của nó như thế nào và </a:t>
            </a:r>
            <a:r>
              <a:rPr lang="en-US" sz="1400" b="0" i="0" dirty="0" smtClean="0">
                <a:solidFill>
                  <a:srgbClr val="333333"/>
                </a:solidFill>
                <a:effectLst/>
                <a:latin typeface="Lato"/>
              </a:rPr>
              <a:t>bị phân hủy </a:t>
            </a:r>
            <a:r>
              <a:rPr lang="vi-VN" sz="1400" b="0" i="0" dirty="0" smtClean="0">
                <a:solidFill>
                  <a:srgbClr val="333333"/>
                </a:solidFill>
                <a:effectLst/>
                <a:latin typeface="Lato"/>
              </a:rPr>
              <a:t>theo thời gian khi được lưu trữ trong D2O và nước khử ion. Một mẫu vi khuẩn Coliphage được lưu trữ trong D2O được so sánh với một mẫu được lưu trữ trong nước khử ion ở 16oC để xác định mức độ lây nhiễm của các mẫu theo thời gian bằng cách sử dụng các xét nghiệm mảng bám. Mẫu được lưu trữ trong D2O cho thấy sự </a:t>
            </a:r>
            <a:r>
              <a:rPr lang="en-US" sz="1400" dirty="0" smtClean="0">
                <a:solidFill>
                  <a:srgbClr val="333333"/>
                </a:solidFill>
                <a:latin typeface="Lato"/>
              </a:rPr>
              <a:t>ít bị </a:t>
            </a:r>
            <a:r>
              <a:rPr lang="vi-VN" sz="1400" b="0" i="0" dirty="0" smtClean="0">
                <a:solidFill>
                  <a:srgbClr val="333333"/>
                </a:solidFill>
                <a:effectLst/>
                <a:latin typeface="Lato"/>
              </a:rPr>
              <a:t>suy giảm theo thời gian và làm chậm tốc độ </a:t>
            </a:r>
            <a:r>
              <a:rPr lang="en-US" sz="1400" b="0" i="0" dirty="0" smtClean="0">
                <a:solidFill>
                  <a:srgbClr val="333333"/>
                </a:solidFill>
                <a:effectLst/>
                <a:latin typeface="Lato"/>
              </a:rPr>
              <a:t>phân hủy </a:t>
            </a:r>
            <a:r>
              <a:rPr lang="vi-VN" sz="1400" b="0" i="0" dirty="0" smtClean="0">
                <a:solidFill>
                  <a:srgbClr val="333333"/>
                </a:solidFill>
                <a:effectLst/>
                <a:latin typeface="Lato"/>
              </a:rPr>
              <a:t>đến 6% so với nước khử ion. D2O đã chứng tỏ là một giải pháp có lợi hơn so với nước khử ion trong việc hỗ trợ </a:t>
            </a:r>
            <a:r>
              <a:rPr lang="en-US" sz="1400" b="0" i="0" dirty="0" smtClean="0">
                <a:solidFill>
                  <a:srgbClr val="333333"/>
                </a:solidFill>
                <a:effectLst/>
                <a:latin typeface="Lato"/>
              </a:rPr>
              <a:t>khả năng </a:t>
            </a:r>
            <a:r>
              <a:rPr lang="vi-VN" sz="1400" b="0" i="0" dirty="0" smtClean="0">
                <a:solidFill>
                  <a:srgbClr val="333333"/>
                </a:solidFill>
                <a:effectLst/>
                <a:latin typeface="Lato"/>
              </a:rPr>
              <a:t>của các phage và là một phụ gia lưu trữ đầy hứa hẹn cho các mẫu virus. Giải pháp này có</a:t>
            </a:r>
            <a:r>
              <a:rPr lang="en-US" sz="1400" b="0" i="0" dirty="0" smtClean="0">
                <a:solidFill>
                  <a:srgbClr val="333333"/>
                </a:solidFill>
                <a:effectLst/>
                <a:latin typeface="Lato"/>
              </a:rPr>
              <a:t> tiềm năng</a:t>
            </a:r>
            <a:r>
              <a:rPr lang="vi-VN" sz="1400" b="0" i="0" dirty="0" smtClean="0">
                <a:solidFill>
                  <a:srgbClr val="333333"/>
                </a:solidFill>
                <a:effectLst/>
                <a:latin typeface="Lato"/>
              </a:rPr>
              <a:t> ứng dụng </a:t>
            </a:r>
            <a:r>
              <a:rPr lang="en-US" sz="1400" b="0" i="0" dirty="0" smtClean="0">
                <a:solidFill>
                  <a:srgbClr val="333333"/>
                </a:solidFill>
                <a:effectLst/>
                <a:latin typeface="Lato"/>
              </a:rPr>
              <a:t>nhằm giúp </a:t>
            </a:r>
            <a:r>
              <a:rPr lang="vi-VN" sz="1400" b="0" i="0" dirty="0" smtClean="0">
                <a:solidFill>
                  <a:srgbClr val="333333"/>
                </a:solidFill>
                <a:effectLst/>
                <a:latin typeface="Lato"/>
              </a:rPr>
              <a:t>tăng </a:t>
            </a:r>
            <a:r>
              <a:rPr lang="en-US" sz="1400" b="0" i="0" dirty="0" smtClean="0">
                <a:solidFill>
                  <a:srgbClr val="333333"/>
                </a:solidFill>
                <a:effectLst/>
                <a:latin typeface="Lato"/>
              </a:rPr>
              <a:t>giới hạn </a:t>
            </a:r>
            <a:r>
              <a:rPr lang="vi-VN" sz="1400" b="0" i="0" dirty="0" smtClean="0">
                <a:solidFill>
                  <a:srgbClr val="333333"/>
                </a:solidFill>
                <a:effectLst/>
                <a:latin typeface="Lato"/>
              </a:rPr>
              <a:t>nhiệt độ bảo quản của vắc-xin virus suy yếu sống, như vắc-xin Ebola, rVSV EBOV</a:t>
            </a:r>
            <a:r>
              <a:rPr lang="en-US" sz="1400" b="0" i="0" dirty="0" smtClean="0">
                <a:solidFill>
                  <a:srgbClr val="333333"/>
                </a:solidFill>
                <a:effectLst/>
                <a:latin typeface="Lato"/>
              </a:rPr>
              <a:t>. Đây la những loại vắc-xin</a:t>
            </a:r>
            <a:r>
              <a:rPr lang="vi-VN" sz="1400" b="0" i="0" dirty="0" smtClean="0">
                <a:solidFill>
                  <a:srgbClr val="333333"/>
                </a:solidFill>
                <a:effectLst/>
                <a:latin typeface="Lato"/>
              </a:rPr>
              <a:t> thường </a:t>
            </a:r>
            <a:r>
              <a:rPr lang="en-US" sz="1400" dirty="0" smtClean="0">
                <a:solidFill>
                  <a:srgbClr val="333333"/>
                </a:solidFill>
                <a:latin typeface="Lato"/>
              </a:rPr>
              <a:t>được </a:t>
            </a:r>
            <a:r>
              <a:rPr lang="vi-VN" sz="1400" b="0" i="0" dirty="0" smtClean="0">
                <a:solidFill>
                  <a:srgbClr val="333333"/>
                </a:solidFill>
                <a:effectLst/>
                <a:latin typeface="Lato"/>
              </a:rPr>
              <a:t>yêu cầu bảo quản ở nhiệt độ rất thấp trong quá trình vận chuyển và lưu trữ </a:t>
            </a:r>
            <a:r>
              <a:rPr lang="en-US" sz="1400" b="0" i="0" dirty="0" smtClean="0">
                <a:solidFill>
                  <a:srgbClr val="333333"/>
                </a:solidFill>
                <a:effectLst/>
                <a:latin typeface="Lato"/>
              </a:rPr>
              <a:t>nhằm</a:t>
            </a:r>
            <a:r>
              <a:rPr lang="vi-VN" sz="1400" b="0" i="0" dirty="0" smtClean="0">
                <a:solidFill>
                  <a:srgbClr val="333333"/>
                </a:solidFill>
                <a:effectLst/>
                <a:latin typeface="Lato"/>
              </a:rPr>
              <a:t> duy trì hiệu quả và </a:t>
            </a:r>
            <a:r>
              <a:rPr lang="en-US" sz="1400" b="0" i="0" dirty="0" smtClean="0">
                <a:solidFill>
                  <a:srgbClr val="333333"/>
                </a:solidFill>
                <a:effectLst/>
                <a:latin typeface="Lato"/>
              </a:rPr>
              <a:t>hiệu nghiệm </a:t>
            </a:r>
            <a:r>
              <a:rPr lang="vi-VN" sz="1400" b="0" i="0" dirty="0" smtClean="0">
                <a:solidFill>
                  <a:srgbClr val="333333"/>
                </a:solidFill>
                <a:effectLst/>
                <a:latin typeface="Lato"/>
              </a:rPr>
              <a:t>đối với bệnh nhân.</a:t>
            </a:r>
          </a:p>
          <a:p>
            <a:r>
              <a:rPr lang="vi-VN" sz="1400" b="1" i="0" dirty="0" smtClean="0">
                <a:solidFill>
                  <a:srgbClr val="333333"/>
                </a:solidFill>
                <a:effectLst/>
                <a:latin typeface="Lato"/>
              </a:rPr>
              <a:t>Giải thưởng đã giành được:</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Giải nhất trị giá 3.000 đô la </a:t>
            </a:r>
            <a:br>
              <a:rPr lang="vi-VN" sz="1400" b="0" i="0" dirty="0" smtClean="0">
                <a:solidFill>
                  <a:srgbClr val="333333"/>
                </a:solidFill>
                <a:effectLst/>
                <a:latin typeface="Lato"/>
              </a:rPr>
            </a:br>
            <a:r>
              <a:rPr lang="vi-VN" sz="1400" b="0" i="0" dirty="0" smtClean="0">
                <a:solidFill>
                  <a:srgbClr val="333333"/>
                </a:solidFill>
                <a:effectLst/>
                <a:latin typeface="Lato"/>
              </a:rPr>
              <a:t>Giải thưởng hạng mục tốt nhất của Intel ISEF trị giá 5.000 đô la </a:t>
            </a:r>
            <a:endParaRPr lang="vi-VN" sz="1400" b="0" i="0" dirty="0">
              <a:solidFill>
                <a:srgbClr val="333333"/>
              </a:solidFill>
              <a:effectLst/>
              <a:latin typeface="Lato"/>
            </a:endParaRPr>
          </a:p>
        </p:txBody>
      </p:sp>
    </p:spTree>
    <p:extLst>
      <p:ext uri="{BB962C8B-B14F-4D97-AF65-F5344CB8AC3E}">
        <p14:creationId xmlns:p14="http://schemas.microsoft.com/office/powerpoint/2010/main" val="299842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825" y="1291680"/>
            <a:ext cx="8839200" cy="4616648"/>
          </a:xfrm>
          <a:prstGeom prst="rect">
            <a:avLst/>
          </a:prstGeom>
        </p:spPr>
        <p:txBody>
          <a:bodyPr wrap="square">
            <a:spAutoFit/>
          </a:bodyPr>
          <a:lstStyle/>
          <a:p>
            <a:r>
              <a:rPr lang="en-US" sz="1400" dirty="0" smtClean="0"/>
              <a:t>NGHIÊN CỨU CÁC ĐẶC TÍNH ỨC CHẾ VI SINH VẬT CỦA TỎI "ALLIUM SATIVUM", GỪNG “ZINZIBER CASSUMUNAR", CÀ CHUA "LlCOPERSICUM ESCULETUM", VÀ CHẤT TẨY RỬA A CŨNG NHƯ SỰ KẾT HỢP GIỮA CHÚNG</a:t>
            </a:r>
          </a:p>
          <a:p>
            <a:r>
              <a:rPr lang="en-US" sz="1400" dirty="0" smtClean="0"/>
              <a:t>Jean Carlos Rivera Lopez</a:t>
            </a:r>
          </a:p>
          <a:p>
            <a:r>
              <a:rPr lang="en-US" sz="1400" dirty="0" smtClean="0"/>
              <a:t>Colegio De La Salle, Bayamon, ICER PUERTO</a:t>
            </a:r>
          </a:p>
          <a:p>
            <a:endParaRPr lang="en-US" sz="1400" dirty="0" smtClean="0"/>
          </a:p>
          <a:p>
            <a:r>
              <a:rPr lang="en-US" sz="1400" b="1" i="0" dirty="0" smtClean="0">
                <a:solidFill>
                  <a:srgbClr val="333333"/>
                </a:solidFill>
                <a:effectLst/>
                <a:latin typeface="Lato"/>
              </a:rPr>
              <a:t>Tóm tắt</a:t>
            </a:r>
            <a:r>
              <a:rPr lang="vi-VN" sz="1400" b="1" i="0" dirty="0" smtClean="0">
                <a:solidFill>
                  <a:srgbClr val="333333"/>
                </a:solidFill>
                <a:effectLst/>
                <a:latin typeface="Lato"/>
              </a:rPr>
              <a:t>:</a:t>
            </a:r>
            <a:r>
              <a:rPr lang="vi-VN" sz="1400" b="0" i="0" dirty="0" smtClean="0">
                <a:solidFill>
                  <a:srgbClr val="333333"/>
                </a:solidFill>
                <a:effectLst/>
                <a:latin typeface="Lato"/>
              </a:rPr>
              <a:t> </a:t>
            </a:r>
            <a:endParaRPr lang="en-US" sz="1400" b="0" i="0" dirty="0" smtClean="0">
              <a:solidFill>
                <a:srgbClr val="333333"/>
              </a:solidFill>
              <a:effectLst/>
              <a:latin typeface="Lato"/>
            </a:endParaRPr>
          </a:p>
          <a:p>
            <a:r>
              <a:rPr lang="en-US" sz="1400" dirty="0" smtClean="0"/>
              <a:t>Nếu tỏi "Allium sativum", gừng "Zinzier cassumunar", cà chua "Licopersicum esculetum" và chất tẩy rửa A hoặc sự kết hợp của các chất này có tính chất diệt nấm thì việc tổng hợp đế giày với thuốc diệt nấm tự nhiên này có khả năng chống lại các vi sinh vật "T.mentagrophytes" và "T. ". Bốn chiết xuất được sử dụng gồm gừng, tỏi, cà chua và chất tẩy rửa A ở các độ pha loãng khác nhau: 75g các chiết xuất riêng lẻ này được sử dụng và kết hợp lẫn nhau. Đế giày vô trùng được cắt thành hai mươi bảy mảnh với kích thước 2x2. Với một miếng gạc, mẫu được chiết xuất và nhúng vào từng đế giày. Sau đó, các mẩu thử được ngâm tẩm trong đĩa Petri nơi chúng được ủ 7 ngày ở 25 độ C. Quan sát cho thấy vi khuẩn "T.mentagrophytes" tăng trưởng 100% với chiết xuất cà chua, tăng trưởng 80% với sự kết hợp của chất tẩy A và cà chua, và 70 % tăng trưởng với sự kết hợp của gừng và tỏi. Chiết xuất riêng của gừng, tỏi, chất tẩy A, và các kết hợp (5), bảy (7) có khả năng ức chế nấm 100%. "T.rubrum" có sự tăng trưởng 100% với chiết xuất cà chua và 70% tăng trưởng với sự kết hợp của chất tẩy A với cà chua. Chiết xuất riêng lẻ của gừng, tỏi, chất tẩy A và các kết hợp sáu (6), bảy (7) thu được dung dịch có 100% khả năng ức chế nấm. Đóng góp của nghiên cứu này là tỏi, gừng và chất tẩy rửa A có thể được sử dụng làm thành phần chính của Đế giày giúp ức chế sự phát triển của nấm "T.mentagrophytes" và "T.rubrum".</a:t>
            </a:r>
          </a:p>
          <a:p>
            <a:endParaRPr lang="en-US" sz="1400" dirty="0"/>
          </a:p>
          <a:p>
            <a:r>
              <a:rPr lang="vi-VN" sz="1400" b="1" i="0" dirty="0" smtClean="0">
                <a:solidFill>
                  <a:srgbClr val="333333"/>
                </a:solidFill>
                <a:effectLst/>
                <a:latin typeface="Lato"/>
              </a:rPr>
              <a:t>Giải thưởng đã giành được:</a:t>
            </a:r>
            <a:r>
              <a:rPr lang="vi-VN" sz="1400" b="0" i="0" dirty="0" smtClean="0">
                <a:solidFill>
                  <a:srgbClr val="333333"/>
                </a:solidFill>
                <a:effectLst/>
                <a:latin typeface="Lato"/>
              </a:rPr>
              <a:t> </a:t>
            </a:r>
            <a:r>
              <a:rPr lang="en-US" sz="1400" b="0" i="0" dirty="0" smtClean="0">
                <a:solidFill>
                  <a:srgbClr val="333333"/>
                </a:solidFill>
                <a:effectLst/>
                <a:latin typeface="Lato"/>
              </a:rPr>
              <a:t>không có giải</a:t>
            </a:r>
            <a:endParaRPr lang="vi-VN" sz="1400" b="0" i="0" dirty="0" smtClean="0">
              <a:solidFill>
                <a:srgbClr val="333333"/>
              </a:solidFill>
              <a:effectLst/>
              <a:latin typeface="Lato"/>
            </a:endParaRPr>
          </a:p>
          <a:p>
            <a:endParaRPr lang="en-US" sz="1400" dirty="0"/>
          </a:p>
        </p:txBody>
      </p:sp>
    </p:spTree>
    <p:extLst>
      <p:ext uri="{BB962C8B-B14F-4D97-AF65-F5344CB8AC3E}">
        <p14:creationId xmlns:p14="http://schemas.microsoft.com/office/powerpoint/2010/main" val="1087422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83" y="0"/>
            <a:ext cx="8628846" cy="6771084"/>
          </a:xfrm>
          <a:prstGeom prst="rect">
            <a:avLst/>
          </a:prstGeom>
        </p:spPr>
        <p:txBody>
          <a:bodyPr wrap="square">
            <a:spAutoFit/>
          </a:bodyPr>
          <a:lstStyle/>
          <a:p>
            <a:r>
              <a:rPr lang="vi-VN" sz="1400" dirty="0">
                <a:solidFill>
                  <a:srgbClr val="333333"/>
                </a:solidFill>
                <a:latin typeface="Lato"/>
              </a:rPr>
              <a:t>Thuốc diệt côn trùng CCE: </a:t>
            </a:r>
            <a:r>
              <a:rPr lang="en-US" sz="1400" dirty="0" smtClean="0">
                <a:solidFill>
                  <a:srgbClr val="333333"/>
                </a:solidFill>
                <a:latin typeface="Lato"/>
              </a:rPr>
              <a:t>Giải pháp mới c</a:t>
            </a:r>
            <a:r>
              <a:rPr lang="vi-VN" sz="1400" dirty="0" smtClean="0">
                <a:solidFill>
                  <a:srgbClr val="333333"/>
                </a:solidFill>
                <a:latin typeface="Lato"/>
              </a:rPr>
              <a:t>hiết </a:t>
            </a:r>
            <a:r>
              <a:rPr lang="vi-VN" sz="1400" dirty="0">
                <a:solidFill>
                  <a:srgbClr val="333333"/>
                </a:solidFill>
                <a:latin typeface="Lato"/>
              </a:rPr>
              <a:t>xuất </a:t>
            </a:r>
            <a:r>
              <a:rPr lang="en-US" sz="1400" dirty="0" smtClean="0">
                <a:solidFill>
                  <a:srgbClr val="333333"/>
                </a:solidFill>
                <a:latin typeface="Lato"/>
              </a:rPr>
              <a:t>từ</a:t>
            </a:r>
            <a:r>
              <a:rPr lang="vi-VN" sz="1400" dirty="0" smtClean="0">
                <a:solidFill>
                  <a:srgbClr val="333333"/>
                </a:solidFill>
                <a:latin typeface="Lato"/>
              </a:rPr>
              <a:t> </a:t>
            </a:r>
            <a:r>
              <a:rPr lang="vi-VN" sz="1400" dirty="0">
                <a:solidFill>
                  <a:srgbClr val="333333"/>
                </a:solidFill>
                <a:latin typeface="Lato"/>
              </a:rPr>
              <a:t>quế </a:t>
            </a:r>
            <a:r>
              <a:rPr lang="vi-VN" sz="1400" dirty="0" smtClean="0">
                <a:solidFill>
                  <a:srgbClr val="333333"/>
                </a:solidFill>
                <a:latin typeface="Lato"/>
              </a:rPr>
              <a:t>Cassia, </a:t>
            </a:r>
            <a:r>
              <a:rPr lang="vi-VN" sz="1400" dirty="0">
                <a:solidFill>
                  <a:srgbClr val="333333"/>
                </a:solidFill>
                <a:latin typeface="Lato"/>
              </a:rPr>
              <a:t>thuốc diệt muỗi thân thiện với môi trường và hiệu quả về </a:t>
            </a:r>
            <a:r>
              <a:rPr lang="en-US" sz="1400" dirty="0" smtClean="0">
                <a:solidFill>
                  <a:srgbClr val="333333"/>
                </a:solidFill>
                <a:latin typeface="Lato"/>
              </a:rPr>
              <a:t>kinh tế</a:t>
            </a:r>
            <a:endParaRPr lang="vi-VN" sz="1400" dirty="0">
              <a:solidFill>
                <a:srgbClr val="333333"/>
              </a:solidFill>
              <a:latin typeface="Lato"/>
            </a:endParaRPr>
          </a:p>
          <a:p>
            <a:r>
              <a:rPr lang="vi-VN" sz="1400" b="1" dirty="0">
                <a:solidFill>
                  <a:srgbClr val="333333"/>
                </a:solidFill>
                <a:latin typeface="Lato"/>
              </a:rPr>
              <a:t>Gian hàng Id:</a:t>
            </a:r>
            <a:r>
              <a:rPr lang="vi-VN" sz="1400" dirty="0">
                <a:solidFill>
                  <a:srgbClr val="333333"/>
                </a:solidFill>
                <a:latin typeface="Lato"/>
              </a:rPr>
              <a:t> </a:t>
            </a:r>
            <a:r>
              <a:rPr lang="vi-VN" sz="1400" dirty="0" smtClean="0">
                <a:solidFill>
                  <a:srgbClr val="333333"/>
                </a:solidFill>
                <a:latin typeface="Lato"/>
              </a:rPr>
              <a:t>CHEM052T</a:t>
            </a:r>
            <a:endParaRPr lang="vi-VN" sz="1400" dirty="0">
              <a:solidFill>
                <a:srgbClr val="333333"/>
              </a:solidFill>
              <a:latin typeface="Lato"/>
            </a:endParaRPr>
          </a:p>
          <a:p>
            <a:r>
              <a:rPr lang="vi-VN" sz="1400" b="1" dirty="0">
                <a:solidFill>
                  <a:srgbClr val="333333"/>
                </a:solidFill>
                <a:latin typeface="Lato"/>
              </a:rPr>
              <a:t>Thể loại:</a:t>
            </a:r>
            <a:r>
              <a:rPr lang="vi-VN" sz="1400" dirty="0">
                <a:solidFill>
                  <a:srgbClr val="333333"/>
                </a:solidFill>
                <a:latin typeface="Lato"/>
              </a:rPr>
              <a:t> </a:t>
            </a:r>
            <a:r>
              <a:rPr lang="vi-VN" sz="1400" dirty="0" smtClean="0">
                <a:solidFill>
                  <a:srgbClr val="333333"/>
                </a:solidFill>
                <a:latin typeface="Lato"/>
              </a:rPr>
              <a:t>Hóa </a:t>
            </a:r>
            <a:r>
              <a:rPr lang="vi-VN" sz="1400" dirty="0">
                <a:solidFill>
                  <a:srgbClr val="333333"/>
                </a:solidFill>
                <a:latin typeface="Lato"/>
              </a:rPr>
              <a:t>học</a:t>
            </a:r>
          </a:p>
          <a:p>
            <a:r>
              <a:rPr lang="vi-VN" sz="1400" b="1" dirty="0">
                <a:solidFill>
                  <a:srgbClr val="333333"/>
                </a:solidFill>
                <a:latin typeface="Lato"/>
              </a:rPr>
              <a:t>Năm:</a:t>
            </a:r>
            <a:r>
              <a:rPr lang="vi-VN" sz="1400" dirty="0">
                <a:solidFill>
                  <a:srgbClr val="333333"/>
                </a:solidFill>
                <a:latin typeface="Lato"/>
              </a:rPr>
              <a:t> </a:t>
            </a:r>
            <a:r>
              <a:rPr lang="vi-VN" sz="1400" dirty="0" smtClean="0">
                <a:solidFill>
                  <a:srgbClr val="333333"/>
                </a:solidFill>
                <a:latin typeface="Lato"/>
              </a:rPr>
              <a:t>2019</a:t>
            </a:r>
            <a:endParaRPr lang="vi-VN" sz="1400" dirty="0">
              <a:solidFill>
                <a:srgbClr val="333333"/>
              </a:solidFill>
              <a:latin typeface="Lato"/>
            </a:endParaRPr>
          </a:p>
          <a:p>
            <a:r>
              <a:rPr lang="vi-VN" sz="1400" b="1" dirty="0">
                <a:solidFill>
                  <a:srgbClr val="333333"/>
                </a:solidFill>
                <a:latin typeface="Lato"/>
              </a:rPr>
              <a:t>Tên chung kết:</a:t>
            </a:r>
            <a:r>
              <a:rPr lang="vi-VN" sz="1400" dirty="0">
                <a:solidFill>
                  <a:srgbClr val="333333"/>
                </a:solidFill>
                <a:latin typeface="Lato"/>
              </a:rPr>
              <a:t> </a:t>
            </a:r>
            <a:r>
              <a:rPr lang="vi-VN" sz="1400" dirty="0" smtClean="0">
                <a:solidFill>
                  <a:srgbClr val="333333"/>
                </a:solidFill>
                <a:latin typeface="Lato"/>
              </a:rPr>
              <a:t>Cheng</a:t>
            </a:r>
            <a:r>
              <a:rPr lang="vi-VN" sz="1400" dirty="0">
                <a:solidFill>
                  <a:srgbClr val="333333"/>
                </a:solidFill>
                <a:latin typeface="Lato"/>
              </a:rPr>
              <a:t>, Melwin Choon Lei </a:t>
            </a:r>
            <a:br>
              <a:rPr lang="vi-VN" sz="1400" dirty="0">
                <a:solidFill>
                  <a:srgbClr val="333333"/>
                </a:solidFill>
                <a:latin typeface="Lato"/>
              </a:rPr>
            </a:br>
            <a:r>
              <a:rPr lang="vi-VN" sz="1400" dirty="0">
                <a:solidFill>
                  <a:srgbClr val="333333"/>
                </a:solidFill>
                <a:latin typeface="Lato"/>
              </a:rPr>
              <a:t>Tham, Yong Shiang </a:t>
            </a:r>
            <a:br>
              <a:rPr lang="vi-VN" sz="1400" dirty="0">
                <a:solidFill>
                  <a:srgbClr val="333333"/>
                </a:solidFill>
                <a:latin typeface="Lato"/>
              </a:rPr>
            </a:br>
            <a:endParaRPr lang="en-US" sz="1400" dirty="0" smtClean="0">
              <a:solidFill>
                <a:srgbClr val="333333"/>
              </a:solidFill>
              <a:latin typeface="Lato"/>
            </a:endParaRPr>
          </a:p>
          <a:p>
            <a:r>
              <a:rPr lang="en-US" sz="1400" b="1" dirty="0" smtClean="0">
                <a:solidFill>
                  <a:srgbClr val="333333"/>
                </a:solidFill>
                <a:latin typeface="Lato"/>
              </a:rPr>
              <a:t>Tóm </a:t>
            </a:r>
            <a:r>
              <a:rPr lang="en-US" sz="1400" b="1" dirty="0">
                <a:solidFill>
                  <a:srgbClr val="333333"/>
                </a:solidFill>
                <a:latin typeface="Lato"/>
              </a:rPr>
              <a:t>tắt</a:t>
            </a:r>
            <a:r>
              <a:rPr lang="vi-VN" sz="1400" b="1" dirty="0">
                <a:solidFill>
                  <a:srgbClr val="333333"/>
                </a:solidFill>
                <a:latin typeface="Lato"/>
              </a:rPr>
              <a:t>:</a:t>
            </a:r>
            <a:r>
              <a:rPr lang="vi-VN" sz="1400" dirty="0">
                <a:solidFill>
                  <a:srgbClr val="333333"/>
                </a:solidFill>
                <a:latin typeface="Lato"/>
              </a:rPr>
              <a:t> </a:t>
            </a:r>
            <a:endParaRPr lang="en-US" sz="1400" dirty="0">
              <a:solidFill>
                <a:srgbClr val="333333"/>
              </a:solidFill>
              <a:latin typeface="Lato"/>
            </a:endParaRPr>
          </a:p>
          <a:p>
            <a:r>
              <a:rPr lang="vi-VN" sz="1400" dirty="0" smtClean="0">
                <a:solidFill>
                  <a:srgbClr val="333333"/>
                </a:solidFill>
                <a:latin typeface="Lato"/>
              </a:rPr>
              <a:t>Muỗi </a:t>
            </a:r>
            <a:r>
              <a:rPr lang="vi-VN" sz="1400" dirty="0">
                <a:solidFill>
                  <a:srgbClr val="333333"/>
                </a:solidFill>
                <a:latin typeface="Lato"/>
              </a:rPr>
              <a:t>thuộc chi Aedes, Culex và Anophele truyền bệnh như sốt xuất huyết, virut West Nile và sốt rét, giết chết hơn 755.000 người trên toàn cầu mỗi năm, chi phí khoảng 25,2 tỷ USD mỗi năm trong điều trị và kiểm soát </a:t>
            </a:r>
            <a:r>
              <a:rPr lang="en-US" sz="1400" dirty="0" smtClean="0">
                <a:solidFill>
                  <a:srgbClr val="333333"/>
                </a:solidFill>
                <a:latin typeface="Lato"/>
              </a:rPr>
              <a:t>vật trung gian truyền bệnh</a:t>
            </a:r>
            <a:r>
              <a:rPr lang="vi-VN" sz="1400" dirty="0" smtClean="0">
                <a:solidFill>
                  <a:srgbClr val="333333"/>
                </a:solidFill>
                <a:latin typeface="Lato"/>
              </a:rPr>
              <a:t>.</a:t>
            </a:r>
            <a:r>
              <a:rPr lang="vi-VN" sz="1400" dirty="0">
                <a:solidFill>
                  <a:srgbClr val="333333"/>
                </a:solidFill>
                <a:latin typeface="Lato"/>
              </a:rPr>
              <a:t> Trong nhiều thập kỷ, việc sử </a:t>
            </a:r>
            <a:r>
              <a:rPr lang="vi-VN" sz="1400" dirty="0" smtClean="0">
                <a:solidFill>
                  <a:srgbClr val="333333"/>
                </a:solidFill>
                <a:latin typeface="Lato"/>
              </a:rPr>
              <a:t>dụng</a:t>
            </a:r>
            <a:r>
              <a:rPr lang="en-US" sz="1400" dirty="0" smtClean="0">
                <a:solidFill>
                  <a:srgbClr val="333333"/>
                </a:solidFill>
                <a:latin typeface="Lato"/>
              </a:rPr>
              <a:t> các chế phẩm tổng hợp để tiêu diệt</a:t>
            </a:r>
            <a:r>
              <a:rPr lang="vi-VN" sz="1400" dirty="0" smtClean="0">
                <a:solidFill>
                  <a:srgbClr val="333333"/>
                </a:solidFill>
                <a:latin typeface="Lato"/>
              </a:rPr>
              <a:t> </a:t>
            </a:r>
            <a:r>
              <a:rPr lang="vi-VN" sz="1400" dirty="0">
                <a:solidFill>
                  <a:srgbClr val="333333"/>
                </a:solidFill>
                <a:latin typeface="Lato"/>
              </a:rPr>
              <a:t>ấu trùng </a:t>
            </a:r>
            <a:r>
              <a:rPr lang="vi-VN" sz="1400" dirty="0" smtClean="0">
                <a:solidFill>
                  <a:srgbClr val="333333"/>
                </a:solidFill>
                <a:latin typeface="Lato"/>
              </a:rPr>
              <a:t>đã </a:t>
            </a:r>
            <a:r>
              <a:rPr lang="vi-VN" sz="1400" dirty="0">
                <a:solidFill>
                  <a:srgbClr val="333333"/>
                </a:solidFill>
                <a:latin typeface="Lato"/>
              </a:rPr>
              <a:t>được chứng minh là rất độc hại đối với các sinh vật dưới nước, gây nguy hiểm cho hệ sinh </a:t>
            </a:r>
            <a:r>
              <a:rPr lang="vi-VN" sz="1400" dirty="0" smtClean="0">
                <a:solidFill>
                  <a:srgbClr val="333333"/>
                </a:solidFill>
                <a:latin typeface="Lato"/>
              </a:rPr>
              <a:t>thái</a:t>
            </a:r>
            <a:r>
              <a:rPr lang="en-US" sz="1400" dirty="0" smtClean="0">
                <a:solidFill>
                  <a:srgbClr val="333333"/>
                </a:solidFill>
                <a:latin typeface="Lato"/>
              </a:rPr>
              <a:t> nguồn nước</a:t>
            </a:r>
            <a:r>
              <a:rPr lang="vi-VN" sz="1400" dirty="0" smtClean="0">
                <a:solidFill>
                  <a:srgbClr val="333333"/>
                </a:solidFill>
                <a:latin typeface="Lato"/>
              </a:rPr>
              <a:t>.</a:t>
            </a:r>
            <a:r>
              <a:rPr lang="en-US" sz="1400" dirty="0" smtClean="0">
                <a:solidFill>
                  <a:srgbClr val="333333"/>
                </a:solidFill>
                <a:latin typeface="Lato"/>
              </a:rPr>
              <a:t> </a:t>
            </a:r>
            <a:r>
              <a:rPr lang="vi-VN" sz="1400" dirty="0" smtClean="0">
                <a:solidFill>
                  <a:srgbClr val="333333"/>
                </a:solidFill>
                <a:latin typeface="Lato"/>
              </a:rPr>
              <a:t>Nghiên </a:t>
            </a:r>
            <a:r>
              <a:rPr lang="vi-VN" sz="1400" dirty="0">
                <a:solidFill>
                  <a:srgbClr val="333333"/>
                </a:solidFill>
                <a:latin typeface="Lato"/>
              </a:rPr>
              <a:t>cứu này đề xuất </a:t>
            </a:r>
            <a:r>
              <a:rPr lang="en-US" sz="1400" dirty="0" smtClean="0">
                <a:solidFill>
                  <a:srgbClr val="333333"/>
                </a:solidFill>
                <a:latin typeface="Lato"/>
              </a:rPr>
              <a:t>sử dụng dịch chiết từ cây quế </a:t>
            </a:r>
            <a:r>
              <a:rPr lang="vi-VN" sz="1400" dirty="0" smtClean="0">
                <a:solidFill>
                  <a:srgbClr val="333333"/>
                </a:solidFill>
                <a:latin typeface="Lato"/>
              </a:rPr>
              <a:t>Cassia </a:t>
            </a:r>
            <a:r>
              <a:rPr lang="en-US" sz="1400" dirty="0" smtClean="0">
                <a:solidFill>
                  <a:srgbClr val="333333"/>
                </a:solidFill>
                <a:latin typeface="Lato"/>
              </a:rPr>
              <a:t>- </a:t>
            </a:r>
            <a:r>
              <a:rPr lang="vi-VN" sz="1400" dirty="0" smtClean="0">
                <a:solidFill>
                  <a:srgbClr val="333333"/>
                </a:solidFill>
                <a:latin typeface="Lato"/>
              </a:rPr>
              <a:t>Cassia Cinnamon </a:t>
            </a:r>
            <a:r>
              <a:rPr lang="vi-VN" sz="1400" dirty="0">
                <a:solidFill>
                  <a:srgbClr val="333333"/>
                </a:solidFill>
                <a:latin typeface="Lato"/>
              </a:rPr>
              <a:t>Extract (CCE) là một loại thuốc diệt côn trùng thân thiện với môi trường, </a:t>
            </a:r>
            <a:r>
              <a:rPr lang="en-US" sz="1400" dirty="0" smtClean="0">
                <a:solidFill>
                  <a:srgbClr val="333333"/>
                </a:solidFill>
                <a:latin typeface="Lato"/>
              </a:rPr>
              <a:t>giá rẻ </a:t>
            </a:r>
            <a:r>
              <a:rPr lang="vi-VN" sz="1400" dirty="0" smtClean="0">
                <a:solidFill>
                  <a:srgbClr val="333333"/>
                </a:solidFill>
                <a:latin typeface="Lato"/>
              </a:rPr>
              <a:t>và </a:t>
            </a:r>
            <a:r>
              <a:rPr lang="vi-VN" sz="1400" dirty="0">
                <a:solidFill>
                  <a:srgbClr val="333333"/>
                </a:solidFill>
                <a:latin typeface="Lato"/>
              </a:rPr>
              <a:t>dễ dàng chiết xuất từ ​​vỏ cây quế Cassia. CCE được chiết xuất từ ​​que quế Cassia thông qua chiết xuất </a:t>
            </a:r>
            <a:r>
              <a:rPr lang="vi-VN" sz="1400" dirty="0" smtClean="0">
                <a:solidFill>
                  <a:srgbClr val="333333"/>
                </a:solidFill>
                <a:latin typeface="Lato"/>
              </a:rPr>
              <a:t>ethanol/nước</a:t>
            </a:r>
            <a:r>
              <a:rPr lang="vi-VN" sz="1400" dirty="0">
                <a:solidFill>
                  <a:srgbClr val="333333"/>
                </a:solidFill>
                <a:latin typeface="Lato"/>
              </a:rPr>
              <a:t>. </a:t>
            </a:r>
            <a:r>
              <a:rPr lang="en-US" sz="1400" dirty="0" smtClean="0">
                <a:solidFill>
                  <a:srgbClr val="333333"/>
                </a:solidFill>
                <a:latin typeface="Lato"/>
              </a:rPr>
              <a:t>Phân tích p</a:t>
            </a:r>
            <a:r>
              <a:rPr lang="vi-VN" sz="1400" dirty="0" smtClean="0">
                <a:solidFill>
                  <a:srgbClr val="333333"/>
                </a:solidFill>
                <a:latin typeface="Lato"/>
              </a:rPr>
              <a:t>hổ </a:t>
            </a:r>
            <a:r>
              <a:rPr lang="vi-VN" sz="1400" dirty="0">
                <a:solidFill>
                  <a:srgbClr val="333333"/>
                </a:solidFill>
                <a:latin typeface="Lato"/>
              </a:rPr>
              <a:t>GC-MS cho thấy cinnamaldehyd và coumarin là các hợp chất </a:t>
            </a:r>
            <a:r>
              <a:rPr lang="vi-VN" sz="1400" dirty="0" smtClean="0">
                <a:solidFill>
                  <a:srgbClr val="333333"/>
                </a:solidFill>
                <a:latin typeface="Lato"/>
              </a:rPr>
              <a:t>chính</a:t>
            </a:r>
            <a:r>
              <a:rPr lang="en-US" sz="1400" dirty="0" smtClean="0">
                <a:solidFill>
                  <a:srgbClr val="333333"/>
                </a:solidFill>
                <a:latin typeface="Lato"/>
              </a:rPr>
              <a:t> có</a:t>
            </a:r>
            <a:r>
              <a:rPr lang="vi-VN" sz="1400" dirty="0" smtClean="0">
                <a:solidFill>
                  <a:srgbClr val="333333"/>
                </a:solidFill>
                <a:latin typeface="Lato"/>
              </a:rPr>
              <a:t> </a:t>
            </a:r>
            <a:r>
              <a:rPr lang="vi-VN" sz="1400" dirty="0">
                <a:solidFill>
                  <a:srgbClr val="333333"/>
                </a:solidFill>
                <a:latin typeface="Lato"/>
              </a:rPr>
              <a:t>trong CCE. Tác dụng của CCE đối với tỷ lệ tử vong của ấu trùng A.aegypti, C.quonthefasciatus và </a:t>
            </a:r>
            <a:r>
              <a:rPr lang="en-US" sz="1400" dirty="0" smtClean="0">
                <a:solidFill>
                  <a:srgbClr val="333333"/>
                </a:solidFill>
                <a:latin typeface="Lato"/>
              </a:rPr>
              <a:t>“kẻ săn mồi” </a:t>
            </a:r>
            <a:r>
              <a:rPr lang="vi-VN" sz="1400" dirty="0" smtClean="0">
                <a:solidFill>
                  <a:srgbClr val="333333"/>
                </a:solidFill>
                <a:latin typeface="Lato"/>
              </a:rPr>
              <a:t>ấu </a:t>
            </a:r>
            <a:r>
              <a:rPr lang="vi-VN" sz="1400" dirty="0">
                <a:solidFill>
                  <a:srgbClr val="333333"/>
                </a:solidFill>
                <a:latin typeface="Lato"/>
              </a:rPr>
              <a:t>trùng muỗi T.splendens, đã được nghiên cứu và so sánh với một loại thuốc diệt bọ gậy tổng hợp (temephos). </a:t>
            </a:r>
            <a:r>
              <a:rPr lang="en-US" sz="1400" dirty="0" smtClean="0">
                <a:solidFill>
                  <a:srgbClr val="333333"/>
                </a:solidFill>
                <a:latin typeface="Lato"/>
              </a:rPr>
              <a:t>Tác giả đã thực hiện tổng cộng </a:t>
            </a:r>
            <a:r>
              <a:rPr lang="vi-VN" sz="1400" dirty="0" smtClean="0">
                <a:solidFill>
                  <a:srgbClr val="333333"/>
                </a:solidFill>
                <a:latin typeface="Lato"/>
              </a:rPr>
              <a:t>152 </a:t>
            </a:r>
            <a:r>
              <a:rPr lang="en-US" sz="1400" dirty="0" smtClean="0">
                <a:solidFill>
                  <a:srgbClr val="333333"/>
                </a:solidFill>
                <a:latin typeface="Lato"/>
              </a:rPr>
              <a:t>thí nghiệm </a:t>
            </a:r>
            <a:r>
              <a:rPr lang="vi-VN" sz="1400" dirty="0" smtClean="0">
                <a:solidFill>
                  <a:srgbClr val="333333"/>
                </a:solidFill>
                <a:latin typeface="Lato"/>
              </a:rPr>
              <a:t>sinh </a:t>
            </a:r>
            <a:r>
              <a:rPr lang="vi-VN" sz="1400" dirty="0">
                <a:solidFill>
                  <a:srgbClr val="333333"/>
                </a:solidFill>
                <a:latin typeface="Lato"/>
              </a:rPr>
              <a:t>học diệt khuẩn với nồng độ CCE từ 60ppm đến 150ppm</a:t>
            </a:r>
            <a:r>
              <a:rPr lang="vi-VN" sz="1400" dirty="0" smtClean="0">
                <a:solidFill>
                  <a:srgbClr val="333333"/>
                </a:solidFill>
                <a:latin typeface="Lato"/>
              </a:rPr>
              <a:t>, </a:t>
            </a:r>
            <a:r>
              <a:rPr lang="en-US" sz="1400" dirty="0" smtClean="0">
                <a:solidFill>
                  <a:srgbClr val="333333"/>
                </a:solidFill>
                <a:latin typeface="Lato"/>
              </a:rPr>
              <a:t>lũy tiến theo </a:t>
            </a:r>
            <a:r>
              <a:rPr lang="vi-VN" sz="1400" dirty="0" smtClean="0">
                <a:solidFill>
                  <a:srgbClr val="333333"/>
                </a:solidFill>
                <a:latin typeface="Lato"/>
              </a:rPr>
              <a:t>10ppm</a:t>
            </a:r>
            <a:r>
              <a:rPr lang="vi-VN" sz="1400" dirty="0">
                <a:solidFill>
                  <a:srgbClr val="333333"/>
                </a:solidFill>
                <a:latin typeface="Lato"/>
              </a:rPr>
              <a:t>. Kết quả cho thấy tỷ lệ tử vong tăng theo nồng độ CCE. Tất cả ấu trùng A.aegypti và C.quonthefasciatus đã bị loại bỏ một cách hiệu quả trong vòng 24 </a:t>
            </a:r>
            <a:r>
              <a:rPr lang="vi-VN" sz="1400" dirty="0" smtClean="0">
                <a:solidFill>
                  <a:srgbClr val="333333"/>
                </a:solidFill>
                <a:latin typeface="Lato"/>
              </a:rPr>
              <a:t>giờ tổng </a:t>
            </a:r>
            <a:r>
              <a:rPr lang="vi-VN" sz="1400" dirty="0">
                <a:solidFill>
                  <a:srgbClr val="333333"/>
                </a:solidFill>
                <a:latin typeface="Lato"/>
              </a:rPr>
              <a:t>hợp  ở 150ppm và 130ppm CCE tương ứng (LC50 = 113.926ppm, LC50 = 103.557ppm) trong khi </a:t>
            </a:r>
            <a:r>
              <a:rPr lang="en-US" sz="1400" dirty="0">
                <a:solidFill>
                  <a:srgbClr val="333333"/>
                </a:solidFill>
                <a:latin typeface="Lato"/>
              </a:rPr>
              <a:t>chế phẩm </a:t>
            </a:r>
            <a:r>
              <a:rPr lang="en-US" sz="1400" dirty="0" smtClean="0">
                <a:solidFill>
                  <a:srgbClr val="333333"/>
                </a:solidFill>
                <a:latin typeface="Lato"/>
              </a:rPr>
              <a:t>tổng hợp tiêu diệt </a:t>
            </a:r>
            <a:r>
              <a:rPr lang="vi-VN" sz="1400" dirty="0" smtClean="0">
                <a:solidFill>
                  <a:srgbClr val="333333"/>
                </a:solidFill>
                <a:latin typeface="Lato"/>
              </a:rPr>
              <a:t>tất </a:t>
            </a:r>
            <a:r>
              <a:rPr lang="vi-VN" sz="1400" dirty="0">
                <a:solidFill>
                  <a:srgbClr val="333333"/>
                </a:solidFill>
                <a:latin typeface="Lato"/>
              </a:rPr>
              <a:t>cả ấu trùng bắt đầu từ </a:t>
            </a:r>
            <a:r>
              <a:rPr lang="en-US" sz="1400" dirty="0" smtClean="0">
                <a:solidFill>
                  <a:srgbClr val="333333"/>
                </a:solidFill>
                <a:latin typeface="Lato"/>
              </a:rPr>
              <a:t>nồng độ </a:t>
            </a:r>
            <a:r>
              <a:rPr lang="vi-VN" sz="1400" dirty="0" smtClean="0">
                <a:solidFill>
                  <a:srgbClr val="333333"/>
                </a:solidFill>
                <a:latin typeface="Lato"/>
              </a:rPr>
              <a:t>15ppm</a:t>
            </a:r>
            <a:r>
              <a:rPr lang="vi-VN" sz="1400" dirty="0">
                <a:solidFill>
                  <a:srgbClr val="333333"/>
                </a:solidFill>
                <a:latin typeface="Lato"/>
              </a:rPr>
              <a:t>. Ảnh hưởng của CCE đến tỷ lệ tử vong của </a:t>
            </a:r>
            <a:r>
              <a:rPr lang="en-US" sz="1400" dirty="0" smtClean="0">
                <a:solidFill>
                  <a:srgbClr val="333333"/>
                </a:solidFill>
                <a:latin typeface="Lato"/>
              </a:rPr>
              <a:t>“</a:t>
            </a:r>
            <a:r>
              <a:rPr lang="vi-VN" sz="1400" dirty="0" smtClean="0">
                <a:solidFill>
                  <a:srgbClr val="333333"/>
                </a:solidFill>
                <a:latin typeface="Lato"/>
              </a:rPr>
              <a:t>kẻ </a:t>
            </a:r>
            <a:r>
              <a:rPr lang="vi-VN" sz="1400" dirty="0">
                <a:solidFill>
                  <a:srgbClr val="333333"/>
                </a:solidFill>
                <a:latin typeface="Lato"/>
              </a:rPr>
              <a:t>săn </a:t>
            </a:r>
            <a:r>
              <a:rPr lang="vi-VN" sz="1400" dirty="0" smtClean="0">
                <a:solidFill>
                  <a:srgbClr val="333333"/>
                </a:solidFill>
                <a:latin typeface="Lato"/>
              </a:rPr>
              <a:t>mồi</a:t>
            </a:r>
            <a:r>
              <a:rPr lang="en-US" sz="1400" dirty="0" smtClean="0">
                <a:solidFill>
                  <a:srgbClr val="333333"/>
                </a:solidFill>
                <a:latin typeface="Lato"/>
              </a:rPr>
              <a:t>”</a:t>
            </a:r>
            <a:r>
              <a:rPr lang="vi-VN" sz="1400" dirty="0" smtClean="0">
                <a:solidFill>
                  <a:srgbClr val="333333"/>
                </a:solidFill>
                <a:latin typeface="Lato"/>
              </a:rPr>
              <a:t> </a:t>
            </a:r>
            <a:r>
              <a:rPr lang="vi-VN" sz="1400" dirty="0">
                <a:solidFill>
                  <a:srgbClr val="333333"/>
                </a:solidFill>
                <a:latin typeface="Lato"/>
              </a:rPr>
              <a:t>ấu trùng muỗi T.splendens ở 72 giờ (8,625 ± 4,953)% cũng thấp hơn đáng kể so với A.aegypti (54.250 ± 12.007)% và C.qu vayefasciatus (71.375 ± 10.864) F (2,99) = 891.890, p = 0.000, ANOVA 2 chiều), thể hiện việc sử dụng CCE làm thuốc diệt bọ </a:t>
            </a:r>
            <a:r>
              <a:rPr lang="en-US" sz="1400" dirty="0" smtClean="0">
                <a:solidFill>
                  <a:srgbClr val="333333"/>
                </a:solidFill>
                <a:latin typeface="Lato"/>
              </a:rPr>
              <a:t>tác động chủ đích đến mục tiêu cần tiêu diệt</a:t>
            </a:r>
            <a:r>
              <a:rPr lang="vi-VN" sz="1400" dirty="0" smtClean="0">
                <a:solidFill>
                  <a:srgbClr val="333333"/>
                </a:solidFill>
                <a:latin typeface="Lato"/>
              </a:rPr>
              <a:t>.</a:t>
            </a:r>
            <a:r>
              <a:rPr lang="vi-VN" sz="1400" dirty="0">
                <a:solidFill>
                  <a:srgbClr val="333333"/>
                </a:solidFill>
                <a:latin typeface="Lato"/>
              </a:rPr>
              <a:t> Nghiên cứu này cho thấy CCE là một loại thuốc diệt bọ mới, hiệu quả và thân thiện với môi trường, mang lại lợi ích cho </a:t>
            </a:r>
            <a:r>
              <a:rPr lang="vi-VN" sz="1400" dirty="0" smtClean="0">
                <a:solidFill>
                  <a:srgbClr val="333333"/>
                </a:solidFill>
                <a:latin typeface="Lato"/>
              </a:rPr>
              <a:t>nhân </a:t>
            </a:r>
            <a:r>
              <a:rPr lang="vi-VN" sz="1400" dirty="0">
                <a:solidFill>
                  <a:srgbClr val="333333"/>
                </a:solidFill>
                <a:latin typeface="Lato"/>
              </a:rPr>
              <a:t>loại và môi trường, giải quyết các vấn đề về bệnh do muỗi truyền và ô nhiễm.</a:t>
            </a:r>
          </a:p>
          <a:p>
            <a:r>
              <a:rPr lang="vi-VN" sz="1400" b="1" dirty="0">
                <a:solidFill>
                  <a:srgbClr val="333333"/>
                </a:solidFill>
                <a:latin typeface="Lato"/>
              </a:rPr>
              <a:t>Giải thưởng đã giành được:</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Giải nhất trị giá 3.000 đô la </a:t>
            </a:r>
            <a:endParaRPr lang="vi-VN" sz="1400" b="0" i="0" dirty="0">
              <a:solidFill>
                <a:srgbClr val="333333"/>
              </a:solidFill>
              <a:effectLst/>
              <a:latin typeface="Lato"/>
            </a:endParaRPr>
          </a:p>
        </p:txBody>
      </p:sp>
    </p:spTree>
    <p:extLst>
      <p:ext uri="{BB962C8B-B14F-4D97-AF65-F5344CB8AC3E}">
        <p14:creationId xmlns:p14="http://schemas.microsoft.com/office/powerpoint/2010/main" val="984796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4686" y="2339459"/>
            <a:ext cx="2919389" cy="830997"/>
          </a:xfrm>
          <a:prstGeom prst="rect">
            <a:avLst/>
          </a:prstGeom>
        </p:spPr>
        <p:txBody>
          <a:bodyPr wrap="none">
            <a:spAutoFit/>
          </a:bodyPr>
          <a:lstStyle/>
          <a:p>
            <a:pPr algn="ctr"/>
            <a:r>
              <a:rPr lang="en-US" sz="2400" b="0" i="0" dirty="0" smtClean="0">
                <a:solidFill>
                  <a:srgbClr val="333333"/>
                </a:solidFill>
                <a:effectLst/>
                <a:latin typeface="Lato"/>
              </a:rPr>
              <a:t>Kỹ thuật Môi trường</a:t>
            </a:r>
          </a:p>
          <a:p>
            <a:pPr algn="ctr"/>
            <a:r>
              <a:rPr lang="en-US" sz="2400" dirty="0" smtClean="0">
                <a:solidFill>
                  <a:srgbClr val="333333"/>
                </a:solidFill>
                <a:latin typeface="Lato"/>
              </a:rPr>
              <a:t>2019</a:t>
            </a:r>
            <a:endParaRPr lang="vi-VN" sz="2400" b="0" i="0" dirty="0" smtClean="0">
              <a:solidFill>
                <a:srgbClr val="333333"/>
              </a:solidFill>
              <a:effectLst/>
              <a:latin typeface="Lato"/>
            </a:endParaRPr>
          </a:p>
        </p:txBody>
      </p:sp>
    </p:spTree>
    <p:extLst>
      <p:ext uri="{BB962C8B-B14F-4D97-AF65-F5344CB8AC3E}">
        <p14:creationId xmlns:p14="http://schemas.microsoft.com/office/powerpoint/2010/main" val="21497212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7" y="0"/>
            <a:ext cx="8886422" cy="6771084"/>
          </a:xfrm>
          <a:prstGeom prst="rect">
            <a:avLst/>
          </a:prstGeom>
        </p:spPr>
        <p:txBody>
          <a:bodyPr wrap="square">
            <a:spAutoFit/>
          </a:bodyPr>
          <a:lstStyle/>
          <a:p>
            <a:r>
              <a:rPr lang="en-US" sz="1400" dirty="0" smtClean="0">
                <a:solidFill>
                  <a:srgbClr val="333333"/>
                </a:solidFill>
                <a:latin typeface="Lato"/>
              </a:rPr>
              <a:t>S</a:t>
            </a:r>
            <a:r>
              <a:rPr lang="vi-VN" sz="1400" dirty="0" smtClean="0">
                <a:solidFill>
                  <a:srgbClr val="333333"/>
                </a:solidFill>
                <a:latin typeface="Lato"/>
              </a:rPr>
              <a:t>ử </a:t>
            </a:r>
            <a:r>
              <a:rPr lang="vi-VN" sz="1400" dirty="0">
                <a:solidFill>
                  <a:srgbClr val="333333"/>
                </a:solidFill>
                <a:latin typeface="Lato"/>
              </a:rPr>
              <a:t>dụng Titanium Dioxide pha tạp </a:t>
            </a:r>
            <a:r>
              <a:rPr lang="en-US" sz="1400" dirty="0" smtClean="0">
                <a:solidFill>
                  <a:srgbClr val="333333"/>
                </a:solidFill>
                <a:latin typeface="Lato"/>
              </a:rPr>
              <a:t>trong p</a:t>
            </a:r>
            <a:r>
              <a:rPr lang="vi-VN" sz="1400" dirty="0" smtClean="0">
                <a:solidFill>
                  <a:srgbClr val="333333"/>
                </a:solidFill>
                <a:latin typeface="Lato"/>
              </a:rPr>
              <a:t>hản </a:t>
            </a:r>
            <a:r>
              <a:rPr lang="vi-VN" sz="1400" dirty="0">
                <a:solidFill>
                  <a:srgbClr val="333333"/>
                </a:solidFill>
                <a:latin typeface="Lato"/>
              </a:rPr>
              <a:t>ứng oxy hóa quang </a:t>
            </a:r>
            <a:r>
              <a:rPr lang="vi-VN" sz="1400" dirty="0" smtClean="0">
                <a:solidFill>
                  <a:srgbClr val="333333"/>
                </a:solidFill>
                <a:latin typeface="Lato"/>
              </a:rPr>
              <a:t>xúc</a:t>
            </a:r>
            <a:r>
              <a:rPr lang="en-US" sz="1400" dirty="0" smtClean="0">
                <a:solidFill>
                  <a:srgbClr val="333333"/>
                </a:solidFill>
                <a:latin typeface="Lato"/>
              </a:rPr>
              <a:t> tác</a:t>
            </a:r>
            <a:r>
              <a:rPr lang="vi-VN" sz="1400" dirty="0" smtClean="0">
                <a:solidFill>
                  <a:srgbClr val="333333"/>
                </a:solidFill>
                <a:latin typeface="Lato"/>
              </a:rPr>
              <a:t> để </a:t>
            </a:r>
            <a:r>
              <a:rPr lang="vi-VN" sz="1400" dirty="0">
                <a:solidFill>
                  <a:srgbClr val="333333"/>
                </a:solidFill>
                <a:latin typeface="Lato"/>
              </a:rPr>
              <a:t>lọc không khí</a:t>
            </a:r>
          </a:p>
          <a:p>
            <a:r>
              <a:rPr lang="vi-VN" sz="1400" b="1" dirty="0">
                <a:solidFill>
                  <a:srgbClr val="333333"/>
                </a:solidFill>
                <a:latin typeface="Lato"/>
              </a:rPr>
              <a:t>Gian hàng Id:</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ENEV059</a:t>
            </a:r>
          </a:p>
          <a:p>
            <a:r>
              <a:rPr lang="vi-VN" sz="1400" b="1" dirty="0">
                <a:solidFill>
                  <a:srgbClr val="333333"/>
                </a:solidFill>
                <a:latin typeface="Lato"/>
              </a:rPr>
              <a:t>Thể loại:</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Kỹ thuật môi trường</a:t>
            </a:r>
          </a:p>
          <a:p>
            <a:r>
              <a:rPr lang="vi-VN" sz="1400" b="1" dirty="0">
                <a:solidFill>
                  <a:srgbClr val="333333"/>
                </a:solidFill>
                <a:latin typeface="Lato"/>
              </a:rPr>
              <a:t>Năm:</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2019</a:t>
            </a:r>
          </a:p>
          <a:p>
            <a:r>
              <a:rPr lang="vi-VN" sz="1400" b="1" dirty="0">
                <a:solidFill>
                  <a:srgbClr val="333333"/>
                </a:solidFill>
                <a:latin typeface="Lato"/>
              </a:rPr>
              <a:t>Tên chung kết: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Shankar, Adyant </a:t>
            </a:r>
            <a:br>
              <a:rPr lang="vi-VN" sz="1400" dirty="0">
                <a:solidFill>
                  <a:srgbClr val="333333"/>
                </a:solidFill>
                <a:latin typeface="Lato"/>
              </a:rPr>
            </a:br>
            <a:endParaRPr lang="vi-VN" sz="1400" dirty="0">
              <a:solidFill>
                <a:srgbClr val="333333"/>
              </a:solidFill>
              <a:latin typeface="Lato"/>
            </a:endParaRPr>
          </a:p>
          <a:p>
            <a:r>
              <a:rPr lang="en-US" sz="1400" b="1" dirty="0">
                <a:solidFill>
                  <a:srgbClr val="333333"/>
                </a:solidFill>
                <a:latin typeface="Lato"/>
              </a:rPr>
              <a:t>Tóm tắt</a:t>
            </a:r>
            <a:r>
              <a:rPr lang="vi-VN" sz="1400" b="1" dirty="0">
                <a:solidFill>
                  <a:srgbClr val="333333"/>
                </a:solidFill>
                <a:latin typeface="Lato"/>
              </a:rPr>
              <a:t>:</a:t>
            </a:r>
            <a:r>
              <a:rPr lang="vi-VN" sz="1400" dirty="0">
                <a:solidFill>
                  <a:srgbClr val="333333"/>
                </a:solidFill>
                <a:latin typeface="Lato"/>
              </a:rPr>
              <a:t> </a:t>
            </a:r>
            <a:endParaRPr lang="en-US" sz="1400" dirty="0">
              <a:solidFill>
                <a:srgbClr val="333333"/>
              </a:solidFill>
              <a:latin typeface="Lato"/>
            </a:endParaRPr>
          </a:p>
          <a:p>
            <a:r>
              <a:rPr lang="vi-VN" sz="1400" dirty="0" smtClean="0">
                <a:solidFill>
                  <a:srgbClr val="333333"/>
                </a:solidFill>
                <a:latin typeface="Lato"/>
              </a:rPr>
              <a:t>Ô </a:t>
            </a:r>
            <a:r>
              <a:rPr lang="vi-VN" sz="1400" dirty="0">
                <a:solidFill>
                  <a:srgbClr val="333333"/>
                </a:solidFill>
                <a:latin typeface="Lato"/>
              </a:rPr>
              <a:t>nhiễm không khí đã trở thành vấn đề môi trường nguy hiểm nhất, dẫn đến hơn </a:t>
            </a:r>
            <a:r>
              <a:rPr lang="en-US" sz="1400" dirty="0" smtClean="0">
                <a:solidFill>
                  <a:srgbClr val="333333"/>
                </a:solidFill>
                <a:latin typeface="Lato"/>
              </a:rPr>
              <a:t>7</a:t>
            </a:r>
            <a:r>
              <a:rPr lang="vi-VN" sz="1400" dirty="0" smtClean="0">
                <a:solidFill>
                  <a:srgbClr val="333333"/>
                </a:solidFill>
                <a:latin typeface="Lato"/>
              </a:rPr>
              <a:t> </a:t>
            </a:r>
            <a:r>
              <a:rPr lang="vi-VN" sz="1400" dirty="0">
                <a:solidFill>
                  <a:srgbClr val="333333"/>
                </a:solidFill>
                <a:latin typeface="Lato"/>
              </a:rPr>
              <a:t>triệu người chết mỗi năm. Mọi người buộc phải đeo mặt nạ ở Trung Quốc để bảo vệ bản thân khỏi khói bụi nặng nề trong khu vực. Chỉ riêng tại Mỹ, 500 triệu đô la được chi hàng năm cho máy lọc không khí để tăng chất lượng không khí trong nhà. Tuy nhiên, không có máy lọc không khí nào dành riêng cho ai đó để </a:t>
            </a:r>
            <a:r>
              <a:rPr lang="en-US" sz="1400" dirty="0" smtClean="0">
                <a:solidFill>
                  <a:srgbClr val="333333"/>
                </a:solidFill>
                <a:latin typeface="Lato"/>
              </a:rPr>
              <a:t>đeo</a:t>
            </a:r>
            <a:r>
              <a:rPr lang="vi-VN" sz="1400" dirty="0" smtClean="0">
                <a:solidFill>
                  <a:srgbClr val="333333"/>
                </a:solidFill>
                <a:latin typeface="Lato"/>
              </a:rPr>
              <a:t> </a:t>
            </a:r>
            <a:r>
              <a:rPr lang="vi-VN" sz="1400" dirty="0">
                <a:solidFill>
                  <a:srgbClr val="333333"/>
                </a:solidFill>
                <a:latin typeface="Lato"/>
              </a:rPr>
              <a:t>và sử dụng khi họ ở ngoài trời. Hơn nữa, máy lọc không khí hiệu quả hiện nay cực kỳ đắt tiền (lên đến hàng ngàn đô la) và không thể lọc nhiều chất ô nhiễm nguy hiểm như các hợp chất hữu cơ dễ bay hơi (VOC). Để giảm thiểu những vấn đề này, một bộ lọc </a:t>
            </a:r>
            <a:r>
              <a:rPr lang="en-US" sz="1400" dirty="0" smtClean="0">
                <a:solidFill>
                  <a:srgbClr val="333333"/>
                </a:solidFill>
                <a:latin typeface="Lato"/>
              </a:rPr>
              <a:t>ứng </a:t>
            </a:r>
            <a:r>
              <a:rPr lang="vi-VN" sz="1400" dirty="0" smtClean="0">
                <a:solidFill>
                  <a:srgbClr val="333333"/>
                </a:solidFill>
                <a:latin typeface="Lato"/>
              </a:rPr>
              <a:t>dụng </a:t>
            </a:r>
            <a:r>
              <a:rPr lang="vi-VN" sz="1400" dirty="0">
                <a:solidFill>
                  <a:srgbClr val="333333"/>
                </a:solidFill>
                <a:latin typeface="Lato"/>
              </a:rPr>
              <a:t>quá trình oxy hóa xúc tác quang bằng cách pha tạp titan dioxide đã được tạo ra và thử nghiệm. Bằng cách sử dụng quy trình sol-gel, các hạt nano titan dioxide đã được pha tạp với nhiều chất khác nhau như bạc nitrat và được phủ lên bộ lọc giấy. Quá trình pha tạp này làm giảm năng lượng khoảng cách dải, do đó; tăng hiệu quả lọc không khí. </a:t>
            </a:r>
            <a:r>
              <a:rPr lang="en-US" sz="1400" dirty="0" smtClean="0">
                <a:solidFill>
                  <a:srgbClr val="333333"/>
                </a:solidFill>
                <a:latin typeface="Lato"/>
              </a:rPr>
              <a:t>Hiệu quả lọc </a:t>
            </a:r>
            <a:r>
              <a:rPr lang="vi-VN" sz="1400" dirty="0" smtClean="0">
                <a:solidFill>
                  <a:srgbClr val="333333"/>
                </a:solidFill>
                <a:latin typeface="Lato"/>
              </a:rPr>
              <a:t>đã </a:t>
            </a:r>
            <a:r>
              <a:rPr lang="vi-VN" sz="1400" dirty="0">
                <a:solidFill>
                  <a:srgbClr val="333333"/>
                </a:solidFill>
                <a:latin typeface="Lato"/>
              </a:rPr>
              <a:t>được kiểm tra bằng cách đưa không khí ô nhiễm qua bộ lọc và phân tích không khí đi ra bằng </a:t>
            </a:r>
            <a:r>
              <a:rPr lang="en-US" sz="1400" dirty="0" smtClean="0">
                <a:solidFill>
                  <a:srgbClr val="333333"/>
                </a:solidFill>
                <a:latin typeface="Lato"/>
              </a:rPr>
              <a:t>hệ thống giám sát</a:t>
            </a:r>
            <a:r>
              <a:rPr lang="vi-VN" sz="1400" dirty="0" smtClean="0">
                <a:solidFill>
                  <a:srgbClr val="333333"/>
                </a:solidFill>
                <a:latin typeface="Lato"/>
              </a:rPr>
              <a:t> </a:t>
            </a:r>
            <a:r>
              <a:rPr lang="vi-VN" sz="1400" dirty="0">
                <a:solidFill>
                  <a:srgbClr val="333333"/>
                </a:solidFill>
                <a:latin typeface="Lato"/>
              </a:rPr>
              <a:t>chất lượng không khí. Titan dioxide pha tạp PANI tỏ ra hiệu quả nhất trong việc giảm các chất ô nhiễm không khí bằng cách giảm 99% lượng VOC sau 2 giờ. Dữ liệu này cũng được hỗ trợ </a:t>
            </a:r>
            <a:r>
              <a:rPr lang="en-US" sz="1400" dirty="0" smtClean="0">
                <a:solidFill>
                  <a:srgbClr val="333333"/>
                </a:solidFill>
                <a:latin typeface="Lato"/>
              </a:rPr>
              <a:t>bởi</a:t>
            </a:r>
            <a:r>
              <a:rPr lang="vi-VN" sz="1400" dirty="0" smtClean="0">
                <a:solidFill>
                  <a:srgbClr val="333333"/>
                </a:solidFill>
                <a:latin typeface="Lato"/>
              </a:rPr>
              <a:t> </a:t>
            </a:r>
            <a:r>
              <a:rPr lang="vi-VN" sz="1400" dirty="0">
                <a:solidFill>
                  <a:srgbClr val="333333"/>
                </a:solidFill>
                <a:latin typeface="Lato"/>
              </a:rPr>
              <a:t>quá trình phân hủy màu xanh metylen được nhìn thấy qua quang phổ tử ngoại. Bộ </a:t>
            </a:r>
            <a:r>
              <a:rPr lang="vi-VN" sz="1400" dirty="0" smtClean="0">
                <a:solidFill>
                  <a:srgbClr val="333333"/>
                </a:solidFill>
                <a:latin typeface="Lato"/>
              </a:rPr>
              <a:t>lọc</a:t>
            </a:r>
            <a:r>
              <a:rPr lang="en-US" sz="1400" dirty="0" smtClean="0">
                <a:solidFill>
                  <a:srgbClr val="333333"/>
                </a:solidFill>
                <a:latin typeface="Lato"/>
              </a:rPr>
              <a:t> này</a:t>
            </a:r>
            <a:r>
              <a:rPr lang="vi-VN" sz="1400" dirty="0" smtClean="0">
                <a:solidFill>
                  <a:srgbClr val="333333"/>
                </a:solidFill>
                <a:latin typeface="Lato"/>
              </a:rPr>
              <a:t> </a:t>
            </a:r>
            <a:r>
              <a:rPr lang="vi-VN" sz="1400" dirty="0">
                <a:solidFill>
                  <a:srgbClr val="333333"/>
                </a:solidFill>
                <a:latin typeface="Lato"/>
              </a:rPr>
              <a:t>không chỉ có giá cả phải chăng và hiệu quả hơn các bộ lọc khác, </a:t>
            </a:r>
            <a:r>
              <a:rPr lang="en-US" sz="1400" dirty="0" smtClean="0">
                <a:solidFill>
                  <a:srgbClr val="333333"/>
                </a:solidFill>
                <a:latin typeface="Lato"/>
              </a:rPr>
              <a:t>nó còn </a:t>
            </a:r>
            <a:r>
              <a:rPr lang="vi-VN" sz="1400" dirty="0" smtClean="0">
                <a:solidFill>
                  <a:srgbClr val="333333"/>
                </a:solidFill>
                <a:latin typeface="Lato"/>
              </a:rPr>
              <a:t>là </a:t>
            </a:r>
            <a:r>
              <a:rPr lang="vi-VN" sz="1400" dirty="0">
                <a:solidFill>
                  <a:srgbClr val="333333"/>
                </a:solidFill>
                <a:latin typeface="Lato"/>
              </a:rPr>
              <a:t>phương pháp lọc không khí duy nhất có khả năng làm sạch không khí ngoài trời </a:t>
            </a:r>
            <a:r>
              <a:rPr lang="en-US" sz="1400" dirty="0" smtClean="0">
                <a:solidFill>
                  <a:srgbClr val="333333"/>
                </a:solidFill>
                <a:latin typeface="Lato"/>
              </a:rPr>
              <a:t>một cách </a:t>
            </a:r>
            <a:r>
              <a:rPr lang="vi-VN" sz="1400" dirty="0" smtClean="0">
                <a:solidFill>
                  <a:srgbClr val="333333"/>
                </a:solidFill>
                <a:latin typeface="Lato"/>
              </a:rPr>
              <a:t>hiệu </a:t>
            </a:r>
            <a:r>
              <a:rPr lang="vi-VN" sz="1400" dirty="0">
                <a:solidFill>
                  <a:srgbClr val="333333"/>
                </a:solidFill>
                <a:latin typeface="Lato"/>
              </a:rPr>
              <a:t>quả cho người dùng.</a:t>
            </a:r>
          </a:p>
          <a:p>
            <a:r>
              <a:rPr lang="vi-VN" sz="1400" b="1" dirty="0">
                <a:solidFill>
                  <a:srgbClr val="333333"/>
                </a:solidFill>
                <a:latin typeface="Lato"/>
              </a:rPr>
              <a:t>Giải thưởng đã giành được:</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Giải nhất trị giá 3.000 đô la </a:t>
            </a:r>
            <a:br>
              <a:rPr lang="vi-VN" sz="1400" dirty="0">
                <a:solidFill>
                  <a:srgbClr val="333333"/>
                </a:solidFill>
                <a:latin typeface="Lato"/>
              </a:rPr>
            </a:br>
            <a:r>
              <a:rPr lang="vi-VN" sz="1400" dirty="0">
                <a:solidFill>
                  <a:srgbClr val="333333"/>
                </a:solidFill>
                <a:latin typeface="Lato"/>
              </a:rPr>
              <a:t>Phòng thí nghiệm nghiên cứu không quân thay mặt cho Không quân Hoa Kỳ: Giải nhất trị giá $ 750 trong mỗi hạng mục Intel ISEF </a:t>
            </a:r>
            <a:br>
              <a:rPr lang="vi-VN" sz="1400" dirty="0">
                <a:solidFill>
                  <a:srgbClr val="333333"/>
                </a:solidFill>
                <a:latin typeface="Lato"/>
              </a:rPr>
            </a:br>
            <a:r>
              <a:rPr lang="vi-VN" sz="1400" dirty="0">
                <a:solidFill>
                  <a:srgbClr val="333333"/>
                </a:solidFill>
                <a:latin typeface="Lato"/>
              </a:rPr>
              <a:t>Giải thưởng hạng mục tốt nhất của Intel ISEF trị giá 5.000 đô la </a:t>
            </a:r>
            <a:endParaRPr lang="vi-VN" sz="1400" b="0" i="0" dirty="0">
              <a:solidFill>
                <a:srgbClr val="333333"/>
              </a:solidFill>
              <a:effectLst/>
              <a:latin typeface="Lato"/>
            </a:endParaRPr>
          </a:p>
        </p:txBody>
      </p:sp>
    </p:spTree>
    <p:extLst>
      <p:ext uri="{BB962C8B-B14F-4D97-AF65-F5344CB8AC3E}">
        <p14:creationId xmlns:p14="http://schemas.microsoft.com/office/powerpoint/2010/main" val="3380486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668" y="111880"/>
            <a:ext cx="9002332" cy="6555641"/>
          </a:xfrm>
          <a:prstGeom prst="rect">
            <a:avLst/>
          </a:prstGeom>
        </p:spPr>
        <p:txBody>
          <a:bodyPr wrap="square">
            <a:spAutoFit/>
          </a:bodyPr>
          <a:lstStyle/>
          <a:p>
            <a:r>
              <a:rPr lang="vi-VN" sz="1400" dirty="0">
                <a:solidFill>
                  <a:srgbClr val="333333"/>
                </a:solidFill>
                <a:latin typeface="Lato"/>
              </a:rPr>
              <a:t>Agrobotics: </a:t>
            </a:r>
            <a:r>
              <a:rPr lang="en-US" sz="1400" dirty="0" smtClean="0">
                <a:solidFill>
                  <a:srgbClr val="333333"/>
                </a:solidFill>
                <a:latin typeface="Lato"/>
              </a:rPr>
              <a:t>Robot nông nghiệp tự động dựa trên</a:t>
            </a:r>
            <a:r>
              <a:rPr lang="vi-VN" sz="1400" dirty="0" smtClean="0">
                <a:solidFill>
                  <a:srgbClr val="333333"/>
                </a:solidFill>
                <a:latin typeface="Lato"/>
              </a:rPr>
              <a:t> Arduino</a:t>
            </a:r>
            <a:r>
              <a:rPr lang="en-US" sz="1400" dirty="0" smtClean="0">
                <a:solidFill>
                  <a:srgbClr val="333333"/>
                </a:solidFill>
                <a:latin typeface="Lato"/>
              </a:rPr>
              <a:t>, thị giác máy, </a:t>
            </a:r>
            <a:r>
              <a:rPr lang="vi-VN" sz="1400" dirty="0" smtClean="0">
                <a:solidFill>
                  <a:srgbClr val="333333"/>
                </a:solidFill>
                <a:latin typeface="Lato"/>
              </a:rPr>
              <a:t>Raspberry Pi</a:t>
            </a:r>
            <a:r>
              <a:rPr lang="en-US" sz="1400" dirty="0" smtClean="0">
                <a:solidFill>
                  <a:srgbClr val="333333"/>
                </a:solidFill>
                <a:latin typeface="Lato"/>
              </a:rPr>
              <a:t>, nông nghiệp</a:t>
            </a:r>
            <a:r>
              <a:rPr lang="vi-VN" sz="1400" dirty="0" smtClean="0">
                <a:solidFill>
                  <a:srgbClr val="333333"/>
                </a:solidFill>
                <a:latin typeface="Lato"/>
              </a:rPr>
              <a:t> </a:t>
            </a:r>
            <a:r>
              <a:rPr lang="vi-VN" sz="1400" dirty="0">
                <a:solidFill>
                  <a:srgbClr val="333333"/>
                </a:solidFill>
                <a:latin typeface="Lato"/>
              </a:rPr>
              <a:t>chính xác sử dụng cơ chế tuyến tính kép</a:t>
            </a:r>
          </a:p>
          <a:p>
            <a:r>
              <a:rPr lang="vi-VN" sz="1400" b="1" dirty="0">
                <a:solidFill>
                  <a:srgbClr val="333333"/>
                </a:solidFill>
                <a:latin typeface="Lato"/>
              </a:rPr>
              <a:t>Gian hàng Id:</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ENEV015</a:t>
            </a:r>
          </a:p>
          <a:p>
            <a:r>
              <a:rPr lang="vi-VN" sz="1400" b="1" dirty="0">
                <a:solidFill>
                  <a:srgbClr val="333333"/>
                </a:solidFill>
                <a:latin typeface="Lato"/>
              </a:rPr>
              <a:t>Thể loại:</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Kỹ thuật môi trường</a:t>
            </a:r>
          </a:p>
          <a:p>
            <a:r>
              <a:rPr lang="vi-VN" sz="1400" b="1" dirty="0">
                <a:solidFill>
                  <a:srgbClr val="333333"/>
                </a:solidFill>
                <a:latin typeface="Lato"/>
              </a:rPr>
              <a:t>Năm:</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2019</a:t>
            </a:r>
          </a:p>
          <a:p>
            <a:r>
              <a:rPr lang="vi-VN" sz="1400" b="1" dirty="0">
                <a:solidFill>
                  <a:srgbClr val="333333"/>
                </a:solidFill>
                <a:latin typeface="Lato"/>
              </a:rPr>
              <a:t>Tên chung kết: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Valera, Risha Dianne </a:t>
            </a:r>
            <a:br>
              <a:rPr lang="vi-VN" sz="1400" dirty="0">
                <a:solidFill>
                  <a:srgbClr val="333333"/>
                </a:solidFill>
                <a:latin typeface="Lato"/>
              </a:rPr>
            </a:br>
            <a:endParaRPr lang="vi-VN" sz="1400" dirty="0">
              <a:solidFill>
                <a:srgbClr val="333333"/>
              </a:solidFill>
              <a:latin typeface="Lato"/>
            </a:endParaRPr>
          </a:p>
          <a:p>
            <a:r>
              <a:rPr lang="vi-VN" sz="1400" b="1" dirty="0" smtClean="0">
                <a:solidFill>
                  <a:srgbClr val="333333"/>
                </a:solidFill>
                <a:latin typeface="Lato"/>
              </a:rPr>
              <a:t>Tóm tắt:</a:t>
            </a:r>
            <a:r>
              <a:rPr lang="vi-VN" sz="1400" dirty="0">
                <a:solidFill>
                  <a:srgbClr val="333333"/>
                </a:solidFill>
                <a:latin typeface="Lato"/>
              </a:rPr>
              <a:t/>
            </a:r>
            <a:br>
              <a:rPr lang="vi-VN" sz="1400" dirty="0">
                <a:solidFill>
                  <a:srgbClr val="333333"/>
                </a:solidFill>
                <a:latin typeface="Lato"/>
              </a:rPr>
            </a:br>
            <a:r>
              <a:rPr lang="vi-VN" sz="1400" dirty="0">
                <a:solidFill>
                  <a:srgbClr val="333333"/>
                </a:solidFill>
                <a:latin typeface="Lato"/>
              </a:rPr>
              <a:t>Có hàng triệu người ở khu vực nước ngoài đang phải chịu nạn đói trong khi Hoa Kỳ chứa hơn 40% chất thải thực phẩm. </a:t>
            </a:r>
            <a:r>
              <a:rPr lang="en-US" sz="1400" dirty="0" smtClean="0">
                <a:solidFill>
                  <a:srgbClr val="333333"/>
                </a:solidFill>
                <a:latin typeface="Lato"/>
              </a:rPr>
              <a:t>Các nghiên cứu đã chỉ ra rằng </a:t>
            </a:r>
            <a:r>
              <a:rPr lang="vi-VN" sz="1400" dirty="0" smtClean="0">
                <a:solidFill>
                  <a:srgbClr val="333333"/>
                </a:solidFill>
                <a:latin typeface="Lato"/>
              </a:rPr>
              <a:t>dân </a:t>
            </a:r>
            <a:r>
              <a:rPr lang="vi-VN" sz="1400" dirty="0">
                <a:solidFill>
                  <a:srgbClr val="333333"/>
                </a:solidFill>
                <a:latin typeface="Lato"/>
              </a:rPr>
              <a:t>số </a:t>
            </a:r>
            <a:r>
              <a:rPr lang="en-US" sz="1400" dirty="0" smtClean="0">
                <a:solidFill>
                  <a:srgbClr val="333333"/>
                </a:solidFill>
                <a:latin typeface="Lato"/>
              </a:rPr>
              <a:t>thế giới </a:t>
            </a:r>
            <a:r>
              <a:rPr lang="vi-VN" sz="1400" dirty="0" smtClean="0">
                <a:solidFill>
                  <a:srgbClr val="333333"/>
                </a:solidFill>
                <a:latin typeface="Lato"/>
              </a:rPr>
              <a:t>đang </a:t>
            </a:r>
            <a:r>
              <a:rPr lang="vi-VN" sz="1400" dirty="0">
                <a:solidFill>
                  <a:srgbClr val="333333"/>
                </a:solidFill>
                <a:latin typeface="Lato"/>
              </a:rPr>
              <a:t>phát triển </a:t>
            </a:r>
            <a:r>
              <a:rPr lang="en-US" sz="1400" dirty="0" smtClean="0">
                <a:solidFill>
                  <a:srgbClr val="333333"/>
                </a:solidFill>
                <a:latin typeface="Lato"/>
              </a:rPr>
              <a:t>nhanh và </a:t>
            </a:r>
            <a:r>
              <a:rPr lang="vi-VN" sz="1400" dirty="0" smtClean="0">
                <a:solidFill>
                  <a:srgbClr val="333333"/>
                </a:solidFill>
                <a:latin typeface="Lato"/>
              </a:rPr>
              <a:t>dự </a:t>
            </a:r>
            <a:r>
              <a:rPr lang="vi-VN" sz="1400" dirty="0">
                <a:solidFill>
                  <a:srgbClr val="333333"/>
                </a:solidFill>
                <a:latin typeface="Lato"/>
              </a:rPr>
              <a:t>đoán sẽ đạt khoảng 9 tỷ người vào năm 2050, </a:t>
            </a:r>
            <a:r>
              <a:rPr lang="en-US" sz="1400" dirty="0" smtClean="0">
                <a:solidFill>
                  <a:srgbClr val="333333"/>
                </a:solidFill>
                <a:latin typeface="Lato"/>
              </a:rPr>
              <a:t>đồng thời</a:t>
            </a:r>
            <a:r>
              <a:rPr lang="vi-VN" sz="1400" dirty="0" smtClean="0">
                <a:solidFill>
                  <a:srgbClr val="333333"/>
                </a:solidFill>
                <a:latin typeface="Lato"/>
              </a:rPr>
              <a:t> </a:t>
            </a:r>
            <a:r>
              <a:rPr lang="vi-VN" sz="1400" dirty="0">
                <a:solidFill>
                  <a:srgbClr val="333333"/>
                </a:solidFill>
                <a:latin typeface="Lato"/>
              </a:rPr>
              <a:t>tốc độ sản xuất thực phẩm hiện tại sẽ không đủ để đáp ứng nhu cầu của họ. </a:t>
            </a:r>
            <a:r>
              <a:rPr lang="en-US" sz="1400" dirty="0" smtClean="0">
                <a:solidFill>
                  <a:srgbClr val="333333"/>
                </a:solidFill>
                <a:latin typeface="Lato"/>
              </a:rPr>
              <a:t>Dự án này l</a:t>
            </a:r>
            <a:r>
              <a:rPr lang="vi-VN" sz="1400" dirty="0" smtClean="0">
                <a:solidFill>
                  <a:srgbClr val="333333"/>
                </a:solidFill>
                <a:latin typeface="Lato"/>
              </a:rPr>
              <a:t>à </a:t>
            </a:r>
            <a:r>
              <a:rPr lang="vi-VN" sz="1400" dirty="0">
                <a:solidFill>
                  <a:srgbClr val="333333"/>
                </a:solidFill>
                <a:latin typeface="Lato"/>
              </a:rPr>
              <a:t>một cách tiếp cận mới cho vấn đề này, dự án </a:t>
            </a:r>
            <a:r>
              <a:rPr lang="vi-VN" sz="1400" dirty="0" smtClean="0">
                <a:solidFill>
                  <a:srgbClr val="333333"/>
                </a:solidFill>
                <a:latin typeface="Lato"/>
              </a:rPr>
              <a:t>tập </a:t>
            </a:r>
            <a:r>
              <a:rPr lang="vi-VN" sz="1400" dirty="0">
                <a:solidFill>
                  <a:srgbClr val="333333"/>
                </a:solidFill>
                <a:latin typeface="Lato"/>
              </a:rPr>
              <a:t>trung vào </a:t>
            </a:r>
            <a:r>
              <a:rPr lang="en-US" sz="1400" dirty="0" smtClean="0">
                <a:solidFill>
                  <a:srgbClr val="333333"/>
                </a:solidFill>
                <a:latin typeface="Lato"/>
              </a:rPr>
              <a:t>chế tạo </a:t>
            </a:r>
            <a:r>
              <a:rPr lang="vi-VN" sz="1400" dirty="0" smtClean="0">
                <a:solidFill>
                  <a:srgbClr val="333333"/>
                </a:solidFill>
                <a:latin typeface="Lato"/>
              </a:rPr>
              <a:t>một </a:t>
            </a:r>
            <a:r>
              <a:rPr lang="vi-VN" sz="1400" dirty="0">
                <a:solidFill>
                  <a:srgbClr val="333333"/>
                </a:solidFill>
                <a:latin typeface="Lato"/>
              </a:rPr>
              <a:t>nguyên mẫu linh </a:t>
            </a:r>
            <a:r>
              <a:rPr lang="vi-VN" sz="1400" dirty="0" smtClean="0">
                <a:solidFill>
                  <a:srgbClr val="333333"/>
                </a:solidFill>
                <a:latin typeface="Lato"/>
              </a:rPr>
              <a:t>hoạt</a:t>
            </a:r>
            <a:r>
              <a:rPr lang="en-US" sz="1400" dirty="0" smtClean="0">
                <a:solidFill>
                  <a:srgbClr val="333333"/>
                </a:solidFill>
                <a:latin typeface="Lato"/>
              </a:rPr>
              <a:t>,</a:t>
            </a:r>
            <a:r>
              <a:rPr lang="vi-VN" sz="1400" dirty="0" smtClean="0">
                <a:solidFill>
                  <a:srgbClr val="333333"/>
                </a:solidFill>
                <a:latin typeface="Lato"/>
              </a:rPr>
              <a:t> </a:t>
            </a:r>
            <a:r>
              <a:rPr lang="vi-VN" sz="1400" dirty="0">
                <a:solidFill>
                  <a:srgbClr val="333333"/>
                </a:solidFill>
                <a:latin typeface="Lato"/>
              </a:rPr>
              <a:t>có thể hoạt động theo ba cách khác nhau - tự động, với một phím điều khiển hoặc thông qua một ứng dụng di động được phát triển - để điều khiển </a:t>
            </a:r>
            <a:r>
              <a:rPr lang="en-US" sz="1400" dirty="0" smtClean="0">
                <a:solidFill>
                  <a:srgbClr val="333333"/>
                </a:solidFill>
                <a:latin typeface="Lato"/>
              </a:rPr>
              <a:t>trên cánh đồng </a:t>
            </a:r>
            <a:r>
              <a:rPr lang="vi-VN" sz="1400" dirty="0" smtClean="0">
                <a:solidFill>
                  <a:srgbClr val="333333"/>
                </a:solidFill>
                <a:latin typeface="Lato"/>
              </a:rPr>
              <a:t>và </a:t>
            </a:r>
            <a:r>
              <a:rPr lang="vi-VN" sz="1400" dirty="0">
                <a:solidFill>
                  <a:srgbClr val="333333"/>
                </a:solidFill>
                <a:latin typeface="Lato"/>
              </a:rPr>
              <a:t>thực hiện các nhiệm vụ nông nghiệp. Nguyên mẫu này được chế tạo với khung gầm linh </a:t>
            </a:r>
            <a:r>
              <a:rPr lang="vi-VN" sz="1400" dirty="0" smtClean="0">
                <a:solidFill>
                  <a:srgbClr val="333333"/>
                </a:solidFill>
                <a:latin typeface="Lato"/>
              </a:rPr>
              <a:t>hoạt</a:t>
            </a:r>
            <a:r>
              <a:rPr lang="en-US" sz="1400" dirty="0" smtClean="0">
                <a:solidFill>
                  <a:srgbClr val="333333"/>
                </a:solidFill>
                <a:latin typeface="Lato"/>
              </a:rPr>
              <a:t> kết hợp</a:t>
            </a:r>
            <a:r>
              <a:rPr lang="vi-VN" sz="1400" dirty="0" smtClean="0">
                <a:solidFill>
                  <a:srgbClr val="333333"/>
                </a:solidFill>
                <a:latin typeface="Lato"/>
              </a:rPr>
              <a:t> </a:t>
            </a:r>
            <a:r>
              <a:rPr lang="vi-VN" sz="1400" dirty="0">
                <a:solidFill>
                  <a:srgbClr val="333333"/>
                </a:solidFill>
                <a:latin typeface="Lato"/>
              </a:rPr>
              <a:t>cảm biến thông minh để tránh chướng ngại vật và thích nghi với địa hình khắc nghiệt. Được trang bị trên khung máy là hai thiết bị chuyển động tuyến tính được thiết kế để gieo hạt một cách nhanh hơn và hiệu quả hơn. Ngoài ra, nguyên mẫu này có khả năng tối ưu hóa chất lượng thực phẩm thông qua việc triển khai Kiểu hình thực vật thông lượng cao, một hình thức nông nghiệp chính xác sử dụng kết hợp di truyền học và robot, thông qua việc sử dụng Raspberry Pi, một vi điều khiển và máy ảnh giá rẻ, cùng với PlantCV. Sau khi hoàn thành nguyên mẫu, nó đã trải qua một quá trình thử nghiệm bao gồm 250 thử nghiệm ở hai môi trường khác nhau: </a:t>
            </a:r>
            <a:r>
              <a:rPr lang="en-US" sz="1400" dirty="0" smtClean="0">
                <a:solidFill>
                  <a:srgbClr val="333333"/>
                </a:solidFill>
                <a:latin typeface="Lato"/>
              </a:rPr>
              <a:t>trong </a:t>
            </a:r>
            <a:r>
              <a:rPr lang="vi-VN" sz="1400" dirty="0" smtClean="0">
                <a:solidFill>
                  <a:srgbClr val="333333"/>
                </a:solidFill>
                <a:latin typeface="Lato"/>
              </a:rPr>
              <a:t>nhà </a:t>
            </a:r>
            <a:r>
              <a:rPr lang="vi-VN" sz="1400" dirty="0">
                <a:solidFill>
                  <a:srgbClr val="333333"/>
                </a:solidFill>
                <a:latin typeface="Lato"/>
              </a:rPr>
              <a:t>kính và </a:t>
            </a:r>
            <a:r>
              <a:rPr lang="en-US" sz="1400" dirty="0" smtClean="0">
                <a:solidFill>
                  <a:srgbClr val="333333"/>
                </a:solidFill>
                <a:latin typeface="Lato"/>
              </a:rPr>
              <a:t>ngoài </a:t>
            </a:r>
            <a:r>
              <a:rPr lang="vi-VN" sz="1400" dirty="0" smtClean="0">
                <a:solidFill>
                  <a:srgbClr val="333333"/>
                </a:solidFill>
                <a:latin typeface="Lato"/>
              </a:rPr>
              <a:t>cánh </a:t>
            </a:r>
            <a:r>
              <a:rPr lang="vi-VN" sz="1400" dirty="0">
                <a:solidFill>
                  <a:srgbClr val="333333"/>
                </a:solidFill>
                <a:latin typeface="Lato"/>
              </a:rPr>
              <a:t>đồng. </a:t>
            </a:r>
            <a:r>
              <a:rPr lang="en-US" sz="1400" dirty="0" smtClean="0">
                <a:solidFill>
                  <a:srgbClr val="333333"/>
                </a:solidFill>
                <a:latin typeface="Lato"/>
              </a:rPr>
              <a:t>Các dữ liệu t</a:t>
            </a:r>
            <a:r>
              <a:rPr lang="vi-VN" sz="1400" dirty="0" smtClean="0">
                <a:solidFill>
                  <a:srgbClr val="333333"/>
                </a:solidFill>
                <a:latin typeface="Lato"/>
              </a:rPr>
              <a:t>hu thập</a:t>
            </a:r>
            <a:r>
              <a:rPr lang="en-US" sz="1400" dirty="0" smtClean="0">
                <a:solidFill>
                  <a:srgbClr val="333333"/>
                </a:solidFill>
                <a:latin typeface="Lato"/>
              </a:rPr>
              <a:t> được</a:t>
            </a:r>
            <a:r>
              <a:rPr lang="vi-VN" sz="1400" dirty="0" smtClean="0">
                <a:solidFill>
                  <a:srgbClr val="333333"/>
                </a:solidFill>
                <a:latin typeface="Lato"/>
              </a:rPr>
              <a:t> </a:t>
            </a:r>
            <a:r>
              <a:rPr lang="vi-VN" sz="1400" dirty="0">
                <a:solidFill>
                  <a:srgbClr val="333333"/>
                </a:solidFill>
                <a:latin typeface="Lato"/>
              </a:rPr>
              <a:t>đã chứng minh một cách trực quan rằng không có sự </a:t>
            </a:r>
            <a:r>
              <a:rPr lang="en-US" sz="1400" dirty="0" smtClean="0">
                <a:solidFill>
                  <a:srgbClr val="333333"/>
                </a:solidFill>
                <a:latin typeface="Lato"/>
              </a:rPr>
              <a:t>cố nào xảy ra</a:t>
            </a:r>
            <a:r>
              <a:rPr lang="vi-VN" sz="1400" dirty="0" smtClean="0">
                <a:solidFill>
                  <a:srgbClr val="333333"/>
                </a:solidFill>
                <a:latin typeface="Lato"/>
              </a:rPr>
              <a:t> </a:t>
            </a:r>
            <a:r>
              <a:rPr lang="vi-VN" sz="1400" dirty="0">
                <a:solidFill>
                  <a:srgbClr val="333333"/>
                </a:solidFill>
                <a:latin typeface="Lato"/>
              </a:rPr>
              <a:t>và cung cấp bằng chứng cho thấy chức năng của nguyên mẫu là phù hợp và chính xác. Do đó, nguyên mẫu này có tiềm năng thúc đẩy sản xuất lương thực, giảm chất thải thực phẩm và điều tiết </a:t>
            </a:r>
            <a:r>
              <a:rPr lang="vi-VN" sz="1400" dirty="0" smtClean="0">
                <a:solidFill>
                  <a:srgbClr val="333333"/>
                </a:solidFill>
                <a:latin typeface="Lato"/>
              </a:rPr>
              <a:t>lợi</a:t>
            </a:r>
            <a:r>
              <a:rPr lang="en-US" sz="1400" dirty="0" smtClean="0">
                <a:solidFill>
                  <a:srgbClr val="333333"/>
                </a:solidFill>
                <a:latin typeface="Lato"/>
              </a:rPr>
              <a:t> ích</a:t>
            </a:r>
            <a:r>
              <a:rPr lang="vi-VN" sz="1400" dirty="0" smtClean="0">
                <a:solidFill>
                  <a:srgbClr val="333333"/>
                </a:solidFill>
                <a:latin typeface="Lato"/>
              </a:rPr>
              <a:t> </a:t>
            </a:r>
            <a:r>
              <a:rPr lang="vi-VN" sz="1400" dirty="0">
                <a:solidFill>
                  <a:srgbClr val="333333"/>
                </a:solidFill>
                <a:latin typeface="Lato"/>
              </a:rPr>
              <a:t>của cây trồng.</a:t>
            </a:r>
          </a:p>
          <a:p>
            <a:r>
              <a:rPr lang="vi-VN" sz="1400" b="1" dirty="0">
                <a:solidFill>
                  <a:srgbClr val="333333"/>
                </a:solidFill>
                <a:latin typeface="Lato"/>
              </a:rPr>
              <a:t>Giải thưởng đã giành được:</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Giải nhì 1.500 đô la </a:t>
            </a:r>
            <a:endParaRPr lang="vi-VN" sz="1400" b="0" i="0" dirty="0">
              <a:solidFill>
                <a:srgbClr val="333333"/>
              </a:solidFill>
              <a:effectLst/>
              <a:latin typeface="Lato"/>
            </a:endParaRPr>
          </a:p>
        </p:txBody>
      </p:sp>
    </p:spTree>
    <p:extLst>
      <p:ext uri="{BB962C8B-B14F-4D97-AF65-F5344CB8AC3E}">
        <p14:creationId xmlns:p14="http://schemas.microsoft.com/office/powerpoint/2010/main" val="1060721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2" y="308644"/>
            <a:ext cx="8937938" cy="6340197"/>
          </a:xfrm>
          <a:prstGeom prst="rect">
            <a:avLst/>
          </a:prstGeom>
        </p:spPr>
        <p:txBody>
          <a:bodyPr wrap="square">
            <a:spAutoFit/>
          </a:bodyPr>
          <a:lstStyle/>
          <a:p>
            <a:r>
              <a:rPr lang="vi-VN" sz="1400" dirty="0">
                <a:solidFill>
                  <a:srgbClr val="333333"/>
                </a:solidFill>
                <a:latin typeface="Lato"/>
              </a:rPr>
              <a:t>Sản xuất bộ lọc CFH bằng cách sử dụng lông gà và </a:t>
            </a:r>
            <a:r>
              <a:rPr lang="en-US" sz="1400" dirty="0" smtClean="0">
                <a:solidFill>
                  <a:srgbClr val="333333"/>
                </a:solidFill>
                <a:latin typeface="Lato"/>
              </a:rPr>
              <a:t>sợi vải</a:t>
            </a:r>
            <a:endParaRPr lang="vi-VN" sz="1400" dirty="0">
              <a:solidFill>
                <a:srgbClr val="333333"/>
              </a:solidFill>
              <a:latin typeface="Lato"/>
            </a:endParaRPr>
          </a:p>
          <a:p>
            <a:r>
              <a:rPr lang="vi-VN" sz="1400" b="1" dirty="0">
                <a:solidFill>
                  <a:srgbClr val="333333"/>
                </a:solidFill>
                <a:latin typeface="Lato"/>
              </a:rPr>
              <a:t>Gian hàng Id:</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ENEV035T</a:t>
            </a:r>
          </a:p>
          <a:p>
            <a:r>
              <a:rPr lang="vi-VN" sz="1400" b="1" dirty="0">
                <a:solidFill>
                  <a:srgbClr val="333333"/>
                </a:solidFill>
                <a:latin typeface="Lato"/>
              </a:rPr>
              <a:t>Thể loại:</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Kỹ thuật môi trường</a:t>
            </a:r>
          </a:p>
          <a:p>
            <a:r>
              <a:rPr lang="vi-VN" sz="1400" b="1" dirty="0">
                <a:solidFill>
                  <a:srgbClr val="333333"/>
                </a:solidFill>
                <a:latin typeface="Lato"/>
              </a:rPr>
              <a:t>Năm:</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2019</a:t>
            </a:r>
          </a:p>
          <a:p>
            <a:r>
              <a:rPr lang="vi-VN" sz="1400" b="1" dirty="0">
                <a:solidFill>
                  <a:srgbClr val="333333"/>
                </a:solidFill>
                <a:latin typeface="Lato"/>
              </a:rPr>
              <a:t>Tên chung kết: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Eum, Taewon </a:t>
            </a:r>
            <a:br>
              <a:rPr lang="vi-VN" sz="1400" dirty="0">
                <a:solidFill>
                  <a:srgbClr val="333333"/>
                </a:solidFill>
                <a:latin typeface="Lato"/>
              </a:rPr>
            </a:br>
            <a:r>
              <a:rPr lang="vi-VN" sz="1400" dirty="0">
                <a:solidFill>
                  <a:srgbClr val="333333"/>
                </a:solidFill>
                <a:latin typeface="Lato"/>
              </a:rPr>
              <a:t>Kim, Dohun </a:t>
            </a:r>
            <a:br>
              <a:rPr lang="vi-VN" sz="1400" dirty="0">
                <a:solidFill>
                  <a:srgbClr val="333333"/>
                </a:solidFill>
                <a:latin typeface="Lato"/>
              </a:rPr>
            </a:br>
            <a:r>
              <a:rPr lang="vi-VN" sz="1400" dirty="0">
                <a:solidFill>
                  <a:srgbClr val="333333"/>
                </a:solidFill>
                <a:latin typeface="Lato"/>
              </a:rPr>
              <a:t>Lee, Jiwung </a:t>
            </a:r>
            <a:br>
              <a:rPr lang="vi-VN" sz="1400" dirty="0">
                <a:solidFill>
                  <a:srgbClr val="333333"/>
                </a:solidFill>
                <a:latin typeface="Lato"/>
              </a:rPr>
            </a:br>
            <a:endParaRPr lang="vi-VN" sz="1400" dirty="0">
              <a:solidFill>
                <a:srgbClr val="333333"/>
              </a:solidFill>
              <a:latin typeface="Lato"/>
            </a:endParaRPr>
          </a:p>
          <a:p>
            <a:r>
              <a:rPr lang="vi-VN" sz="1400" b="1" dirty="0" smtClean="0">
                <a:solidFill>
                  <a:srgbClr val="333333"/>
                </a:solidFill>
                <a:latin typeface="Lato"/>
              </a:rPr>
              <a:t>Tóm tắt:</a:t>
            </a:r>
            <a:r>
              <a:rPr lang="vi-VN" sz="1400" dirty="0">
                <a:solidFill>
                  <a:srgbClr val="333333"/>
                </a:solidFill>
                <a:latin typeface="Lato"/>
              </a:rPr>
              <a:t/>
            </a:r>
            <a:br>
              <a:rPr lang="vi-VN" sz="1400" dirty="0">
                <a:solidFill>
                  <a:srgbClr val="333333"/>
                </a:solidFill>
                <a:latin typeface="Lato"/>
              </a:rPr>
            </a:br>
            <a:r>
              <a:rPr lang="vi-VN" sz="1400" dirty="0">
                <a:solidFill>
                  <a:srgbClr val="333333"/>
                </a:solidFill>
                <a:latin typeface="Lato"/>
              </a:rPr>
              <a:t>Sự phát triển </a:t>
            </a:r>
            <a:r>
              <a:rPr lang="en-US" sz="1400" dirty="0" smtClean="0">
                <a:solidFill>
                  <a:srgbClr val="333333"/>
                </a:solidFill>
                <a:latin typeface="Lato"/>
              </a:rPr>
              <a:t>các</a:t>
            </a:r>
            <a:r>
              <a:rPr lang="vi-VN" sz="1400" dirty="0" smtClean="0">
                <a:solidFill>
                  <a:srgbClr val="333333"/>
                </a:solidFill>
                <a:latin typeface="Lato"/>
              </a:rPr>
              <a:t> </a:t>
            </a:r>
            <a:r>
              <a:rPr lang="vi-VN" sz="1400" dirty="0">
                <a:solidFill>
                  <a:srgbClr val="333333"/>
                </a:solidFill>
                <a:latin typeface="Lato"/>
              </a:rPr>
              <a:t>hoạt động của con người và công nghiệp đã dẫn đến ô nhiễm môi trường </a:t>
            </a:r>
            <a:r>
              <a:rPr lang="en-US" sz="1400" dirty="0" smtClean="0">
                <a:solidFill>
                  <a:srgbClr val="333333"/>
                </a:solidFill>
                <a:latin typeface="Lato"/>
              </a:rPr>
              <a:t>ở các mức độ </a:t>
            </a:r>
            <a:r>
              <a:rPr lang="vi-VN" sz="1400" dirty="0" smtClean="0">
                <a:solidFill>
                  <a:srgbClr val="333333"/>
                </a:solidFill>
                <a:latin typeface="Lato"/>
              </a:rPr>
              <a:t>khác </a:t>
            </a:r>
            <a:r>
              <a:rPr lang="vi-VN" sz="1400" dirty="0">
                <a:solidFill>
                  <a:srgbClr val="333333"/>
                </a:solidFill>
                <a:latin typeface="Lato"/>
              </a:rPr>
              <a:t>nhau. Một trong những vấn đề lớn nhất là chất thải lông gà được tạo ra trong quá trình chế biến thực </a:t>
            </a:r>
            <a:r>
              <a:rPr lang="en-US" sz="1400" dirty="0" smtClean="0">
                <a:solidFill>
                  <a:srgbClr val="333333"/>
                </a:solidFill>
                <a:latin typeface="Lato"/>
              </a:rPr>
              <a:t>p</a:t>
            </a:r>
            <a:r>
              <a:rPr lang="vi-VN" sz="1400" dirty="0" smtClean="0">
                <a:solidFill>
                  <a:srgbClr val="333333"/>
                </a:solidFill>
                <a:latin typeface="Lato"/>
              </a:rPr>
              <a:t>hẩm</a:t>
            </a:r>
            <a:r>
              <a:rPr lang="vi-VN" sz="1400" dirty="0">
                <a:solidFill>
                  <a:srgbClr val="333333"/>
                </a:solidFill>
                <a:latin typeface="Lato"/>
              </a:rPr>
              <a:t>. Một vấn đề khác </a:t>
            </a:r>
            <a:r>
              <a:rPr lang="vi-VN" sz="1400" dirty="0" smtClean="0">
                <a:solidFill>
                  <a:srgbClr val="333333"/>
                </a:solidFill>
                <a:latin typeface="Lato"/>
              </a:rPr>
              <a:t>là</a:t>
            </a:r>
            <a:r>
              <a:rPr lang="en-US" sz="1400" dirty="0" smtClean="0">
                <a:solidFill>
                  <a:srgbClr val="333333"/>
                </a:solidFill>
                <a:latin typeface="Lato"/>
              </a:rPr>
              <a:t> có đến</a:t>
            </a:r>
            <a:r>
              <a:rPr lang="vi-VN" sz="1400" dirty="0" smtClean="0">
                <a:solidFill>
                  <a:srgbClr val="333333"/>
                </a:solidFill>
                <a:latin typeface="Lato"/>
              </a:rPr>
              <a:t> </a:t>
            </a:r>
            <a:r>
              <a:rPr lang="vi-VN" sz="1400" dirty="0">
                <a:solidFill>
                  <a:srgbClr val="333333"/>
                </a:solidFill>
                <a:latin typeface="Lato"/>
              </a:rPr>
              <a:t>99% vải bông bị vứt đi bị chôn vùi hoặc thiêu hủy gây ra ô nhiễm </a:t>
            </a:r>
            <a:r>
              <a:rPr lang="en-US" sz="1400" dirty="0" smtClean="0">
                <a:solidFill>
                  <a:srgbClr val="333333"/>
                </a:solidFill>
                <a:latin typeface="Lato"/>
              </a:rPr>
              <a:t>nguồn </a:t>
            </a:r>
            <a:r>
              <a:rPr lang="vi-VN" sz="1400" dirty="0" smtClean="0">
                <a:solidFill>
                  <a:srgbClr val="333333"/>
                </a:solidFill>
                <a:latin typeface="Lato"/>
              </a:rPr>
              <a:t>đất</a:t>
            </a:r>
            <a:r>
              <a:rPr lang="vi-VN" sz="1400" dirty="0">
                <a:solidFill>
                  <a:srgbClr val="333333"/>
                </a:solidFill>
                <a:latin typeface="Lato"/>
              </a:rPr>
              <a:t>, nước và không </a:t>
            </a:r>
            <a:r>
              <a:rPr lang="vi-VN" sz="1400" dirty="0" smtClean="0">
                <a:solidFill>
                  <a:srgbClr val="333333"/>
                </a:solidFill>
                <a:latin typeface="Lato"/>
              </a:rPr>
              <a:t>khí.</a:t>
            </a:r>
            <a:r>
              <a:rPr lang="vi-VN" sz="1400" dirty="0">
                <a:solidFill>
                  <a:srgbClr val="333333"/>
                </a:solidFill>
                <a:latin typeface="Lato"/>
              </a:rPr>
              <a:t> Trong nghiên cứu này, một bộ lọc CFH (Bộ </a:t>
            </a:r>
            <a:r>
              <a:rPr lang="vi-VN" sz="1400" dirty="0" smtClean="0">
                <a:solidFill>
                  <a:srgbClr val="333333"/>
                </a:solidFill>
                <a:latin typeface="Lato"/>
              </a:rPr>
              <a:t>lọc kim </a:t>
            </a:r>
            <a:r>
              <a:rPr lang="vi-VN" sz="1400" dirty="0">
                <a:solidFill>
                  <a:srgbClr val="333333"/>
                </a:solidFill>
                <a:latin typeface="Lato"/>
              </a:rPr>
              <a:t>loại </a:t>
            </a:r>
            <a:r>
              <a:rPr lang="vi-VN" sz="1400" dirty="0" smtClean="0">
                <a:solidFill>
                  <a:srgbClr val="333333"/>
                </a:solidFill>
                <a:latin typeface="Lato"/>
              </a:rPr>
              <a:t>nặng</a:t>
            </a:r>
            <a:r>
              <a:rPr lang="en-US" sz="1400" dirty="0" smtClean="0">
                <a:solidFill>
                  <a:srgbClr val="333333"/>
                </a:solidFill>
                <a:latin typeface="Lato"/>
              </a:rPr>
              <a:t> trong nước bằng vải</a:t>
            </a:r>
            <a:r>
              <a:rPr lang="vi-VN" sz="1400" dirty="0" smtClean="0">
                <a:solidFill>
                  <a:srgbClr val="333333"/>
                </a:solidFill>
                <a:latin typeface="Lato"/>
              </a:rPr>
              <a:t> </a:t>
            </a:r>
            <a:r>
              <a:rPr lang="vi-VN" sz="1400" dirty="0">
                <a:solidFill>
                  <a:srgbClr val="333333"/>
                </a:solidFill>
                <a:latin typeface="Lato"/>
              </a:rPr>
              <a:t>dựa trên lông gà) đã được đề xuất để giảm ô nhiễm do hai chất thải ở trên cũng như ô nhiễm kim loại nặng. Lông gà có chứa một lượng keratin đáng chú ý, chủ yếu bao gồm cysteine.Khi cystein tạo thành một dimer, cầu disulfide được hình thành giữa hai cystein. Sau khi </a:t>
            </a:r>
            <a:r>
              <a:rPr lang="en-US" sz="1400" dirty="0" smtClean="0">
                <a:solidFill>
                  <a:srgbClr val="333333"/>
                </a:solidFill>
                <a:latin typeface="Lato"/>
              </a:rPr>
              <a:t>biến đổi </a:t>
            </a:r>
            <a:r>
              <a:rPr lang="vi-VN" sz="1400" dirty="0" smtClean="0">
                <a:solidFill>
                  <a:srgbClr val="333333"/>
                </a:solidFill>
                <a:latin typeface="Lato"/>
              </a:rPr>
              <a:t>cầu </a:t>
            </a:r>
            <a:r>
              <a:rPr lang="vi-VN" sz="1400" dirty="0">
                <a:solidFill>
                  <a:srgbClr val="333333"/>
                </a:solidFill>
                <a:latin typeface="Lato"/>
              </a:rPr>
              <a:t>nối disulfide thành axit sunfonic thông qua một quy trình nhất định, bộ lọc được tạo ra bằng cách sử dụng vải lông và vải bông đã được </a:t>
            </a:r>
            <a:r>
              <a:rPr lang="en-US" sz="1400" dirty="0" smtClean="0">
                <a:solidFill>
                  <a:srgbClr val="333333"/>
                </a:solidFill>
                <a:latin typeface="Lato"/>
              </a:rPr>
              <a:t>biến tính</a:t>
            </a:r>
            <a:r>
              <a:rPr lang="vi-VN" sz="1400" dirty="0" smtClean="0">
                <a:solidFill>
                  <a:srgbClr val="333333"/>
                </a:solidFill>
                <a:latin typeface="Lato"/>
              </a:rPr>
              <a:t>.</a:t>
            </a:r>
            <a:r>
              <a:rPr lang="vi-VN" sz="1400" dirty="0">
                <a:solidFill>
                  <a:srgbClr val="333333"/>
                </a:solidFill>
                <a:latin typeface="Lato"/>
              </a:rPr>
              <a:t> Kết quả của thí nghiệm đã xác nhận rằng bộ lọc CFH ở quy mô phòng thí nghiệm cho thấy hiệu quả loại bỏ kim loại nặng đáng kể. Bộ lọc quy mô đầy đủ cho ứng dụng trong </a:t>
            </a:r>
            <a:r>
              <a:rPr lang="en-US" sz="1400" dirty="0" smtClean="0">
                <a:solidFill>
                  <a:srgbClr val="333333"/>
                </a:solidFill>
                <a:latin typeface="Lato"/>
              </a:rPr>
              <a:t>thực tế </a:t>
            </a:r>
            <a:r>
              <a:rPr lang="vi-VN" sz="1400" dirty="0" smtClean="0">
                <a:solidFill>
                  <a:srgbClr val="333333"/>
                </a:solidFill>
                <a:latin typeface="Lato"/>
              </a:rPr>
              <a:t>dự </a:t>
            </a:r>
            <a:r>
              <a:rPr lang="vi-VN" sz="1400" dirty="0">
                <a:solidFill>
                  <a:srgbClr val="333333"/>
                </a:solidFill>
                <a:latin typeface="Lato"/>
              </a:rPr>
              <a:t>kiến ​​sẽ cho thấy hiệu suất tốt hơn. Ngoài ra, </a:t>
            </a:r>
            <a:r>
              <a:rPr lang="en-US" sz="1400" dirty="0" smtClean="0">
                <a:solidFill>
                  <a:srgbClr val="333333"/>
                </a:solidFill>
                <a:latin typeface="Lato"/>
              </a:rPr>
              <a:t>bằng cách </a:t>
            </a:r>
            <a:r>
              <a:rPr lang="vi-VN" sz="1400" dirty="0" smtClean="0">
                <a:solidFill>
                  <a:srgbClr val="333333"/>
                </a:solidFill>
                <a:latin typeface="Lato"/>
              </a:rPr>
              <a:t>sử </a:t>
            </a:r>
            <a:r>
              <a:rPr lang="vi-VN" sz="1400" dirty="0">
                <a:solidFill>
                  <a:srgbClr val="333333"/>
                </a:solidFill>
                <a:latin typeface="Lato"/>
              </a:rPr>
              <a:t>dụng vi khuẩn, bộ lọc CFH đã </a:t>
            </a:r>
            <a:r>
              <a:rPr lang="en-US" sz="1400" dirty="0" smtClean="0">
                <a:solidFill>
                  <a:srgbClr val="333333"/>
                </a:solidFill>
                <a:latin typeface="Lato"/>
              </a:rPr>
              <a:t>qua </a:t>
            </a:r>
            <a:r>
              <a:rPr lang="vi-VN" sz="1400" dirty="0" smtClean="0">
                <a:solidFill>
                  <a:srgbClr val="333333"/>
                </a:solidFill>
                <a:latin typeface="Lato"/>
              </a:rPr>
              <a:t>sử </a:t>
            </a:r>
            <a:r>
              <a:rPr lang="vi-VN" sz="1400" dirty="0">
                <a:solidFill>
                  <a:srgbClr val="333333"/>
                </a:solidFill>
                <a:latin typeface="Lato"/>
              </a:rPr>
              <a:t>dụng </a:t>
            </a:r>
            <a:r>
              <a:rPr lang="en-US" sz="1400" dirty="0" smtClean="0">
                <a:solidFill>
                  <a:srgbClr val="333333"/>
                </a:solidFill>
                <a:latin typeface="Lato"/>
              </a:rPr>
              <a:t>sẽ </a:t>
            </a:r>
            <a:r>
              <a:rPr lang="vi-VN" sz="1400" dirty="0" smtClean="0">
                <a:solidFill>
                  <a:srgbClr val="333333"/>
                </a:solidFill>
                <a:latin typeface="Lato"/>
              </a:rPr>
              <a:t>bị </a:t>
            </a:r>
            <a:r>
              <a:rPr lang="en-US" sz="1400" dirty="0" smtClean="0">
                <a:solidFill>
                  <a:srgbClr val="333333"/>
                </a:solidFill>
                <a:latin typeface="Lato"/>
              </a:rPr>
              <a:t>phân hủy</a:t>
            </a:r>
            <a:r>
              <a:rPr lang="vi-VN" sz="1400" dirty="0" smtClean="0">
                <a:solidFill>
                  <a:srgbClr val="333333"/>
                </a:solidFill>
                <a:latin typeface="Lato"/>
              </a:rPr>
              <a:t>hoàn </a:t>
            </a:r>
            <a:r>
              <a:rPr lang="vi-VN" sz="1400" dirty="0">
                <a:solidFill>
                  <a:srgbClr val="333333"/>
                </a:solidFill>
                <a:latin typeface="Lato"/>
              </a:rPr>
              <a:t>toàn và kim loại nặng bị hấp phụ có thể được cách ly hoàn toàn trong môi trường có thể kiểm soát được. Bộ lọc CFH có thể là một giải pháp đồng thời để xử lý chất thải lông và </a:t>
            </a:r>
            <a:r>
              <a:rPr lang="en-US" sz="1400" dirty="0" smtClean="0">
                <a:solidFill>
                  <a:srgbClr val="333333"/>
                </a:solidFill>
                <a:latin typeface="Lato"/>
              </a:rPr>
              <a:t>sợi </a:t>
            </a:r>
            <a:r>
              <a:rPr lang="vi-VN" sz="1400" dirty="0" smtClean="0">
                <a:solidFill>
                  <a:srgbClr val="333333"/>
                </a:solidFill>
                <a:latin typeface="Lato"/>
              </a:rPr>
              <a:t>bông</a:t>
            </a:r>
            <a:r>
              <a:rPr lang="vi-VN" sz="1400" dirty="0">
                <a:solidFill>
                  <a:srgbClr val="333333"/>
                </a:solidFill>
                <a:latin typeface="Lato"/>
              </a:rPr>
              <a:t>. Hơn nữa, thông qua ứng dụng thực tế, nó sẽ là một kỹ thuật thích hợp để giảm ô nhiễm kim loại nặng.</a:t>
            </a:r>
          </a:p>
          <a:p>
            <a:r>
              <a:rPr lang="vi-VN" sz="1400" b="1" dirty="0">
                <a:solidFill>
                  <a:srgbClr val="333333"/>
                </a:solidFill>
                <a:latin typeface="Lato"/>
              </a:rPr>
              <a:t>Giải thưởng đã giành được:</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Giải thưởng thứ tư trị giá $ 500 </a:t>
            </a:r>
            <a:endParaRPr lang="vi-VN" sz="1400" b="0" i="0" dirty="0">
              <a:solidFill>
                <a:srgbClr val="333333"/>
              </a:solidFill>
              <a:effectLst/>
              <a:latin typeface="Lato"/>
            </a:endParaRPr>
          </a:p>
        </p:txBody>
      </p:sp>
    </p:spTree>
    <p:extLst>
      <p:ext uri="{BB962C8B-B14F-4D97-AF65-F5344CB8AC3E}">
        <p14:creationId xmlns:p14="http://schemas.microsoft.com/office/powerpoint/2010/main" val="13832697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7" y="704722"/>
            <a:ext cx="8873544" cy="6124754"/>
          </a:xfrm>
          <a:prstGeom prst="rect">
            <a:avLst/>
          </a:prstGeom>
        </p:spPr>
        <p:txBody>
          <a:bodyPr wrap="square">
            <a:spAutoFit/>
          </a:bodyPr>
          <a:lstStyle/>
          <a:p>
            <a:r>
              <a:rPr lang="vi-VN" sz="1400" dirty="0">
                <a:solidFill>
                  <a:srgbClr val="333333"/>
                </a:solidFill>
                <a:latin typeface="Lato"/>
              </a:rPr>
              <a:t>Khi graphene kết hợp bông: Nghiên cứu tổng hợp vật liệu hấp phụ để loại bỏ </a:t>
            </a:r>
            <a:r>
              <a:rPr lang="en-US" sz="1400" dirty="0" smtClean="0">
                <a:solidFill>
                  <a:srgbClr val="333333"/>
                </a:solidFill>
                <a:latin typeface="Lato"/>
              </a:rPr>
              <a:t>cac </a:t>
            </a:r>
            <a:r>
              <a:rPr lang="vi-VN" sz="1400" dirty="0" smtClean="0">
                <a:solidFill>
                  <a:srgbClr val="333333"/>
                </a:solidFill>
                <a:latin typeface="Lato"/>
              </a:rPr>
              <a:t>hóa </a:t>
            </a:r>
            <a:r>
              <a:rPr lang="vi-VN" sz="1400" dirty="0">
                <a:solidFill>
                  <a:srgbClr val="333333"/>
                </a:solidFill>
                <a:latin typeface="Lato"/>
              </a:rPr>
              <a:t>chất độc hại </a:t>
            </a:r>
            <a:r>
              <a:rPr lang="en-US" sz="1400" dirty="0" smtClean="0">
                <a:solidFill>
                  <a:srgbClr val="333333"/>
                </a:solidFill>
                <a:latin typeface="Lato"/>
              </a:rPr>
              <a:t>trên </a:t>
            </a:r>
            <a:r>
              <a:rPr lang="vi-VN" sz="1400" dirty="0" smtClean="0">
                <a:solidFill>
                  <a:srgbClr val="333333"/>
                </a:solidFill>
                <a:latin typeface="Lato"/>
              </a:rPr>
              <a:t>biển</a:t>
            </a:r>
            <a:endParaRPr lang="vi-VN" sz="1400" dirty="0">
              <a:solidFill>
                <a:srgbClr val="333333"/>
              </a:solidFill>
              <a:latin typeface="Lato"/>
            </a:endParaRPr>
          </a:p>
          <a:p>
            <a:r>
              <a:rPr lang="vi-VN" sz="1400" b="1" dirty="0">
                <a:solidFill>
                  <a:srgbClr val="333333"/>
                </a:solidFill>
                <a:latin typeface="Lato"/>
              </a:rPr>
              <a:t>Gian hàng Id:</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ENEV014</a:t>
            </a:r>
          </a:p>
          <a:p>
            <a:r>
              <a:rPr lang="vi-VN" sz="1400" b="1" dirty="0">
                <a:solidFill>
                  <a:srgbClr val="333333"/>
                </a:solidFill>
                <a:latin typeface="Lato"/>
              </a:rPr>
              <a:t>Thể loại:</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Kỹ thuật môi trường</a:t>
            </a:r>
          </a:p>
          <a:p>
            <a:r>
              <a:rPr lang="vi-VN" sz="1400" b="1" dirty="0">
                <a:solidFill>
                  <a:srgbClr val="333333"/>
                </a:solidFill>
                <a:latin typeface="Lato"/>
              </a:rPr>
              <a:t>Năm:</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2019</a:t>
            </a:r>
          </a:p>
          <a:p>
            <a:r>
              <a:rPr lang="vi-VN" sz="1400" b="1" dirty="0">
                <a:solidFill>
                  <a:srgbClr val="333333"/>
                </a:solidFill>
                <a:latin typeface="Lato"/>
              </a:rPr>
              <a:t>Tên chung kết: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Cheng, Yumeng </a:t>
            </a:r>
            <a:br>
              <a:rPr lang="vi-VN" sz="1400" dirty="0">
                <a:solidFill>
                  <a:srgbClr val="333333"/>
                </a:solidFill>
                <a:latin typeface="Lato"/>
              </a:rPr>
            </a:br>
            <a:endParaRPr lang="vi-VN" sz="1400" dirty="0">
              <a:solidFill>
                <a:srgbClr val="333333"/>
              </a:solidFill>
              <a:latin typeface="Lato"/>
            </a:endParaRPr>
          </a:p>
          <a:p>
            <a:r>
              <a:rPr lang="vi-VN" sz="1400" b="1" dirty="0" smtClean="0">
                <a:solidFill>
                  <a:srgbClr val="333333"/>
                </a:solidFill>
                <a:latin typeface="Lato"/>
              </a:rPr>
              <a:t>Tóm tắt:</a:t>
            </a:r>
            <a:r>
              <a:rPr lang="vi-VN" sz="1400" dirty="0">
                <a:solidFill>
                  <a:srgbClr val="333333"/>
                </a:solidFill>
                <a:latin typeface="Lato"/>
              </a:rPr>
              <a:t/>
            </a:r>
            <a:br>
              <a:rPr lang="vi-VN" sz="1400" dirty="0">
                <a:solidFill>
                  <a:srgbClr val="333333"/>
                </a:solidFill>
                <a:latin typeface="Lato"/>
              </a:rPr>
            </a:br>
            <a:r>
              <a:rPr lang="vi-VN" sz="1400" dirty="0">
                <a:solidFill>
                  <a:srgbClr val="333333"/>
                </a:solidFill>
                <a:latin typeface="Lato"/>
              </a:rPr>
              <a:t>Ngày càng có nhiều sự cố rò rỉ đã được báo cáo khi vận chuyển hóa chất và các hóa chất bị rò rỉ này đã gây ra thiệt hại không thể khắc phục cho môi trường biển. Trong công việc hiện tại, một vật liệu hấp phụ mới đã được điều chế dựa trên sự kết hợp giữa graphene và bông, hai vật liệu thể hiện tính hấp phụ tốt. Bông được ngâm trong dung dịch phân tán graphene oxit và đùn ra nhiều lần để tạo thành phức hợp graphene oxide / cotton. Cuối cùng, một aerogel tổng hợp graphene / cotton siêu ưa nước và siêu ưa nước đã được điều chế bằng cách đông khô và khử. Các tính chất hấp phụ và chu trình của aerogel composite graphene / cotton đã được thử nghiệm. Kết quả cho thấy aerogel composite là siêu kỵ nước và siêu ưa nước. Các aerogel có thể hấp thụ hoàn toàn các giọt dầu cetane trong 0,16 giây khi chạm vào bề mặt của aerogel. Khả năng hấp phụ bão hòa của aerogel composite nằm trong khoảng 130 đến 180 g / g, và lượng hấp phụ của toluene, dodecane, acetone, nitrobenzene và styrene lần lượt là 139, 142, 133, 123 và 147 g / g. Lượng hấp phụ cao hơn nhiều so với lượng hấp phụ bão hòa của bông hoặc graphene aerogel. Và kết quả kiểm tra hiệu suất chu trình của aerogel composite cho thấy khả năng hấp phụ của mẫu thay đổi rất ít sau 10 chu kỳ. Ngoài ra, thông qua việc kết hợp Fe3O4 với bông và graphene, vật liệu này trở thành từ tính, do đó có thể thuận tiện hơn cho việc thu thập và tái chế</a:t>
            </a:r>
            <a:r>
              <a:rPr lang="vi-VN" sz="1400" dirty="0" smtClean="0">
                <a:solidFill>
                  <a:srgbClr val="333333"/>
                </a:solidFill>
                <a:latin typeface="Lato"/>
              </a:rPr>
              <a:t>.</a:t>
            </a:r>
            <a:endParaRPr lang="en-US" sz="1400" dirty="0" smtClean="0">
              <a:solidFill>
                <a:srgbClr val="333333"/>
              </a:solidFill>
              <a:latin typeface="Lato"/>
            </a:endParaRPr>
          </a:p>
          <a:p>
            <a:endParaRPr lang="en-US" sz="1400" b="1" dirty="0" smtClean="0">
              <a:solidFill>
                <a:srgbClr val="333333"/>
              </a:solidFill>
              <a:latin typeface="Lato"/>
            </a:endParaRPr>
          </a:p>
          <a:p>
            <a:r>
              <a:rPr lang="vi-VN" sz="1400" b="1" dirty="0" smtClean="0">
                <a:solidFill>
                  <a:srgbClr val="333333"/>
                </a:solidFill>
                <a:latin typeface="Lato"/>
              </a:rPr>
              <a:t>Giải </a:t>
            </a:r>
            <a:r>
              <a:rPr lang="vi-VN" sz="1400" b="1" dirty="0">
                <a:solidFill>
                  <a:srgbClr val="333333"/>
                </a:solidFill>
                <a:latin typeface="Lato"/>
              </a:rPr>
              <a:t>thưởng đã giành được:</a:t>
            </a:r>
            <a:r>
              <a:rPr lang="vi-VN" sz="1400" dirty="0">
                <a:solidFill>
                  <a:srgbClr val="333333"/>
                </a:solidFill>
                <a:latin typeface="Lato"/>
              </a:rPr>
              <a:t> </a:t>
            </a:r>
            <a:r>
              <a:rPr lang="en-US" sz="1400" dirty="0">
                <a:solidFill>
                  <a:srgbClr val="333333"/>
                </a:solidFill>
                <a:latin typeface="Lato"/>
              </a:rPr>
              <a:t>không có giải</a:t>
            </a:r>
            <a:endParaRPr lang="vi-VN" sz="1400" dirty="0">
              <a:solidFill>
                <a:srgbClr val="333333"/>
              </a:solidFill>
              <a:latin typeface="Lato"/>
            </a:endParaRPr>
          </a:p>
          <a:p>
            <a:endParaRPr lang="vi-VN" sz="1400" b="0" i="0" dirty="0">
              <a:solidFill>
                <a:srgbClr val="333333"/>
              </a:solidFill>
              <a:effectLst/>
              <a:latin typeface="Lato"/>
            </a:endParaRPr>
          </a:p>
        </p:txBody>
      </p:sp>
    </p:spTree>
    <p:extLst>
      <p:ext uri="{BB962C8B-B14F-4D97-AF65-F5344CB8AC3E}">
        <p14:creationId xmlns:p14="http://schemas.microsoft.com/office/powerpoint/2010/main" val="34728362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7565" y="2339459"/>
            <a:ext cx="3693640" cy="830997"/>
          </a:xfrm>
          <a:prstGeom prst="rect">
            <a:avLst/>
          </a:prstGeom>
        </p:spPr>
        <p:txBody>
          <a:bodyPr wrap="none">
            <a:spAutoFit/>
          </a:bodyPr>
          <a:lstStyle/>
          <a:p>
            <a:pPr algn="ctr"/>
            <a:r>
              <a:rPr lang="en-US" sz="2400" b="0" i="0" dirty="0" smtClean="0">
                <a:solidFill>
                  <a:srgbClr val="333333"/>
                </a:solidFill>
                <a:effectLst/>
                <a:latin typeface="Lato"/>
              </a:rPr>
              <a:t>Robot và Máy thông minh</a:t>
            </a:r>
          </a:p>
          <a:p>
            <a:pPr algn="ctr"/>
            <a:r>
              <a:rPr lang="en-US" sz="2400" dirty="0" smtClean="0">
                <a:solidFill>
                  <a:srgbClr val="333333"/>
                </a:solidFill>
                <a:latin typeface="Lato"/>
              </a:rPr>
              <a:t>2019</a:t>
            </a:r>
            <a:endParaRPr lang="vi-VN" sz="2400" b="0" i="0" dirty="0" smtClean="0">
              <a:solidFill>
                <a:srgbClr val="333333"/>
              </a:solidFill>
              <a:effectLst/>
              <a:latin typeface="Lato"/>
            </a:endParaRPr>
          </a:p>
        </p:txBody>
      </p:sp>
    </p:spTree>
    <p:extLst>
      <p:ext uri="{BB962C8B-B14F-4D97-AF65-F5344CB8AC3E}">
        <p14:creationId xmlns:p14="http://schemas.microsoft.com/office/powerpoint/2010/main" val="321366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5" y="231815"/>
            <a:ext cx="8896350" cy="6555641"/>
          </a:xfrm>
          <a:prstGeom prst="rect">
            <a:avLst/>
          </a:prstGeom>
        </p:spPr>
        <p:txBody>
          <a:bodyPr wrap="square">
            <a:spAutoFit/>
          </a:bodyPr>
          <a:lstStyle/>
          <a:p>
            <a:r>
              <a:rPr lang="vi-VN" sz="1400">
                <a:solidFill>
                  <a:srgbClr val="333333"/>
                </a:solidFill>
                <a:latin typeface="Lato"/>
              </a:rPr>
              <a:t>Ảnh hưởng của tư tưởng </a:t>
            </a:r>
            <a:r>
              <a:rPr lang="vi-VN" sz="1400" smtClean="0">
                <a:solidFill>
                  <a:srgbClr val="333333"/>
                </a:solidFill>
                <a:latin typeface="Lato"/>
              </a:rPr>
              <a:t>người </a:t>
            </a:r>
            <a:r>
              <a:rPr lang="vi-VN" sz="1400">
                <a:solidFill>
                  <a:srgbClr val="333333"/>
                </a:solidFill>
                <a:latin typeface="Lato"/>
              </a:rPr>
              <a:t>hướng dẫn đối với quan điểm của </a:t>
            </a:r>
            <a:r>
              <a:rPr lang="en-US" sz="1400" smtClean="0">
                <a:solidFill>
                  <a:srgbClr val="333333"/>
                </a:solidFill>
                <a:latin typeface="Lato"/>
              </a:rPr>
              <a:t>người học</a:t>
            </a:r>
            <a:endParaRPr lang="vi-VN" sz="1400">
              <a:solidFill>
                <a:srgbClr val="333333"/>
              </a:solidFill>
              <a:latin typeface="Lato"/>
            </a:endParaRPr>
          </a:p>
          <a:p>
            <a:r>
              <a:rPr lang="vi-VN" sz="1400" b="1">
                <a:solidFill>
                  <a:srgbClr val="333333"/>
                </a:solidFill>
                <a:latin typeface="Lato"/>
              </a:rPr>
              <a:t>Gian hàng Id:</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BEHA021</a:t>
            </a:r>
          </a:p>
          <a:p>
            <a:r>
              <a:rPr lang="vi-VN" sz="1400" b="1">
                <a:solidFill>
                  <a:srgbClr val="333333"/>
                </a:solidFill>
                <a:latin typeface="Lato"/>
              </a:rPr>
              <a:t>Thể loại:</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Khoa học hành vi và xã hội</a:t>
            </a:r>
          </a:p>
          <a:p>
            <a:r>
              <a:rPr lang="vi-VN" sz="1400" b="1">
                <a:solidFill>
                  <a:srgbClr val="333333"/>
                </a:solidFill>
                <a:latin typeface="Lato"/>
              </a:rPr>
              <a:t>Năm:</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2019</a:t>
            </a:r>
          </a:p>
          <a:p>
            <a:r>
              <a:rPr lang="vi-VN" sz="1400" b="1">
                <a:solidFill>
                  <a:srgbClr val="333333"/>
                </a:solidFill>
                <a:latin typeface="Lato"/>
              </a:rPr>
              <a:t>Tên chung kết:</a:t>
            </a:r>
            <a:r>
              <a:rPr lang="vi-VN" sz="1400">
                <a:solidFill>
                  <a:srgbClr val="333333"/>
                </a:solidFill>
                <a:latin typeface="Lato"/>
              </a:rPr>
              <a:t> </a:t>
            </a:r>
            <a:br>
              <a:rPr lang="vi-VN" sz="1400">
                <a:solidFill>
                  <a:srgbClr val="333333"/>
                </a:solidFill>
                <a:latin typeface="Lato"/>
              </a:rPr>
            </a:br>
            <a:r>
              <a:rPr lang="en-US" sz="1400" smtClean="0">
                <a:solidFill>
                  <a:srgbClr val="333333"/>
                </a:solidFill>
                <a:latin typeface="Lato"/>
              </a:rPr>
              <a:t>Long, Rose</a:t>
            </a:r>
            <a:r>
              <a:rPr lang="vi-VN" sz="1400">
                <a:solidFill>
                  <a:srgbClr val="333333"/>
                </a:solidFill>
                <a:latin typeface="Lato"/>
              </a:rPr>
              <a:t> </a:t>
            </a:r>
            <a:br>
              <a:rPr lang="vi-VN" sz="1400">
                <a:solidFill>
                  <a:srgbClr val="333333"/>
                </a:solidFill>
                <a:latin typeface="Lato"/>
              </a:rPr>
            </a:br>
            <a:endParaRPr lang="vi-VN" sz="1400">
              <a:solidFill>
                <a:srgbClr val="333333"/>
              </a:solidFill>
              <a:latin typeface="Lato"/>
            </a:endParaRPr>
          </a:p>
          <a:p>
            <a:r>
              <a:rPr lang="en-US" sz="1400" b="1" smtClean="0">
                <a:solidFill>
                  <a:srgbClr val="333333"/>
                </a:solidFill>
                <a:latin typeface="Lato"/>
              </a:rPr>
              <a:t>Tóm tắt</a:t>
            </a:r>
            <a:r>
              <a:rPr lang="vi-VN" sz="1400" b="1" smtClean="0">
                <a:solidFill>
                  <a:srgbClr val="333333"/>
                </a:solidFill>
                <a:latin typeface="Lato"/>
              </a:rPr>
              <a:t>:</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Nghiên cứu này </a:t>
            </a:r>
            <a:r>
              <a:rPr lang="en-US" sz="1400" smtClean="0">
                <a:solidFill>
                  <a:srgbClr val="333333"/>
                </a:solidFill>
                <a:latin typeface="Lato"/>
              </a:rPr>
              <a:t>nghiên cứu về </a:t>
            </a:r>
            <a:r>
              <a:rPr lang="vi-VN" sz="1400" smtClean="0">
                <a:solidFill>
                  <a:srgbClr val="333333"/>
                </a:solidFill>
                <a:latin typeface="Lato"/>
              </a:rPr>
              <a:t>ảnh </a:t>
            </a:r>
            <a:r>
              <a:rPr lang="vi-VN" sz="1400">
                <a:solidFill>
                  <a:srgbClr val="333333"/>
                </a:solidFill>
                <a:latin typeface="Lato"/>
              </a:rPr>
              <a:t>hưởng của </a:t>
            </a:r>
            <a:r>
              <a:rPr lang="vi-VN" sz="1400" smtClean="0">
                <a:solidFill>
                  <a:srgbClr val="333333"/>
                </a:solidFill>
                <a:latin typeface="Lato"/>
              </a:rPr>
              <a:t>người </a:t>
            </a:r>
            <a:r>
              <a:rPr lang="vi-VN" sz="1400">
                <a:solidFill>
                  <a:srgbClr val="333333"/>
                </a:solidFill>
                <a:latin typeface="Lato"/>
              </a:rPr>
              <a:t>hướng dẫn </a:t>
            </a:r>
            <a:r>
              <a:rPr lang="en-US" sz="1400" smtClean="0">
                <a:solidFill>
                  <a:srgbClr val="333333"/>
                </a:solidFill>
                <a:latin typeface="Lato"/>
              </a:rPr>
              <a:t>lên </a:t>
            </a:r>
            <a:r>
              <a:rPr lang="vi-VN" sz="1400" smtClean="0">
                <a:solidFill>
                  <a:srgbClr val="333333"/>
                </a:solidFill>
                <a:latin typeface="Lato"/>
              </a:rPr>
              <a:t>ý </a:t>
            </a:r>
            <a:r>
              <a:rPr lang="vi-VN" sz="1400">
                <a:solidFill>
                  <a:srgbClr val="333333"/>
                </a:solidFill>
                <a:latin typeface="Lato"/>
              </a:rPr>
              <a:t>thức hệ và nhận thức của </a:t>
            </a:r>
            <a:r>
              <a:rPr lang="en-US" sz="1400" smtClean="0">
                <a:solidFill>
                  <a:srgbClr val="333333"/>
                </a:solidFill>
                <a:latin typeface="Lato"/>
              </a:rPr>
              <a:t>học sinh đối với tính hợp lệ của nguồn</a:t>
            </a:r>
            <a:r>
              <a:rPr lang="vi-VN" sz="1400" smtClean="0">
                <a:solidFill>
                  <a:srgbClr val="333333"/>
                </a:solidFill>
                <a:latin typeface="Lato"/>
              </a:rPr>
              <a:t> </a:t>
            </a:r>
            <a:r>
              <a:rPr lang="vi-VN" sz="1400">
                <a:solidFill>
                  <a:srgbClr val="333333"/>
                </a:solidFill>
                <a:latin typeface="Lato"/>
              </a:rPr>
              <a:t>thông </a:t>
            </a:r>
            <a:r>
              <a:rPr lang="vi-VN" sz="1400" smtClean="0">
                <a:solidFill>
                  <a:srgbClr val="333333"/>
                </a:solidFill>
                <a:latin typeface="Lato"/>
              </a:rPr>
              <a:t>tin.</a:t>
            </a:r>
            <a:r>
              <a:rPr lang="vi-VN" sz="1400">
                <a:solidFill>
                  <a:srgbClr val="333333"/>
                </a:solidFill>
                <a:latin typeface="Lato"/>
              </a:rPr>
              <a:t> </a:t>
            </a:r>
            <a:r>
              <a:rPr lang="en-US" sz="1400" smtClean="0">
                <a:solidFill>
                  <a:srgbClr val="333333"/>
                </a:solidFill>
                <a:latin typeface="Lato"/>
              </a:rPr>
              <a:t>G</a:t>
            </a:r>
            <a:r>
              <a:rPr lang="vi-VN" sz="1400" smtClean="0">
                <a:solidFill>
                  <a:srgbClr val="333333"/>
                </a:solidFill>
                <a:latin typeface="Lato"/>
              </a:rPr>
              <a:t>iả </a:t>
            </a:r>
            <a:r>
              <a:rPr lang="vi-VN" sz="1400">
                <a:solidFill>
                  <a:srgbClr val="333333"/>
                </a:solidFill>
                <a:latin typeface="Lato"/>
              </a:rPr>
              <a:t>thuyết </a:t>
            </a:r>
            <a:r>
              <a:rPr lang="vi-VN" sz="1400" smtClean="0">
                <a:solidFill>
                  <a:srgbClr val="333333"/>
                </a:solidFill>
                <a:latin typeface="Lato"/>
              </a:rPr>
              <a:t>rằng</a:t>
            </a:r>
            <a:r>
              <a:rPr lang="en-US" sz="1400" smtClean="0">
                <a:solidFill>
                  <a:srgbClr val="333333"/>
                </a:solidFill>
                <a:latin typeface="Lato"/>
              </a:rPr>
              <a:t>,</a:t>
            </a:r>
            <a:r>
              <a:rPr lang="vi-VN" sz="1400" smtClean="0">
                <a:solidFill>
                  <a:srgbClr val="333333"/>
                </a:solidFill>
                <a:latin typeface="Lato"/>
              </a:rPr>
              <a:t> </a:t>
            </a:r>
            <a:r>
              <a:rPr lang="vi-VN" sz="1400">
                <a:solidFill>
                  <a:srgbClr val="333333"/>
                </a:solidFill>
                <a:latin typeface="Lato"/>
              </a:rPr>
              <a:t>nếu </a:t>
            </a:r>
            <a:r>
              <a:rPr lang="en-US" sz="1400" smtClean="0">
                <a:solidFill>
                  <a:srgbClr val="333333"/>
                </a:solidFill>
                <a:latin typeface="Lato"/>
              </a:rPr>
              <a:t>học sinh </a:t>
            </a:r>
            <a:r>
              <a:rPr lang="vi-VN" sz="1400" smtClean="0">
                <a:solidFill>
                  <a:srgbClr val="333333"/>
                </a:solidFill>
                <a:latin typeface="Lato"/>
              </a:rPr>
              <a:t>được </a:t>
            </a:r>
            <a:r>
              <a:rPr lang="en-US" sz="1400" smtClean="0">
                <a:solidFill>
                  <a:srgbClr val="333333"/>
                </a:solidFill>
                <a:latin typeface="Lato"/>
              </a:rPr>
              <a:t>nghe bài </a:t>
            </a:r>
            <a:r>
              <a:rPr lang="vi-VN" sz="1400" smtClean="0">
                <a:solidFill>
                  <a:srgbClr val="333333"/>
                </a:solidFill>
                <a:latin typeface="Lato"/>
              </a:rPr>
              <a:t>trình </a:t>
            </a:r>
            <a:r>
              <a:rPr lang="vi-VN" sz="1400">
                <a:solidFill>
                  <a:srgbClr val="333333"/>
                </a:solidFill>
                <a:latin typeface="Lato"/>
              </a:rPr>
              <a:t>bày </a:t>
            </a:r>
            <a:r>
              <a:rPr lang="vi-VN" sz="1400" smtClean="0">
                <a:solidFill>
                  <a:srgbClr val="333333"/>
                </a:solidFill>
                <a:latin typeface="Lato"/>
              </a:rPr>
              <a:t>v</a:t>
            </a:r>
            <a:r>
              <a:rPr lang="en-US" sz="1400" smtClean="0">
                <a:solidFill>
                  <a:srgbClr val="333333"/>
                </a:solidFill>
                <a:latin typeface="Lato"/>
              </a:rPr>
              <a:t>ề</a:t>
            </a:r>
            <a:r>
              <a:rPr lang="vi-VN" sz="1400" smtClean="0">
                <a:solidFill>
                  <a:srgbClr val="333333"/>
                </a:solidFill>
                <a:latin typeface="Lato"/>
              </a:rPr>
              <a:t> lý </a:t>
            </a:r>
            <a:r>
              <a:rPr lang="vi-VN" sz="1400">
                <a:solidFill>
                  <a:srgbClr val="333333"/>
                </a:solidFill>
                <a:latin typeface="Lato"/>
              </a:rPr>
              <a:t>thuyết kinh tế bởi một chuyên </a:t>
            </a:r>
            <a:r>
              <a:rPr lang="vi-VN" sz="1400" smtClean="0">
                <a:solidFill>
                  <a:srgbClr val="333333"/>
                </a:solidFill>
                <a:latin typeface="Lato"/>
              </a:rPr>
              <a:t>gia, </a:t>
            </a:r>
            <a:r>
              <a:rPr lang="vi-VN" sz="1400">
                <a:solidFill>
                  <a:srgbClr val="333333"/>
                </a:solidFill>
                <a:latin typeface="Lato"/>
              </a:rPr>
              <a:t>họ sẽ cho rằng lý thuyết này là hợp </a:t>
            </a:r>
            <a:r>
              <a:rPr lang="vi-VN" sz="1400" smtClean="0">
                <a:solidFill>
                  <a:srgbClr val="333333"/>
                </a:solidFill>
                <a:latin typeface="Lato"/>
              </a:rPr>
              <a:t>lệ</a:t>
            </a:r>
            <a:r>
              <a:rPr lang="en-US" sz="1400" smtClean="0">
                <a:solidFill>
                  <a:srgbClr val="333333"/>
                </a:solidFill>
                <a:latin typeface="Lato"/>
              </a:rPr>
              <a:t>/chính xác</a:t>
            </a:r>
            <a:r>
              <a:rPr lang="vi-VN" sz="1400" smtClean="0">
                <a:solidFill>
                  <a:srgbClr val="333333"/>
                </a:solidFill>
                <a:latin typeface="Lato"/>
              </a:rPr>
              <a:t>, </a:t>
            </a:r>
            <a:r>
              <a:rPr lang="en-US" sz="1400" smtClean="0">
                <a:solidFill>
                  <a:srgbClr val="333333"/>
                </a:solidFill>
                <a:latin typeface="Lato"/>
              </a:rPr>
              <a:t>bất kể họ có </a:t>
            </a:r>
            <a:r>
              <a:rPr lang="vi-VN" sz="1400" smtClean="0">
                <a:solidFill>
                  <a:srgbClr val="333333"/>
                </a:solidFill>
                <a:latin typeface="Lato"/>
              </a:rPr>
              <a:t>quan </a:t>
            </a:r>
            <a:r>
              <a:rPr lang="vi-VN" sz="1400">
                <a:solidFill>
                  <a:srgbClr val="333333"/>
                </a:solidFill>
                <a:latin typeface="Lato"/>
              </a:rPr>
              <a:t>điểm </a:t>
            </a:r>
            <a:r>
              <a:rPr lang="en-US" sz="1400" smtClean="0">
                <a:solidFill>
                  <a:srgbClr val="333333"/>
                </a:solidFill>
                <a:latin typeface="Lato"/>
              </a:rPr>
              <a:t>khác</a:t>
            </a:r>
            <a:r>
              <a:rPr lang="vi-VN" sz="1400" smtClean="0">
                <a:solidFill>
                  <a:srgbClr val="333333"/>
                </a:solidFill>
                <a:latin typeface="Lato"/>
              </a:rPr>
              <a:t> </a:t>
            </a:r>
            <a:r>
              <a:rPr lang="vi-VN" sz="1400">
                <a:solidFill>
                  <a:srgbClr val="333333"/>
                </a:solidFill>
                <a:latin typeface="Lato"/>
              </a:rPr>
              <a:t>trước </a:t>
            </a:r>
            <a:r>
              <a:rPr lang="vi-VN" sz="1400" smtClean="0">
                <a:solidFill>
                  <a:srgbClr val="333333"/>
                </a:solidFill>
                <a:latin typeface="Lato"/>
              </a:rPr>
              <a:t>khi</a:t>
            </a:r>
            <a:r>
              <a:rPr lang="en-US" sz="1400" smtClean="0">
                <a:solidFill>
                  <a:srgbClr val="333333"/>
                </a:solidFill>
                <a:latin typeface="Lato"/>
              </a:rPr>
              <a:t> nghe</a:t>
            </a:r>
            <a:r>
              <a:rPr lang="vi-VN" sz="1400" smtClean="0">
                <a:solidFill>
                  <a:srgbClr val="333333"/>
                </a:solidFill>
                <a:latin typeface="Lato"/>
              </a:rPr>
              <a:t> </a:t>
            </a:r>
            <a:r>
              <a:rPr lang="vi-VN" sz="1400">
                <a:solidFill>
                  <a:srgbClr val="333333"/>
                </a:solidFill>
                <a:latin typeface="Lato"/>
              </a:rPr>
              <a:t>trình bày. Để kiểm tra mức độ mà ý thức hệ cụ thể của người hướng dẫn ảnh hưởng đến quan điểm tư tưởng của học sinh, một thí nghiệm đã được thực hiện trong ba nhóm </a:t>
            </a:r>
            <a:r>
              <a:rPr lang="en-US" sz="1400" smtClean="0">
                <a:solidFill>
                  <a:srgbClr val="333333"/>
                </a:solidFill>
                <a:latin typeface="Lato"/>
              </a:rPr>
              <a:t>thử nghiệm </a:t>
            </a:r>
            <a:r>
              <a:rPr lang="vi-VN" sz="1400" smtClean="0">
                <a:solidFill>
                  <a:srgbClr val="333333"/>
                </a:solidFill>
                <a:latin typeface="Lato"/>
              </a:rPr>
              <a:t>xung </a:t>
            </a:r>
            <a:r>
              <a:rPr lang="vi-VN" sz="1400">
                <a:solidFill>
                  <a:srgbClr val="333333"/>
                </a:solidFill>
                <a:latin typeface="Lato"/>
              </a:rPr>
              <a:t>quanh chương trình giảng dạy ở trường trung học. Mỗi nhóm </a:t>
            </a:r>
            <a:r>
              <a:rPr lang="en-US" sz="1400" smtClean="0">
                <a:solidFill>
                  <a:srgbClr val="333333"/>
                </a:solidFill>
                <a:latin typeface="Lato"/>
              </a:rPr>
              <a:t>thử nghiệm </a:t>
            </a:r>
            <a:r>
              <a:rPr lang="vi-VN" sz="1400" smtClean="0">
                <a:solidFill>
                  <a:srgbClr val="333333"/>
                </a:solidFill>
                <a:latin typeface="Lato"/>
              </a:rPr>
              <a:t>được </a:t>
            </a:r>
            <a:r>
              <a:rPr lang="vi-VN" sz="1400">
                <a:solidFill>
                  <a:srgbClr val="333333"/>
                </a:solidFill>
                <a:latin typeface="Lato"/>
              </a:rPr>
              <a:t>cung cấp </a:t>
            </a:r>
            <a:r>
              <a:rPr lang="en-US" sz="1400" smtClean="0">
                <a:solidFill>
                  <a:srgbClr val="333333"/>
                </a:solidFill>
                <a:latin typeface="Lato"/>
              </a:rPr>
              <a:t>phiếu khảo sát </a:t>
            </a:r>
            <a:r>
              <a:rPr lang="vi-VN" sz="1400" smtClean="0">
                <a:solidFill>
                  <a:srgbClr val="333333"/>
                </a:solidFill>
                <a:latin typeface="Lato"/>
              </a:rPr>
              <a:t>trước </a:t>
            </a:r>
            <a:r>
              <a:rPr lang="vi-VN" sz="1400">
                <a:solidFill>
                  <a:srgbClr val="333333"/>
                </a:solidFill>
                <a:latin typeface="Lato"/>
              </a:rPr>
              <a:t>và sau </a:t>
            </a:r>
            <a:r>
              <a:rPr lang="en-US" sz="1400" smtClean="0">
                <a:solidFill>
                  <a:srgbClr val="333333"/>
                </a:solidFill>
                <a:latin typeface="Lato"/>
              </a:rPr>
              <a:t>khi nghe bài trình bày. Phiếu khảo sát </a:t>
            </a:r>
            <a:r>
              <a:rPr lang="vi-VN" sz="1400" smtClean="0">
                <a:solidFill>
                  <a:srgbClr val="333333"/>
                </a:solidFill>
                <a:latin typeface="Lato"/>
              </a:rPr>
              <a:t>liên </a:t>
            </a:r>
            <a:r>
              <a:rPr lang="vi-VN" sz="1400">
                <a:solidFill>
                  <a:srgbClr val="333333"/>
                </a:solidFill>
                <a:latin typeface="Lato"/>
              </a:rPr>
              <a:t>quan đến </a:t>
            </a:r>
            <a:r>
              <a:rPr lang="en-US" sz="1400" smtClean="0">
                <a:solidFill>
                  <a:srgbClr val="333333"/>
                </a:solidFill>
                <a:latin typeface="Lato"/>
              </a:rPr>
              <a:t>nội dung </a:t>
            </a:r>
            <a:r>
              <a:rPr lang="vi-VN" sz="1400" smtClean="0">
                <a:solidFill>
                  <a:srgbClr val="333333"/>
                </a:solidFill>
                <a:latin typeface="Lato"/>
              </a:rPr>
              <a:t>bài </a:t>
            </a:r>
            <a:r>
              <a:rPr lang="vi-VN" sz="1400">
                <a:solidFill>
                  <a:srgbClr val="333333"/>
                </a:solidFill>
                <a:latin typeface="Lato"/>
              </a:rPr>
              <a:t>giảng cụ thể </a:t>
            </a:r>
            <a:r>
              <a:rPr lang="vi-VN" sz="1400" smtClean="0">
                <a:solidFill>
                  <a:srgbClr val="333333"/>
                </a:solidFill>
                <a:latin typeface="Lato"/>
              </a:rPr>
              <a:t>về </a:t>
            </a:r>
            <a:r>
              <a:rPr lang="vi-VN" sz="1400">
                <a:solidFill>
                  <a:srgbClr val="333333"/>
                </a:solidFill>
                <a:latin typeface="Lato"/>
              </a:rPr>
              <a:t>các biện pháp của một nền kinh tế. Hai trong số các bài giảng </a:t>
            </a:r>
            <a:r>
              <a:rPr lang="en-US" sz="1400" smtClean="0">
                <a:solidFill>
                  <a:srgbClr val="333333"/>
                </a:solidFill>
                <a:latin typeface="Lato"/>
              </a:rPr>
              <a:t>trình bày về 2 lí thuyết khác nhau (đối với cùng một vấn đề)</a:t>
            </a:r>
            <a:r>
              <a:rPr lang="vi-VN" sz="1400" smtClean="0">
                <a:solidFill>
                  <a:srgbClr val="333333"/>
                </a:solidFill>
                <a:latin typeface="Lato"/>
              </a:rPr>
              <a:t>, </a:t>
            </a:r>
            <a:r>
              <a:rPr lang="vi-VN" sz="1400">
                <a:solidFill>
                  <a:srgbClr val="333333"/>
                </a:solidFill>
                <a:latin typeface="Lato"/>
              </a:rPr>
              <a:t>trong khi bài giảng thứ ba cung cấp một cái nhìn bình đẳng về cả hai </a:t>
            </a:r>
            <a:r>
              <a:rPr lang="en-US" sz="1400" smtClean="0">
                <a:solidFill>
                  <a:srgbClr val="333333"/>
                </a:solidFill>
                <a:latin typeface="Lato"/>
              </a:rPr>
              <a:t>lí thuyết trên</a:t>
            </a:r>
            <a:r>
              <a:rPr lang="vi-VN" sz="1400" smtClean="0">
                <a:solidFill>
                  <a:srgbClr val="333333"/>
                </a:solidFill>
                <a:latin typeface="Lato"/>
              </a:rPr>
              <a:t>.</a:t>
            </a:r>
            <a:r>
              <a:rPr lang="vi-VN" sz="1400">
                <a:solidFill>
                  <a:srgbClr val="333333"/>
                </a:solidFill>
                <a:latin typeface="Lato"/>
              </a:rPr>
              <a:t> Các kết quả của thí nghiệm </a:t>
            </a:r>
            <a:r>
              <a:rPr lang="en-US" sz="1400" smtClean="0">
                <a:solidFill>
                  <a:srgbClr val="333333"/>
                </a:solidFill>
                <a:latin typeface="Lato"/>
              </a:rPr>
              <a:t>đã </a:t>
            </a:r>
            <a:r>
              <a:rPr lang="vi-VN" sz="1400" smtClean="0">
                <a:solidFill>
                  <a:srgbClr val="333333"/>
                </a:solidFill>
                <a:latin typeface="Lato"/>
              </a:rPr>
              <a:t>ủng </a:t>
            </a:r>
            <a:r>
              <a:rPr lang="vi-VN" sz="1400">
                <a:solidFill>
                  <a:srgbClr val="333333"/>
                </a:solidFill>
                <a:latin typeface="Lato"/>
              </a:rPr>
              <a:t>hộ giả </a:t>
            </a:r>
            <a:r>
              <a:rPr lang="vi-VN" sz="1400" smtClean="0">
                <a:solidFill>
                  <a:srgbClr val="333333"/>
                </a:solidFill>
                <a:latin typeface="Lato"/>
              </a:rPr>
              <a:t>thuyết</a:t>
            </a:r>
            <a:r>
              <a:rPr lang="en-US" sz="1400" smtClean="0">
                <a:solidFill>
                  <a:srgbClr val="333333"/>
                </a:solidFill>
                <a:latin typeface="Lato"/>
              </a:rPr>
              <a:t> đưa ra</a:t>
            </a:r>
            <a:r>
              <a:rPr lang="vi-VN" sz="1400" smtClean="0">
                <a:solidFill>
                  <a:srgbClr val="333333"/>
                </a:solidFill>
                <a:latin typeface="Lato"/>
              </a:rPr>
              <a:t>.</a:t>
            </a:r>
            <a:r>
              <a:rPr lang="vi-VN" sz="1400">
                <a:solidFill>
                  <a:srgbClr val="333333"/>
                </a:solidFill>
                <a:latin typeface="Lato"/>
              </a:rPr>
              <a:t> Các giá trị hệ số tương quan </a:t>
            </a:r>
            <a:r>
              <a:rPr lang="en-US" sz="1400" smtClean="0">
                <a:solidFill>
                  <a:srgbClr val="333333"/>
                </a:solidFill>
                <a:latin typeface="Lato"/>
              </a:rPr>
              <a:t>(</a:t>
            </a:r>
            <a:r>
              <a:rPr lang="vi-VN" sz="1400" smtClean="0">
                <a:solidFill>
                  <a:srgbClr val="333333"/>
                </a:solidFill>
                <a:latin typeface="Lato"/>
              </a:rPr>
              <a:t>dưới 0,5</a:t>
            </a:r>
            <a:r>
              <a:rPr lang="en-US" sz="1400" smtClean="0">
                <a:solidFill>
                  <a:srgbClr val="333333"/>
                </a:solidFill>
                <a:latin typeface="Lato"/>
              </a:rPr>
              <a:t>)</a:t>
            </a:r>
            <a:r>
              <a:rPr lang="vi-VN" sz="1400" smtClean="0">
                <a:solidFill>
                  <a:srgbClr val="333333"/>
                </a:solidFill>
                <a:latin typeface="Lato"/>
              </a:rPr>
              <a:t> </a:t>
            </a:r>
            <a:r>
              <a:rPr lang="en-US" sz="1400" smtClean="0">
                <a:solidFill>
                  <a:srgbClr val="333333"/>
                </a:solidFill>
                <a:latin typeface="Lato"/>
              </a:rPr>
              <a:t>giữa mức</a:t>
            </a:r>
            <a:r>
              <a:rPr lang="vi-VN" sz="1400" smtClean="0">
                <a:solidFill>
                  <a:srgbClr val="333333"/>
                </a:solidFill>
                <a:latin typeface="Lato"/>
              </a:rPr>
              <a:t> </a:t>
            </a:r>
            <a:r>
              <a:rPr lang="vi-VN" sz="1400">
                <a:solidFill>
                  <a:srgbClr val="333333"/>
                </a:solidFill>
                <a:latin typeface="Lato"/>
              </a:rPr>
              <a:t>điểm trước và sau khảo sát giữa các nhóm </a:t>
            </a:r>
            <a:r>
              <a:rPr lang="en-US" sz="1400" smtClean="0">
                <a:solidFill>
                  <a:srgbClr val="333333"/>
                </a:solidFill>
                <a:latin typeface="Lato"/>
              </a:rPr>
              <a:t>quan sát </a:t>
            </a:r>
            <a:r>
              <a:rPr lang="vi-VN" sz="1400" smtClean="0">
                <a:solidFill>
                  <a:srgbClr val="333333"/>
                </a:solidFill>
                <a:latin typeface="Lato"/>
              </a:rPr>
              <a:t>cho </a:t>
            </a:r>
            <a:r>
              <a:rPr lang="vi-VN" sz="1400">
                <a:solidFill>
                  <a:srgbClr val="333333"/>
                </a:solidFill>
                <a:latin typeface="Lato"/>
              </a:rPr>
              <a:t>thấy rằng </a:t>
            </a:r>
            <a:r>
              <a:rPr lang="en-US" sz="1400" smtClean="0">
                <a:solidFill>
                  <a:srgbClr val="333333"/>
                </a:solidFill>
                <a:latin typeface="Lato"/>
              </a:rPr>
              <a:t>quan điểm </a:t>
            </a:r>
            <a:r>
              <a:rPr lang="vi-VN" sz="1400" smtClean="0">
                <a:solidFill>
                  <a:srgbClr val="333333"/>
                </a:solidFill>
                <a:latin typeface="Lato"/>
              </a:rPr>
              <a:t>ban </a:t>
            </a:r>
            <a:r>
              <a:rPr lang="vi-VN" sz="1400">
                <a:solidFill>
                  <a:srgbClr val="333333"/>
                </a:solidFill>
                <a:latin typeface="Lato"/>
              </a:rPr>
              <a:t>đầu của </a:t>
            </a:r>
            <a:r>
              <a:rPr lang="en-US" sz="1400" smtClean="0">
                <a:solidFill>
                  <a:srgbClr val="333333"/>
                </a:solidFill>
                <a:latin typeface="Lato"/>
              </a:rPr>
              <a:t>học sinh đã </a:t>
            </a:r>
            <a:r>
              <a:rPr lang="vi-VN" sz="1400" smtClean="0">
                <a:solidFill>
                  <a:srgbClr val="333333"/>
                </a:solidFill>
                <a:latin typeface="Lato"/>
              </a:rPr>
              <a:t>không </a:t>
            </a:r>
            <a:r>
              <a:rPr lang="vi-VN" sz="1400">
                <a:solidFill>
                  <a:srgbClr val="333333"/>
                </a:solidFill>
                <a:latin typeface="Lato"/>
              </a:rPr>
              <a:t>duy trì sau bài giảng. Sự khác biệt đáng kể giữa điểm số sau khảo sát của từng nhóm </a:t>
            </a:r>
            <a:r>
              <a:rPr lang="en-US" sz="1400" smtClean="0">
                <a:solidFill>
                  <a:srgbClr val="333333"/>
                </a:solidFill>
                <a:latin typeface="Lato"/>
              </a:rPr>
              <a:t>quan sát </a:t>
            </a:r>
            <a:r>
              <a:rPr lang="vi-VN" sz="1400" smtClean="0">
                <a:solidFill>
                  <a:srgbClr val="333333"/>
                </a:solidFill>
                <a:latin typeface="Lato"/>
              </a:rPr>
              <a:t>(mức </a:t>
            </a:r>
            <a:r>
              <a:rPr lang="vi-VN" sz="1400">
                <a:solidFill>
                  <a:srgbClr val="333333"/>
                </a:solidFill>
                <a:latin typeface="Lato"/>
              </a:rPr>
              <a:t>p &lt;0,05 cho ba điều kiện và kết </a:t>
            </a:r>
            <a:r>
              <a:rPr lang="vi-VN" sz="1400" smtClean="0">
                <a:solidFill>
                  <a:srgbClr val="333333"/>
                </a:solidFill>
                <a:latin typeface="Lato"/>
              </a:rPr>
              <a:t>quả</a:t>
            </a:r>
            <a:r>
              <a:rPr lang="en-US" sz="1400" smtClean="0">
                <a:solidFill>
                  <a:srgbClr val="333333"/>
                </a:solidFill>
                <a:latin typeface="Lato"/>
              </a:rPr>
              <a:t> từ</a:t>
            </a:r>
            <a:r>
              <a:rPr lang="vi-VN" sz="1400" smtClean="0">
                <a:solidFill>
                  <a:srgbClr val="333333"/>
                </a:solidFill>
                <a:latin typeface="Lato"/>
              </a:rPr>
              <a:t> Tukey </a:t>
            </a:r>
            <a:r>
              <a:rPr lang="vi-VN" sz="1400">
                <a:solidFill>
                  <a:srgbClr val="333333"/>
                </a:solidFill>
                <a:latin typeface="Lato"/>
              </a:rPr>
              <a:t>HSD) cho thấy sự khác biệt trong đáp ứng với bài giảng giữa mỗi nhóm </a:t>
            </a:r>
            <a:r>
              <a:rPr lang="en-US" sz="1400" smtClean="0">
                <a:solidFill>
                  <a:srgbClr val="333333"/>
                </a:solidFill>
                <a:latin typeface="Lato"/>
              </a:rPr>
              <a:t>quan sát</a:t>
            </a:r>
            <a:r>
              <a:rPr lang="vi-VN" sz="1400" smtClean="0">
                <a:solidFill>
                  <a:srgbClr val="333333"/>
                </a:solidFill>
                <a:latin typeface="Lato"/>
              </a:rPr>
              <a:t>.</a:t>
            </a:r>
            <a:r>
              <a:rPr lang="vi-VN" sz="1400">
                <a:solidFill>
                  <a:srgbClr val="333333"/>
                </a:solidFill>
                <a:latin typeface="Lato"/>
              </a:rPr>
              <a:t> Điểm số phản ánh quan điểm của sinh viên sau khi </a:t>
            </a:r>
            <a:r>
              <a:rPr lang="en-US" sz="1400" smtClean="0">
                <a:solidFill>
                  <a:srgbClr val="333333"/>
                </a:solidFill>
                <a:latin typeface="Lato"/>
              </a:rPr>
              <a:t>nghe </a:t>
            </a:r>
            <a:r>
              <a:rPr lang="vi-VN" sz="1400" smtClean="0">
                <a:solidFill>
                  <a:srgbClr val="333333"/>
                </a:solidFill>
                <a:latin typeface="Lato"/>
              </a:rPr>
              <a:t>bài </a:t>
            </a:r>
            <a:r>
              <a:rPr lang="vi-VN" sz="1400">
                <a:solidFill>
                  <a:srgbClr val="333333"/>
                </a:solidFill>
                <a:latin typeface="Lato"/>
              </a:rPr>
              <a:t>giảng có xu hướng trung bình nghiêng về hệ tư tưởng được đưa ra trong bài giảng. </a:t>
            </a:r>
            <a:r>
              <a:rPr lang="en-US" sz="1400" smtClean="0">
                <a:solidFill>
                  <a:srgbClr val="333333"/>
                </a:solidFill>
                <a:latin typeface="Lato"/>
              </a:rPr>
              <a:t>Điều này có thể </a:t>
            </a:r>
            <a:r>
              <a:rPr lang="vi-VN" sz="1400" smtClean="0">
                <a:solidFill>
                  <a:srgbClr val="333333"/>
                </a:solidFill>
                <a:latin typeface="Lato"/>
              </a:rPr>
              <a:t>kết </a:t>
            </a:r>
            <a:r>
              <a:rPr lang="vi-VN" sz="1400">
                <a:solidFill>
                  <a:srgbClr val="333333"/>
                </a:solidFill>
                <a:latin typeface="Lato"/>
              </a:rPr>
              <a:t>luận </a:t>
            </a:r>
            <a:r>
              <a:rPr lang="vi-VN" sz="1400" smtClean="0">
                <a:solidFill>
                  <a:srgbClr val="333333"/>
                </a:solidFill>
                <a:latin typeface="Lato"/>
              </a:rPr>
              <a:t>rằng</a:t>
            </a:r>
            <a:r>
              <a:rPr lang="en-US" sz="1400" smtClean="0">
                <a:solidFill>
                  <a:srgbClr val="333333"/>
                </a:solidFill>
                <a:latin typeface="Lato"/>
              </a:rPr>
              <a:t>,</a:t>
            </a:r>
            <a:r>
              <a:rPr lang="vi-VN" sz="1400" smtClean="0">
                <a:solidFill>
                  <a:srgbClr val="333333"/>
                </a:solidFill>
                <a:latin typeface="Lato"/>
              </a:rPr>
              <a:t> </a:t>
            </a:r>
            <a:r>
              <a:rPr lang="vi-VN" sz="1400">
                <a:solidFill>
                  <a:srgbClr val="333333"/>
                </a:solidFill>
                <a:latin typeface="Lato"/>
              </a:rPr>
              <a:t>các </a:t>
            </a:r>
            <a:r>
              <a:rPr lang="en-US" sz="1400" smtClean="0">
                <a:solidFill>
                  <a:srgbClr val="333333"/>
                </a:solidFill>
                <a:latin typeface="Lato"/>
              </a:rPr>
              <a:t>học sinh </a:t>
            </a:r>
            <a:r>
              <a:rPr lang="vi-VN" sz="1400" smtClean="0">
                <a:solidFill>
                  <a:srgbClr val="333333"/>
                </a:solidFill>
                <a:latin typeface="Lato"/>
              </a:rPr>
              <a:t>được </a:t>
            </a:r>
            <a:r>
              <a:rPr lang="vi-VN" sz="1400">
                <a:solidFill>
                  <a:srgbClr val="333333"/>
                </a:solidFill>
                <a:latin typeface="Lato"/>
              </a:rPr>
              <a:t>trình bày với một quan điểm thiên về ý thức hệ bởi một người hướng dẫn rất có thể sẽ cho rằng ý thức </a:t>
            </a:r>
            <a:r>
              <a:rPr lang="vi-VN" sz="1400" smtClean="0">
                <a:solidFill>
                  <a:srgbClr val="333333"/>
                </a:solidFill>
                <a:latin typeface="Lato"/>
              </a:rPr>
              <a:t>hệ</a:t>
            </a:r>
            <a:r>
              <a:rPr lang="en-US" sz="1400" smtClean="0">
                <a:solidFill>
                  <a:srgbClr val="333333"/>
                </a:solidFill>
                <a:latin typeface="Lato"/>
              </a:rPr>
              <a:t> này</a:t>
            </a:r>
            <a:r>
              <a:rPr lang="vi-VN" sz="1400" smtClean="0">
                <a:solidFill>
                  <a:srgbClr val="333333"/>
                </a:solidFill>
                <a:latin typeface="Lato"/>
              </a:rPr>
              <a:t> </a:t>
            </a:r>
            <a:r>
              <a:rPr lang="vi-VN" sz="1400">
                <a:solidFill>
                  <a:srgbClr val="333333"/>
                </a:solidFill>
                <a:latin typeface="Lato"/>
              </a:rPr>
              <a:t>là hợp lệ, </a:t>
            </a:r>
            <a:r>
              <a:rPr lang="en-US" sz="1400" smtClean="0">
                <a:solidFill>
                  <a:srgbClr val="333333"/>
                </a:solidFill>
                <a:latin typeface="Lato"/>
              </a:rPr>
              <a:t>và họ </a:t>
            </a:r>
            <a:r>
              <a:rPr lang="vi-VN" sz="1400" smtClean="0">
                <a:solidFill>
                  <a:srgbClr val="333333"/>
                </a:solidFill>
                <a:latin typeface="Lato"/>
              </a:rPr>
              <a:t>lần </a:t>
            </a:r>
            <a:r>
              <a:rPr lang="vi-VN" sz="1400">
                <a:solidFill>
                  <a:srgbClr val="333333"/>
                </a:solidFill>
                <a:latin typeface="Lato"/>
              </a:rPr>
              <a:t>lượt thay đổi quan điểm trước đây của họ. Điều này càng cho thấy ý nghĩa và sức mạnh của giáo dục và trách nhiệm mà một giáo viên nắm giữ.</a:t>
            </a:r>
          </a:p>
          <a:p>
            <a:r>
              <a:rPr lang="vi-VN" sz="1400" b="1">
                <a:solidFill>
                  <a:srgbClr val="333333"/>
                </a:solidFill>
                <a:latin typeface="Lato"/>
              </a:rPr>
              <a:t>Giải thưởng đã giành được:</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Đại học Arizona: Học bổng đổi mới </a:t>
            </a:r>
            <a:endParaRPr lang="vi-VN" sz="1400" b="0" i="0">
              <a:solidFill>
                <a:srgbClr val="333333"/>
              </a:solidFill>
              <a:effectLst/>
              <a:latin typeface="Lato"/>
            </a:endParaRPr>
          </a:p>
        </p:txBody>
      </p:sp>
    </p:spTree>
    <p:extLst>
      <p:ext uri="{BB962C8B-B14F-4D97-AF65-F5344CB8AC3E}">
        <p14:creationId xmlns:p14="http://schemas.microsoft.com/office/powerpoint/2010/main" val="1361138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032" y="514706"/>
            <a:ext cx="8847786" cy="5909310"/>
          </a:xfrm>
          <a:prstGeom prst="rect">
            <a:avLst/>
          </a:prstGeom>
        </p:spPr>
        <p:txBody>
          <a:bodyPr wrap="square">
            <a:spAutoFit/>
          </a:bodyPr>
          <a:lstStyle/>
          <a:p>
            <a:r>
              <a:rPr lang="vi-VN" sz="1400" dirty="0">
                <a:solidFill>
                  <a:srgbClr val="333333"/>
                </a:solidFill>
                <a:latin typeface="Lato"/>
              </a:rPr>
              <a:t>Robot cho ăn bằng công nghệ xử lý ảnh </a:t>
            </a:r>
            <a:r>
              <a:rPr lang="en-US" sz="1400" dirty="0" smtClean="0">
                <a:solidFill>
                  <a:srgbClr val="333333"/>
                </a:solidFill>
                <a:latin typeface="Lato"/>
              </a:rPr>
              <a:t>áp dụng </a:t>
            </a:r>
            <a:r>
              <a:rPr lang="vi-VN" sz="1400" dirty="0" smtClean="0">
                <a:solidFill>
                  <a:srgbClr val="333333"/>
                </a:solidFill>
                <a:latin typeface="Lato"/>
              </a:rPr>
              <a:t>cho </a:t>
            </a:r>
            <a:r>
              <a:rPr lang="vi-VN" sz="1400" dirty="0">
                <a:solidFill>
                  <a:srgbClr val="333333"/>
                </a:solidFill>
                <a:latin typeface="Lato"/>
              </a:rPr>
              <a:t>bệnh nhân Parkinson</a:t>
            </a:r>
          </a:p>
          <a:p>
            <a:r>
              <a:rPr lang="vi-VN" sz="1400" b="1" dirty="0">
                <a:solidFill>
                  <a:srgbClr val="333333"/>
                </a:solidFill>
                <a:latin typeface="Lato"/>
              </a:rPr>
              <a:t>Gian hàng Id:</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ROBO060</a:t>
            </a:r>
          </a:p>
          <a:p>
            <a:r>
              <a:rPr lang="vi-VN" sz="1400" b="1" dirty="0">
                <a:solidFill>
                  <a:srgbClr val="333333"/>
                </a:solidFill>
                <a:latin typeface="Lato"/>
              </a:rPr>
              <a:t>Thể loại:</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Robotics và máy thông minh</a:t>
            </a:r>
          </a:p>
          <a:p>
            <a:r>
              <a:rPr lang="vi-VN" sz="1400" b="1" dirty="0">
                <a:solidFill>
                  <a:srgbClr val="333333"/>
                </a:solidFill>
                <a:latin typeface="Lato"/>
              </a:rPr>
              <a:t>Năm:</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2019</a:t>
            </a:r>
          </a:p>
          <a:p>
            <a:r>
              <a:rPr lang="vi-VN" sz="1400" b="1" dirty="0">
                <a:solidFill>
                  <a:srgbClr val="333333"/>
                </a:solidFill>
                <a:latin typeface="Lato"/>
              </a:rPr>
              <a:t>Tên chung kết: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Vũ, Long </a:t>
            </a:r>
            <a:br>
              <a:rPr lang="vi-VN" sz="1400" dirty="0">
                <a:solidFill>
                  <a:srgbClr val="333333"/>
                </a:solidFill>
                <a:latin typeface="Lato"/>
              </a:rPr>
            </a:br>
            <a:endParaRPr lang="vi-VN" sz="1400" dirty="0">
              <a:solidFill>
                <a:srgbClr val="333333"/>
              </a:solidFill>
              <a:latin typeface="Lato"/>
            </a:endParaRPr>
          </a:p>
          <a:p>
            <a:r>
              <a:rPr lang="en-US" sz="1400" b="1" dirty="0" smtClean="0">
                <a:solidFill>
                  <a:srgbClr val="333333"/>
                </a:solidFill>
                <a:latin typeface="Lato"/>
              </a:rPr>
              <a:t>Tóm tắt</a:t>
            </a:r>
            <a:r>
              <a:rPr lang="vi-VN" sz="1400" b="1" dirty="0" smtClean="0">
                <a:solidFill>
                  <a:srgbClr val="333333"/>
                </a:solidFill>
                <a:latin typeface="Lato"/>
              </a:rPr>
              <a: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Dự án này nhằm giúp bệnh nhân Parkinson có bữa ăn dễ dàng hơn bằng cách sử dụng robot cho ăn áp dụng công nghệ xử lý hình ảnh và nhận dạng giọng nói </a:t>
            </a:r>
            <a:r>
              <a:rPr lang="en-US" sz="1400" dirty="0" smtClean="0">
                <a:solidFill>
                  <a:srgbClr val="333333"/>
                </a:solidFill>
                <a:latin typeface="Lato"/>
              </a:rPr>
              <a:t>tự</a:t>
            </a:r>
            <a:r>
              <a:rPr lang="vi-VN" sz="1400" dirty="0" smtClean="0">
                <a:solidFill>
                  <a:srgbClr val="333333"/>
                </a:solidFill>
                <a:latin typeface="Lato"/>
              </a:rPr>
              <a:t> </a:t>
            </a:r>
            <a:r>
              <a:rPr lang="vi-VN" sz="1400" dirty="0">
                <a:solidFill>
                  <a:srgbClr val="333333"/>
                </a:solidFill>
                <a:latin typeface="Lato"/>
              </a:rPr>
              <a:t>kiểm soát.Bệnh nhân Parkinson có xu hướng có các triệu chứng như cứng cơ, run tay và di chuyển chậm, gây khó khăn trong cuộc sống hàng ngày của bệnh nhân, đặc biệt là khi ăn uống. Bệnh trở nên nghiêm trọng hơn theo tuổi của bệnh nhân và thời gian bệnh nhân mắc bệnh. Bệnh có 5 giai đoạn. Từ giai đoạn 3, bệnh nhân khó sử dụng tay. Robot này giúp bệnh nhân có thể dùng bữa mà không cần phụ thuộc vào bất kỳ sự hỗ trợ nào từ người khác. Họ chỉ cần mở miệng ra lệnh cho được cho ăn. Để có thể chọn và nhặt thức ăn, họ chỉ cần di chuyển mắt hoặc nói món 1, món 2, món 3 hoặc món 4. Robot bao gồm 2 phần chính: phần cứng và phần mềm. Phần cứng bao gồm một cánh tay với 5 bậc tự do, khay đựng thức ăn hình quạt với 4 tấm, máy ảnh bình thường, máy tính nhúng và động cơ servo. Phần mềm này bao gồm các chương trình để điều khiển động cơ, đọc cử chỉ của mắt và miệng, để giao tiếp giữa máy tính nhúng và mạch Arduino bằng ngôn ngữ lập trình Python. Robot này đã được thử nghiệm với 40 bệnh nhân Parkinson ở 2 bệnh viện trong các điều kiện khác nhau và hơn 85% những người tham gia này cho biết họ thích sản phẩm này, 95% mong muốn có nó. Robot hiệu quả hơn với công nghệ xử lý hình ảnh so với nhận dạng giọng nói.</a:t>
            </a:r>
          </a:p>
          <a:p>
            <a:r>
              <a:rPr lang="vi-VN" sz="1400" b="1" dirty="0">
                <a:solidFill>
                  <a:srgbClr val="333333"/>
                </a:solidFill>
                <a:latin typeface="Lato"/>
              </a:rPr>
              <a:t>Giải thưởng đã giành được:</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Giải ba trị giá $ 1.000 </a:t>
            </a:r>
            <a:endParaRPr lang="vi-VN" sz="1400" b="0" i="0" dirty="0">
              <a:solidFill>
                <a:srgbClr val="333333"/>
              </a:solidFill>
              <a:effectLst/>
              <a:latin typeface="Lato"/>
            </a:endParaRPr>
          </a:p>
        </p:txBody>
      </p:sp>
    </p:spTree>
    <p:extLst>
      <p:ext uri="{BB962C8B-B14F-4D97-AF65-F5344CB8AC3E}">
        <p14:creationId xmlns:p14="http://schemas.microsoft.com/office/powerpoint/2010/main" val="3071312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2" y="0"/>
            <a:ext cx="8873544" cy="6555641"/>
          </a:xfrm>
          <a:prstGeom prst="rect">
            <a:avLst/>
          </a:prstGeom>
        </p:spPr>
        <p:txBody>
          <a:bodyPr wrap="square">
            <a:spAutoFit/>
          </a:bodyPr>
          <a:lstStyle/>
          <a:p>
            <a:r>
              <a:rPr lang="en-US" sz="1400" dirty="0" smtClean="0">
                <a:solidFill>
                  <a:srgbClr val="333333"/>
                </a:solidFill>
                <a:latin typeface="Lato"/>
              </a:rPr>
              <a:t>P</a:t>
            </a:r>
            <a:r>
              <a:rPr lang="vi-VN" sz="1400" dirty="0" smtClean="0">
                <a:solidFill>
                  <a:srgbClr val="333333"/>
                </a:solidFill>
                <a:latin typeface="Lato"/>
              </a:rPr>
              <a:t>hát </a:t>
            </a:r>
            <a:r>
              <a:rPr lang="vi-VN" sz="1400" dirty="0">
                <a:solidFill>
                  <a:srgbClr val="333333"/>
                </a:solidFill>
                <a:latin typeface="Lato"/>
              </a:rPr>
              <a:t>triển </a:t>
            </a:r>
            <a:r>
              <a:rPr lang="vi-VN" sz="1400" dirty="0" smtClean="0">
                <a:solidFill>
                  <a:srgbClr val="333333"/>
                </a:solidFill>
                <a:latin typeface="Lato"/>
              </a:rPr>
              <a:t>hệ </a:t>
            </a:r>
            <a:r>
              <a:rPr lang="vi-VN" sz="1400" dirty="0">
                <a:solidFill>
                  <a:srgbClr val="333333"/>
                </a:solidFill>
                <a:latin typeface="Lato"/>
              </a:rPr>
              <a:t>thống toàn diện trong chẩn đoán và điều trị bệnh cây trồng </a:t>
            </a:r>
            <a:r>
              <a:rPr lang="en-US" sz="1400" dirty="0" smtClean="0">
                <a:solidFill>
                  <a:srgbClr val="333333"/>
                </a:solidFill>
                <a:latin typeface="Lato"/>
              </a:rPr>
              <a:t>trên </a:t>
            </a:r>
            <a:r>
              <a:rPr lang="vi-VN" sz="1400" dirty="0" smtClean="0">
                <a:solidFill>
                  <a:srgbClr val="333333"/>
                </a:solidFill>
                <a:latin typeface="Lato"/>
              </a:rPr>
              <a:t>phổ </a:t>
            </a:r>
            <a:r>
              <a:rPr lang="vi-VN" sz="1400" dirty="0">
                <a:solidFill>
                  <a:srgbClr val="333333"/>
                </a:solidFill>
                <a:latin typeface="Lato"/>
              </a:rPr>
              <a:t>rộng</a:t>
            </a:r>
          </a:p>
          <a:p>
            <a:r>
              <a:rPr lang="vi-VN" sz="1400" b="1" dirty="0">
                <a:solidFill>
                  <a:srgbClr val="333333"/>
                </a:solidFill>
                <a:latin typeface="Lato"/>
              </a:rPr>
              <a:t>Gian hàng Id:</a:t>
            </a:r>
            <a:r>
              <a:rPr lang="vi-VN" sz="1400" dirty="0">
                <a:solidFill>
                  <a:srgbClr val="333333"/>
                </a:solidFill>
                <a:latin typeface="Lato"/>
              </a:rPr>
              <a:t> </a:t>
            </a:r>
            <a:r>
              <a:rPr lang="vi-VN" sz="1400" dirty="0" smtClean="0">
                <a:solidFill>
                  <a:srgbClr val="333333"/>
                </a:solidFill>
                <a:latin typeface="Lato"/>
              </a:rPr>
              <a:t>ROBO022T</a:t>
            </a:r>
            <a:endParaRPr lang="vi-VN" sz="1400" dirty="0">
              <a:solidFill>
                <a:srgbClr val="333333"/>
              </a:solidFill>
              <a:latin typeface="Lato"/>
            </a:endParaRPr>
          </a:p>
          <a:p>
            <a:r>
              <a:rPr lang="vi-VN" sz="1400" b="1" dirty="0">
                <a:solidFill>
                  <a:srgbClr val="333333"/>
                </a:solidFill>
                <a:latin typeface="Lato"/>
              </a:rPr>
              <a:t>Thể loại:</a:t>
            </a:r>
            <a:r>
              <a:rPr lang="vi-VN" sz="1400" dirty="0">
                <a:solidFill>
                  <a:srgbClr val="333333"/>
                </a:solidFill>
                <a:latin typeface="Lato"/>
              </a:rPr>
              <a:t> </a:t>
            </a:r>
            <a:r>
              <a:rPr lang="en-US" sz="1400" dirty="0" smtClean="0">
                <a:solidFill>
                  <a:srgbClr val="333333"/>
                </a:solidFill>
                <a:latin typeface="Lato"/>
              </a:rPr>
              <a:t> </a:t>
            </a:r>
            <a:r>
              <a:rPr lang="vi-VN" sz="1400" dirty="0" smtClean="0">
                <a:solidFill>
                  <a:srgbClr val="333333"/>
                </a:solidFill>
                <a:latin typeface="Lato"/>
              </a:rPr>
              <a:t>Robotics </a:t>
            </a:r>
            <a:r>
              <a:rPr lang="vi-VN" sz="1400" dirty="0">
                <a:solidFill>
                  <a:srgbClr val="333333"/>
                </a:solidFill>
                <a:latin typeface="Lato"/>
              </a:rPr>
              <a:t>và máy thông minh</a:t>
            </a:r>
          </a:p>
          <a:p>
            <a:r>
              <a:rPr lang="vi-VN" sz="1400" b="1" dirty="0">
                <a:solidFill>
                  <a:srgbClr val="333333"/>
                </a:solidFill>
                <a:latin typeface="Lato"/>
              </a:rPr>
              <a:t>Năm:</a:t>
            </a:r>
            <a:r>
              <a:rPr lang="vi-VN" sz="1400" dirty="0">
                <a:solidFill>
                  <a:srgbClr val="333333"/>
                </a:solidFill>
                <a:latin typeface="Lato"/>
              </a:rPr>
              <a:t> </a:t>
            </a:r>
            <a:r>
              <a:rPr lang="en-US" sz="1400" dirty="0" smtClean="0">
                <a:solidFill>
                  <a:srgbClr val="333333"/>
                </a:solidFill>
                <a:latin typeface="Lato"/>
              </a:rPr>
              <a:t> </a:t>
            </a:r>
            <a:r>
              <a:rPr lang="vi-VN" sz="1400" dirty="0" smtClean="0">
                <a:solidFill>
                  <a:srgbClr val="333333"/>
                </a:solidFill>
                <a:latin typeface="Lato"/>
              </a:rPr>
              <a:t>2019</a:t>
            </a:r>
            <a:endParaRPr lang="vi-VN" sz="1400" dirty="0">
              <a:solidFill>
                <a:srgbClr val="333333"/>
              </a:solidFill>
              <a:latin typeface="Lato"/>
            </a:endParaRPr>
          </a:p>
          <a:p>
            <a:r>
              <a:rPr lang="vi-VN" sz="1400" b="1" dirty="0">
                <a:solidFill>
                  <a:srgbClr val="333333"/>
                </a:solidFill>
                <a:latin typeface="Lato"/>
              </a:rPr>
              <a:t>Tên chung kết: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Senthilvel, Pranav </a:t>
            </a:r>
            <a:r>
              <a:rPr lang="en-US" sz="1400" dirty="0" smtClean="0">
                <a:solidFill>
                  <a:srgbClr val="333333"/>
                </a:solidFill>
                <a:latin typeface="Lato"/>
              </a:rPr>
              <a:t> </a:t>
            </a:r>
            <a:r>
              <a:rPr lang="vi-VN" sz="1400" dirty="0" smtClean="0">
                <a:solidFill>
                  <a:srgbClr val="333333"/>
                </a:solidFill>
                <a:latin typeface="Lato"/>
              </a:rPr>
              <a:t>Srivastava</a:t>
            </a:r>
            <a:r>
              <a:rPr lang="vi-VN" sz="1400" dirty="0">
                <a:solidFill>
                  <a:srgbClr val="333333"/>
                </a:solidFill>
                <a:latin typeface="Lato"/>
              </a:rPr>
              <a:t>, Shreshth </a:t>
            </a:r>
            <a:br>
              <a:rPr lang="vi-VN" sz="1400" dirty="0">
                <a:solidFill>
                  <a:srgbClr val="333333"/>
                </a:solidFill>
                <a:latin typeface="Lato"/>
              </a:rPr>
            </a:br>
            <a:endParaRPr lang="vi-VN" sz="1400" dirty="0">
              <a:solidFill>
                <a:srgbClr val="333333"/>
              </a:solidFill>
              <a:latin typeface="Lato"/>
            </a:endParaRPr>
          </a:p>
          <a:p>
            <a:r>
              <a:rPr lang="vi-VN" sz="1400" b="1" smtClean="0">
                <a:solidFill>
                  <a:srgbClr val="333333"/>
                </a:solidFill>
                <a:latin typeface="Lato"/>
              </a:rPr>
              <a:t>Tóm tắt: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Trên toàn </a:t>
            </a:r>
            <a:r>
              <a:rPr lang="vi-VN" sz="1400" dirty="0" smtClean="0">
                <a:solidFill>
                  <a:srgbClr val="333333"/>
                </a:solidFill>
                <a:latin typeface="Lato"/>
              </a:rPr>
              <a:t>cầu</a:t>
            </a:r>
            <a:r>
              <a:rPr lang="en-US" sz="1400" dirty="0">
                <a:solidFill>
                  <a:srgbClr val="333333"/>
                </a:solidFill>
                <a:latin typeface="Lato"/>
              </a:rPr>
              <a:t> </a:t>
            </a:r>
            <a:r>
              <a:rPr lang="en-US" sz="1400" dirty="0" smtClean="0">
                <a:solidFill>
                  <a:srgbClr val="333333"/>
                </a:solidFill>
                <a:latin typeface="Lato"/>
              </a:rPr>
              <a:t>có hơn </a:t>
            </a:r>
            <a:r>
              <a:rPr lang="vi-VN" sz="1400" dirty="0" smtClean="0">
                <a:solidFill>
                  <a:srgbClr val="333333"/>
                </a:solidFill>
                <a:latin typeface="Lato"/>
              </a:rPr>
              <a:t>842 </a:t>
            </a:r>
            <a:r>
              <a:rPr lang="vi-VN" sz="1400" dirty="0">
                <a:solidFill>
                  <a:srgbClr val="333333"/>
                </a:solidFill>
                <a:latin typeface="Lato"/>
              </a:rPr>
              <a:t>triệu người bị suy dinh dưỡng, </a:t>
            </a:r>
            <a:r>
              <a:rPr lang="en-US" sz="1400" dirty="0" smtClean="0">
                <a:solidFill>
                  <a:srgbClr val="333333"/>
                </a:solidFill>
                <a:latin typeface="Lato"/>
              </a:rPr>
              <a:t>chiếm </a:t>
            </a:r>
            <a:r>
              <a:rPr lang="vi-VN" sz="1400" dirty="0" smtClean="0">
                <a:solidFill>
                  <a:srgbClr val="333333"/>
                </a:solidFill>
                <a:latin typeface="Lato"/>
              </a:rPr>
              <a:t>hơn </a:t>
            </a:r>
            <a:r>
              <a:rPr lang="vi-VN" sz="1400" dirty="0">
                <a:solidFill>
                  <a:srgbClr val="333333"/>
                </a:solidFill>
                <a:latin typeface="Lato"/>
              </a:rPr>
              <a:t>10% dân số toàn cầu. Thật không may, </a:t>
            </a:r>
            <a:r>
              <a:rPr lang="en-US" sz="1400" dirty="0" smtClean="0">
                <a:solidFill>
                  <a:srgbClr val="333333"/>
                </a:solidFill>
                <a:latin typeface="Lato"/>
              </a:rPr>
              <a:t>các phương pháp sản xuất </a:t>
            </a:r>
            <a:r>
              <a:rPr lang="vi-VN" sz="1400" dirty="0" smtClean="0">
                <a:solidFill>
                  <a:srgbClr val="333333"/>
                </a:solidFill>
                <a:latin typeface="Lato"/>
              </a:rPr>
              <a:t>nông </a:t>
            </a:r>
            <a:r>
              <a:rPr lang="vi-VN" sz="1400" dirty="0">
                <a:solidFill>
                  <a:srgbClr val="333333"/>
                </a:solidFill>
                <a:latin typeface="Lato"/>
              </a:rPr>
              <a:t>nghiệp </a:t>
            </a:r>
            <a:r>
              <a:rPr lang="en-US" sz="1400" dirty="0" smtClean="0">
                <a:solidFill>
                  <a:srgbClr val="333333"/>
                </a:solidFill>
                <a:latin typeface="Lato"/>
              </a:rPr>
              <a:t>lạc hậu</a:t>
            </a:r>
            <a:r>
              <a:rPr lang="vi-VN" sz="1400" dirty="0" smtClean="0">
                <a:solidFill>
                  <a:srgbClr val="333333"/>
                </a:solidFill>
                <a:latin typeface="Lato"/>
              </a:rPr>
              <a:t> </a:t>
            </a:r>
            <a:r>
              <a:rPr lang="vi-VN" sz="1400" dirty="0">
                <a:solidFill>
                  <a:srgbClr val="333333"/>
                </a:solidFill>
                <a:latin typeface="Lato"/>
              </a:rPr>
              <a:t>chỉ làm trầm trọng thêm vấn đề này. Các nghiên cứu đã chỉ ra </a:t>
            </a:r>
            <a:r>
              <a:rPr lang="vi-VN" sz="1400" dirty="0" smtClean="0">
                <a:solidFill>
                  <a:srgbClr val="333333"/>
                </a:solidFill>
                <a:latin typeface="Lato"/>
              </a:rPr>
              <a:t>rằng</a:t>
            </a:r>
            <a:r>
              <a:rPr lang="en-US" sz="1400" dirty="0" smtClean="0">
                <a:solidFill>
                  <a:srgbClr val="333333"/>
                </a:solidFill>
                <a:latin typeface="Lato"/>
              </a:rPr>
              <a:t>,</a:t>
            </a:r>
            <a:r>
              <a:rPr lang="vi-VN" sz="1400" dirty="0" smtClean="0">
                <a:solidFill>
                  <a:srgbClr val="333333"/>
                </a:solidFill>
                <a:latin typeface="Lato"/>
              </a:rPr>
              <a:t> </a:t>
            </a:r>
            <a:r>
              <a:rPr lang="vi-VN" sz="1400" dirty="0">
                <a:solidFill>
                  <a:srgbClr val="333333"/>
                </a:solidFill>
                <a:latin typeface="Lato"/>
              </a:rPr>
              <a:t>tổn thất năng suất liên quan đến </a:t>
            </a:r>
            <a:r>
              <a:rPr lang="en-US" sz="1400" dirty="0" smtClean="0">
                <a:solidFill>
                  <a:srgbClr val="333333"/>
                </a:solidFill>
                <a:latin typeface="Lato"/>
              </a:rPr>
              <a:t>dịch bệnh cây trồng </a:t>
            </a:r>
            <a:r>
              <a:rPr lang="vi-VN" sz="1400" dirty="0" smtClean="0">
                <a:solidFill>
                  <a:srgbClr val="333333"/>
                </a:solidFill>
                <a:latin typeface="Lato"/>
              </a:rPr>
              <a:t>đã </a:t>
            </a:r>
            <a:r>
              <a:rPr lang="vi-VN" sz="1400" dirty="0">
                <a:solidFill>
                  <a:srgbClr val="333333"/>
                </a:solidFill>
                <a:latin typeface="Lato"/>
              </a:rPr>
              <a:t>khiến thế giới mất 60% năng suất nông nghiệp toàn cầu. Theo Đại học Nebraska-Lincoln, </a:t>
            </a:r>
            <a:r>
              <a:rPr lang="en-US" sz="1400" dirty="0" smtClean="0">
                <a:solidFill>
                  <a:srgbClr val="333333"/>
                </a:solidFill>
                <a:latin typeface="Lato"/>
              </a:rPr>
              <a:t>v</a:t>
            </a:r>
            <a:r>
              <a:rPr lang="vi-VN" sz="1400" dirty="0" smtClean="0">
                <a:solidFill>
                  <a:srgbClr val="333333"/>
                </a:solidFill>
                <a:latin typeface="Lato"/>
              </a:rPr>
              <a:t>ấn </a:t>
            </a:r>
            <a:r>
              <a:rPr lang="vi-VN" sz="1400" dirty="0">
                <a:solidFill>
                  <a:srgbClr val="333333"/>
                </a:solidFill>
                <a:latin typeface="Lato"/>
              </a:rPr>
              <a:t>đề quan trọng nhất để </a:t>
            </a:r>
            <a:r>
              <a:rPr lang="en-US" sz="1400" dirty="0" smtClean="0">
                <a:solidFill>
                  <a:srgbClr val="333333"/>
                </a:solidFill>
                <a:latin typeface="Lato"/>
              </a:rPr>
              <a:t>kiểm soát </a:t>
            </a:r>
            <a:r>
              <a:rPr lang="vi-VN" sz="1400" dirty="0" smtClean="0">
                <a:solidFill>
                  <a:srgbClr val="333333"/>
                </a:solidFill>
                <a:latin typeface="Lato"/>
              </a:rPr>
              <a:t>các </a:t>
            </a:r>
            <a:r>
              <a:rPr lang="vi-VN" sz="1400" dirty="0">
                <a:solidFill>
                  <a:srgbClr val="333333"/>
                </a:solidFill>
                <a:latin typeface="Lato"/>
              </a:rPr>
              <a:t>bệnh thực vật là có được </a:t>
            </a:r>
            <a:r>
              <a:rPr lang="en-US" sz="1400" dirty="0" smtClean="0">
                <a:solidFill>
                  <a:srgbClr val="333333"/>
                </a:solidFill>
                <a:latin typeface="Lato"/>
              </a:rPr>
              <a:t>các </a:t>
            </a:r>
            <a:r>
              <a:rPr lang="vi-VN" sz="1400" dirty="0" smtClean="0">
                <a:solidFill>
                  <a:srgbClr val="333333"/>
                </a:solidFill>
                <a:latin typeface="Lato"/>
              </a:rPr>
              <a:t>chẩn </a:t>
            </a:r>
            <a:r>
              <a:rPr lang="vi-VN" sz="1400" dirty="0">
                <a:solidFill>
                  <a:srgbClr val="333333"/>
                </a:solidFill>
                <a:latin typeface="Lato"/>
              </a:rPr>
              <a:t>đoán chính xác. Tuy nhiên, trong các trang trại thương mại quy mô lớn, việc theo dõi </a:t>
            </a:r>
            <a:r>
              <a:rPr lang="en-US" sz="1400" dirty="0" smtClean="0">
                <a:solidFill>
                  <a:srgbClr val="333333"/>
                </a:solidFill>
                <a:latin typeface="Lato"/>
              </a:rPr>
              <a:t>đầy đủ sẽ</a:t>
            </a:r>
            <a:r>
              <a:rPr lang="vi-VN" sz="1400" dirty="0" smtClean="0">
                <a:solidFill>
                  <a:srgbClr val="333333"/>
                </a:solidFill>
                <a:latin typeface="Lato"/>
              </a:rPr>
              <a:t> </a:t>
            </a:r>
            <a:r>
              <a:rPr lang="vi-VN" sz="1400" dirty="0">
                <a:solidFill>
                  <a:srgbClr val="333333"/>
                </a:solidFill>
                <a:latin typeface="Lato"/>
              </a:rPr>
              <a:t>khó khăn do số lượng cây </a:t>
            </a:r>
            <a:r>
              <a:rPr lang="vi-VN" sz="1400" dirty="0" smtClean="0">
                <a:solidFill>
                  <a:srgbClr val="333333"/>
                </a:solidFill>
                <a:latin typeface="Lato"/>
              </a:rPr>
              <a:t>trồng</a:t>
            </a:r>
            <a:r>
              <a:rPr lang="en-US" sz="1400" dirty="0" smtClean="0">
                <a:solidFill>
                  <a:srgbClr val="333333"/>
                </a:solidFill>
                <a:latin typeface="Lato"/>
              </a:rPr>
              <a:t> rất lớn</a:t>
            </a:r>
            <a:r>
              <a:rPr lang="vi-VN" sz="1400" dirty="0" smtClean="0">
                <a:solidFill>
                  <a:srgbClr val="333333"/>
                </a:solidFill>
                <a:latin typeface="Lato"/>
              </a:rPr>
              <a:t>.</a:t>
            </a:r>
            <a:r>
              <a:rPr lang="vi-VN" sz="1400" dirty="0">
                <a:solidFill>
                  <a:srgbClr val="333333"/>
                </a:solidFill>
                <a:latin typeface="Lato"/>
              </a:rPr>
              <a:t> Điều này dẫn đến nông dân sử dụng rộng rãi thuốc trừ sâu, gây hại cho môi </a:t>
            </a:r>
            <a:r>
              <a:rPr lang="vi-VN" sz="1400" dirty="0" smtClean="0">
                <a:solidFill>
                  <a:srgbClr val="333333"/>
                </a:solidFill>
                <a:latin typeface="Lato"/>
              </a:rPr>
              <a:t>trường.</a:t>
            </a:r>
            <a:r>
              <a:rPr lang="vi-VN" sz="1400" dirty="0">
                <a:solidFill>
                  <a:srgbClr val="333333"/>
                </a:solidFill>
                <a:latin typeface="Lato"/>
              </a:rPr>
              <a:t> Để </a:t>
            </a:r>
            <a:r>
              <a:rPr lang="en-US" sz="1400" dirty="0" smtClean="0">
                <a:solidFill>
                  <a:srgbClr val="333333"/>
                </a:solidFill>
                <a:latin typeface="Lato"/>
              </a:rPr>
              <a:t>giải quyết </a:t>
            </a:r>
            <a:r>
              <a:rPr lang="vi-VN" sz="1400" dirty="0" smtClean="0">
                <a:solidFill>
                  <a:srgbClr val="333333"/>
                </a:solidFill>
                <a:latin typeface="Lato"/>
              </a:rPr>
              <a:t>vấn </a:t>
            </a:r>
            <a:r>
              <a:rPr lang="vi-VN" sz="1400" dirty="0">
                <a:solidFill>
                  <a:srgbClr val="333333"/>
                </a:solidFill>
                <a:latin typeface="Lato"/>
              </a:rPr>
              <a:t>đề này, chúng tôi đã thực hiện một giải pháp </a:t>
            </a:r>
            <a:r>
              <a:rPr lang="en-US" sz="1400" dirty="0" smtClean="0">
                <a:solidFill>
                  <a:srgbClr val="333333"/>
                </a:solidFill>
                <a:latin typeface="Lato"/>
              </a:rPr>
              <a:t>với 3 mục tiêu</a:t>
            </a:r>
            <a:r>
              <a:rPr lang="vi-VN" sz="1400" dirty="0" smtClean="0">
                <a:solidFill>
                  <a:srgbClr val="333333"/>
                </a:solidFill>
                <a:latin typeface="Lato"/>
              </a:rPr>
              <a:t>.</a:t>
            </a:r>
            <a:r>
              <a:rPr lang="vi-VN" sz="1400" dirty="0">
                <a:solidFill>
                  <a:srgbClr val="333333"/>
                </a:solidFill>
                <a:latin typeface="Lato"/>
              </a:rPr>
              <a:t> Đầu tiên, chúng tôi đã phát triển một thuật toán học máy có thể sàng lọc hình ảnh của lá cây bị bệnh với độ chính xác </a:t>
            </a:r>
            <a:r>
              <a:rPr lang="en-US" sz="1400" dirty="0" smtClean="0">
                <a:solidFill>
                  <a:srgbClr val="333333"/>
                </a:solidFill>
                <a:latin typeface="Lato"/>
              </a:rPr>
              <a:t>đến </a:t>
            </a:r>
            <a:r>
              <a:rPr lang="vi-VN" sz="1400" dirty="0" smtClean="0">
                <a:solidFill>
                  <a:srgbClr val="333333"/>
                </a:solidFill>
                <a:latin typeface="Lato"/>
              </a:rPr>
              <a:t>97,1</a:t>
            </a:r>
            <a:r>
              <a:rPr lang="vi-VN" sz="1400" dirty="0">
                <a:solidFill>
                  <a:srgbClr val="333333"/>
                </a:solidFill>
                <a:latin typeface="Lato"/>
              </a:rPr>
              <a:t>%, lớn hơn đáng kể so với </a:t>
            </a:r>
            <a:r>
              <a:rPr lang="en-US" sz="1400" dirty="0" smtClean="0">
                <a:solidFill>
                  <a:srgbClr val="333333"/>
                </a:solidFill>
                <a:latin typeface="Lato"/>
              </a:rPr>
              <a:t>các </a:t>
            </a:r>
            <a:r>
              <a:rPr lang="vi-VN" sz="1400" dirty="0" smtClean="0">
                <a:solidFill>
                  <a:srgbClr val="333333"/>
                </a:solidFill>
                <a:latin typeface="Lato"/>
              </a:rPr>
              <a:t>chẩn </a:t>
            </a:r>
            <a:r>
              <a:rPr lang="vi-VN" sz="1400" dirty="0">
                <a:solidFill>
                  <a:srgbClr val="333333"/>
                </a:solidFill>
                <a:latin typeface="Lato"/>
              </a:rPr>
              <a:t>đoán hiện tại. Chúng tôi đã đào tạo nó bằng cách sử dụng bộ dữ liệu PlantVillage, bao gồm 54.309 hình ảnh cắt xén qua 38 phân loại và 14 loài. Thứ hai, chúng tôi đã phát triển một phương tiện bán </a:t>
            </a:r>
            <a:r>
              <a:rPr lang="en-US" sz="1400" dirty="0" smtClean="0">
                <a:solidFill>
                  <a:srgbClr val="333333"/>
                </a:solidFill>
                <a:latin typeface="Lato"/>
              </a:rPr>
              <a:t>tự động </a:t>
            </a:r>
            <a:r>
              <a:rPr lang="vi-VN" sz="1400" dirty="0" smtClean="0">
                <a:solidFill>
                  <a:srgbClr val="333333"/>
                </a:solidFill>
                <a:latin typeface="Lato"/>
              </a:rPr>
              <a:t>có </a:t>
            </a:r>
            <a:r>
              <a:rPr lang="vi-VN" sz="1400" dirty="0">
                <a:solidFill>
                  <a:srgbClr val="333333"/>
                </a:solidFill>
                <a:latin typeface="Lato"/>
              </a:rPr>
              <a:t>khả năng khảo sát </a:t>
            </a:r>
            <a:r>
              <a:rPr lang="en-US" sz="1400" dirty="0" smtClean="0">
                <a:solidFill>
                  <a:srgbClr val="333333"/>
                </a:solidFill>
                <a:latin typeface="Lato"/>
              </a:rPr>
              <a:t>qua các cánh đồng</a:t>
            </a:r>
            <a:r>
              <a:rPr lang="vi-VN" sz="1400" dirty="0" smtClean="0">
                <a:solidFill>
                  <a:srgbClr val="333333"/>
                </a:solidFill>
                <a:latin typeface="Lato"/>
              </a:rPr>
              <a:t>, </a:t>
            </a:r>
            <a:r>
              <a:rPr lang="vi-VN" sz="1400" dirty="0">
                <a:solidFill>
                  <a:srgbClr val="333333"/>
                </a:solidFill>
                <a:latin typeface="Lato"/>
              </a:rPr>
              <a:t>ghi lại hình ảnh của cây trồng và </a:t>
            </a:r>
            <a:r>
              <a:rPr lang="en-US" sz="1400" dirty="0" smtClean="0">
                <a:solidFill>
                  <a:srgbClr val="333333"/>
                </a:solidFill>
                <a:latin typeface="Lato"/>
              </a:rPr>
              <a:t>cung cấp giải pháp điều trị đối với những cây trồng </a:t>
            </a:r>
            <a:r>
              <a:rPr lang="vi-VN" sz="1400" dirty="0" smtClean="0">
                <a:solidFill>
                  <a:srgbClr val="333333"/>
                </a:solidFill>
                <a:latin typeface="Lato"/>
              </a:rPr>
              <a:t>được </a:t>
            </a:r>
            <a:r>
              <a:rPr lang="vi-VN" sz="1400" dirty="0">
                <a:solidFill>
                  <a:srgbClr val="333333"/>
                </a:solidFill>
                <a:latin typeface="Lato"/>
              </a:rPr>
              <a:t>xác </a:t>
            </a:r>
            <a:r>
              <a:rPr lang="vi-VN" sz="1400" dirty="0" smtClean="0">
                <a:solidFill>
                  <a:srgbClr val="333333"/>
                </a:solidFill>
                <a:latin typeface="Lato"/>
              </a:rPr>
              <a:t>định </a:t>
            </a:r>
            <a:r>
              <a:rPr lang="vi-VN" sz="1400" dirty="0">
                <a:solidFill>
                  <a:srgbClr val="333333"/>
                </a:solidFill>
                <a:latin typeface="Lato"/>
              </a:rPr>
              <a:t>bị bệnh </a:t>
            </a:r>
            <a:r>
              <a:rPr lang="en-US" sz="1400" dirty="0" smtClean="0">
                <a:solidFill>
                  <a:srgbClr val="333333"/>
                </a:solidFill>
                <a:latin typeface="Lato"/>
              </a:rPr>
              <a:t>nhờ</a:t>
            </a:r>
            <a:r>
              <a:rPr lang="vi-VN" sz="1400" dirty="0" smtClean="0">
                <a:solidFill>
                  <a:srgbClr val="333333"/>
                </a:solidFill>
                <a:latin typeface="Lato"/>
              </a:rPr>
              <a:t> </a:t>
            </a:r>
            <a:r>
              <a:rPr lang="vi-VN" sz="1400" dirty="0">
                <a:solidFill>
                  <a:srgbClr val="333333"/>
                </a:solidFill>
                <a:latin typeface="Lato"/>
              </a:rPr>
              <a:t>thuật toán học máy. Cuối cùng, </a:t>
            </a:r>
            <a:r>
              <a:rPr lang="en-US" sz="1400" dirty="0" smtClean="0">
                <a:solidFill>
                  <a:srgbClr val="333333"/>
                </a:solidFill>
                <a:latin typeface="Lato"/>
              </a:rPr>
              <a:t>nhưng </a:t>
            </a:r>
            <a:r>
              <a:rPr lang="vi-VN" sz="1400" dirty="0" smtClean="0">
                <a:solidFill>
                  <a:srgbClr val="333333"/>
                </a:solidFill>
                <a:latin typeface="Lato"/>
              </a:rPr>
              <a:t>thông </a:t>
            </a:r>
            <a:r>
              <a:rPr lang="vi-VN" sz="1400" dirty="0">
                <a:solidFill>
                  <a:srgbClr val="333333"/>
                </a:solidFill>
                <a:latin typeface="Lato"/>
              </a:rPr>
              <a:t>tin này </a:t>
            </a:r>
            <a:r>
              <a:rPr lang="en-US" sz="1400" dirty="0" smtClean="0">
                <a:solidFill>
                  <a:srgbClr val="333333"/>
                </a:solidFill>
                <a:latin typeface="Lato"/>
              </a:rPr>
              <a:t>sẽ được cung cấp </a:t>
            </a:r>
            <a:r>
              <a:rPr lang="vi-VN" sz="1400" dirty="0" smtClean="0">
                <a:solidFill>
                  <a:srgbClr val="333333"/>
                </a:solidFill>
                <a:latin typeface="Lato"/>
              </a:rPr>
              <a:t>cho </a:t>
            </a:r>
            <a:r>
              <a:rPr lang="vi-VN" sz="1400" dirty="0">
                <a:solidFill>
                  <a:srgbClr val="333333"/>
                </a:solidFill>
                <a:latin typeface="Lato"/>
              </a:rPr>
              <a:t>người dùng cuối </a:t>
            </a:r>
            <a:r>
              <a:rPr lang="en-US" sz="1400" dirty="0" smtClean="0">
                <a:solidFill>
                  <a:srgbClr val="333333"/>
                </a:solidFill>
                <a:latin typeface="Lato"/>
              </a:rPr>
              <a:t>thông qua</a:t>
            </a:r>
            <a:r>
              <a:rPr lang="vi-VN" sz="1400" dirty="0" smtClean="0">
                <a:solidFill>
                  <a:srgbClr val="333333"/>
                </a:solidFill>
                <a:latin typeface="Lato"/>
              </a:rPr>
              <a:t> </a:t>
            </a:r>
            <a:r>
              <a:rPr lang="vi-VN" sz="1400" dirty="0">
                <a:solidFill>
                  <a:srgbClr val="333333"/>
                </a:solidFill>
                <a:latin typeface="Lato"/>
              </a:rPr>
              <a:t>một ứng dụng di động nguồn mở. Ứng dụng này cho phép nông dân giám sát các trang trại thương mại quy mô lớn chỉ bằng một </a:t>
            </a:r>
            <a:r>
              <a:rPr lang="en-US" sz="1400" dirty="0" smtClean="0">
                <a:solidFill>
                  <a:srgbClr val="333333"/>
                </a:solidFill>
                <a:latin typeface="Lato"/>
              </a:rPr>
              <a:t>cú</a:t>
            </a:r>
            <a:r>
              <a:rPr lang="vi-VN" sz="1400" dirty="0" smtClean="0">
                <a:solidFill>
                  <a:srgbClr val="333333"/>
                </a:solidFill>
                <a:latin typeface="Lato"/>
              </a:rPr>
              <a:t> </a:t>
            </a:r>
            <a:r>
              <a:rPr lang="vi-VN" sz="1400" dirty="0">
                <a:solidFill>
                  <a:srgbClr val="333333"/>
                </a:solidFill>
                <a:latin typeface="Lato"/>
              </a:rPr>
              <a:t>bấm. Hơn nữa, nó </a:t>
            </a:r>
            <a:r>
              <a:rPr lang="en-US" sz="1400" dirty="0" smtClean="0">
                <a:solidFill>
                  <a:srgbClr val="333333"/>
                </a:solidFill>
                <a:latin typeface="Lato"/>
              </a:rPr>
              <a:t>còn </a:t>
            </a:r>
            <a:r>
              <a:rPr lang="vi-VN" sz="1400" dirty="0" smtClean="0">
                <a:solidFill>
                  <a:srgbClr val="333333"/>
                </a:solidFill>
                <a:latin typeface="Lato"/>
              </a:rPr>
              <a:t>sử </a:t>
            </a:r>
            <a:r>
              <a:rPr lang="vi-VN" sz="1400" dirty="0">
                <a:solidFill>
                  <a:srgbClr val="333333"/>
                </a:solidFill>
                <a:latin typeface="Lato"/>
              </a:rPr>
              <a:t>dụng mô hình thời tiết, </a:t>
            </a:r>
            <a:r>
              <a:rPr lang="en-US" sz="1400" dirty="0" smtClean="0">
                <a:solidFill>
                  <a:srgbClr val="333333"/>
                </a:solidFill>
                <a:latin typeface="Lato"/>
              </a:rPr>
              <a:t>bênh cạnh một </a:t>
            </a:r>
            <a:r>
              <a:rPr lang="vi-VN" sz="1400" dirty="0" smtClean="0">
                <a:solidFill>
                  <a:srgbClr val="333333"/>
                </a:solidFill>
                <a:latin typeface="Lato"/>
              </a:rPr>
              <a:t>số </a:t>
            </a:r>
            <a:r>
              <a:rPr lang="vi-VN" sz="1400" dirty="0">
                <a:solidFill>
                  <a:srgbClr val="333333"/>
                </a:solidFill>
                <a:latin typeface="Lato"/>
              </a:rPr>
              <a:t>các yếu tố khác, để tối ưu hóa hiệu quả của chẩn đoán và điều trị cây trồng. Nhìn chung, hệ thống của chúng tôi sẽ phục vụ như một công cụ sàng lọc bệnh cây trồng bán </a:t>
            </a:r>
            <a:r>
              <a:rPr lang="en-US" sz="1400" dirty="0" smtClean="0">
                <a:solidFill>
                  <a:srgbClr val="333333"/>
                </a:solidFill>
                <a:latin typeface="Lato"/>
              </a:rPr>
              <a:t>tự động</a:t>
            </a:r>
            <a:r>
              <a:rPr lang="vi-VN" sz="1400" dirty="0" smtClean="0">
                <a:solidFill>
                  <a:srgbClr val="333333"/>
                </a:solidFill>
                <a:latin typeface="Lato"/>
              </a:rPr>
              <a:t>, </a:t>
            </a:r>
            <a:r>
              <a:rPr lang="vi-VN" sz="1400" dirty="0">
                <a:solidFill>
                  <a:srgbClr val="333333"/>
                </a:solidFill>
                <a:latin typeface="Lato"/>
              </a:rPr>
              <a:t>thúc đẩy sản xuất lương thực và </a:t>
            </a:r>
            <a:r>
              <a:rPr lang="en-US" sz="1400" dirty="0" smtClean="0">
                <a:solidFill>
                  <a:srgbClr val="333333"/>
                </a:solidFill>
                <a:latin typeface="Lato"/>
              </a:rPr>
              <a:t>từng bước </a:t>
            </a:r>
            <a:r>
              <a:rPr lang="vi-VN" sz="1400" dirty="0" smtClean="0">
                <a:solidFill>
                  <a:srgbClr val="333333"/>
                </a:solidFill>
                <a:latin typeface="Lato"/>
              </a:rPr>
              <a:t>giúp </a:t>
            </a:r>
            <a:r>
              <a:rPr lang="vi-VN" sz="1400" dirty="0">
                <a:solidFill>
                  <a:srgbClr val="333333"/>
                </a:solidFill>
                <a:latin typeface="Lato"/>
              </a:rPr>
              <a:t>chống lại nạn đói </a:t>
            </a:r>
            <a:r>
              <a:rPr lang="en-US" sz="1400" dirty="0" smtClean="0">
                <a:solidFill>
                  <a:srgbClr val="333333"/>
                </a:solidFill>
                <a:latin typeface="Lato"/>
              </a:rPr>
              <a:t>trên </a:t>
            </a:r>
            <a:r>
              <a:rPr lang="vi-VN" sz="1400" dirty="0" smtClean="0">
                <a:solidFill>
                  <a:srgbClr val="333333"/>
                </a:solidFill>
                <a:latin typeface="Lato"/>
              </a:rPr>
              <a:t>thế giới.</a:t>
            </a:r>
            <a:endParaRPr lang="vi-VN" sz="1400" dirty="0">
              <a:solidFill>
                <a:srgbClr val="333333"/>
              </a:solidFill>
              <a:latin typeface="Lato"/>
            </a:endParaRPr>
          </a:p>
          <a:p>
            <a:r>
              <a:rPr lang="vi-VN" sz="1400" b="1" dirty="0">
                <a:solidFill>
                  <a:srgbClr val="333333"/>
                </a:solidFill>
                <a:latin typeface="Lato"/>
              </a:rPr>
              <a:t>Giải thưởng đã giành được:</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Giải nhất trị giá 3.000 đô la</a:t>
            </a:r>
            <a:r>
              <a:rPr lang="vi-VN" sz="1400">
                <a:solidFill>
                  <a:srgbClr val="333333"/>
                </a:solidFill>
                <a:latin typeface="Lato"/>
              </a:rPr>
              <a:t> </a:t>
            </a:r>
            <a:r>
              <a:rPr lang="vi-VN" sz="1400" smtClean="0">
                <a:solidFill>
                  <a:srgbClr val="333333"/>
                </a:solidFill>
                <a:latin typeface="Lato"/>
              </a:rPr>
              <a:t>Vua </a:t>
            </a:r>
            <a:r>
              <a:rPr lang="vi-VN" sz="1400" dirty="0">
                <a:solidFill>
                  <a:srgbClr val="333333"/>
                </a:solidFill>
                <a:latin typeface="Lato"/>
              </a:rPr>
              <a:t>Abdul-Aziz &amp; amp </a:t>
            </a:r>
            <a:br>
              <a:rPr lang="vi-VN" sz="1400" dirty="0">
                <a:solidFill>
                  <a:srgbClr val="333333"/>
                </a:solidFill>
                <a:latin typeface="Lato"/>
              </a:rPr>
            </a:br>
            <a:r>
              <a:rPr lang="vi-VN" sz="1400" dirty="0">
                <a:solidFill>
                  <a:srgbClr val="333333"/>
                </a:solidFill>
                <a:latin typeface="Lato"/>
              </a:rPr>
              <a:t>Quỹ đồng </a:t>
            </a:r>
            <a:r>
              <a:rPr lang="vi-VN" sz="1400">
                <a:solidFill>
                  <a:srgbClr val="333333"/>
                </a:solidFill>
                <a:latin typeface="Lato"/>
              </a:rPr>
              <a:t>hành </a:t>
            </a:r>
            <a:r>
              <a:rPr lang="vi-VN" sz="1400" smtClean="0">
                <a:solidFill>
                  <a:srgbClr val="333333"/>
                </a:solidFill>
                <a:latin typeface="Lato"/>
              </a:rPr>
              <a:t>cho </a:t>
            </a:r>
            <a:r>
              <a:rPr lang="vi-VN" sz="1400" dirty="0">
                <a:solidFill>
                  <a:srgbClr val="333333"/>
                </a:solidFill>
                <a:latin typeface="Lato"/>
              </a:rPr>
              <a:t>năng khiếu và sáng tạo: Học bổng $ 21000 cho học máy trong các ứng dụng kỹ thuật sinh học trong thế giới thực </a:t>
            </a:r>
            <a:br>
              <a:rPr lang="vi-VN" sz="1400" dirty="0">
                <a:solidFill>
                  <a:srgbClr val="333333"/>
                </a:solidFill>
                <a:latin typeface="Lato"/>
              </a:rPr>
            </a:br>
            <a:r>
              <a:rPr lang="vi-VN" sz="1400" dirty="0">
                <a:solidFill>
                  <a:srgbClr val="333333"/>
                </a:solidFill>
                <a:latin typeface="Lato"/>
              </a:rPr>
              <a:t>Hiệp hội vì sự tiến bộ của trí tuệ nhân tạo: Giải thưởng thứ hai trị giá 1.000 đô la </a:t>
            </a:r>
            <a:endParaRPr lang="vi-VN" sz="1400" b="0" i="0" dirty="0">
              <a:solidFill>
                <a:srgbClr val="333333"/>
              </a:solidFill>
              <a:effectLst/>
              <a:latin typeface="Lato"/>
            </a:endParaRPr>
          </a:p>
        </p:txBody>
      </p:sp>
    </p:spTree>
    <p:extLst>
      <p:ext uri="{BB962C8B-B14F-4D97-AF65-F5344CB8AC3E}">
        <p14:creationId xmlns:p14="http://schemas.microsoft.com/office/powerpoint/2010/main" val="1402646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7" y="708509"/>
            <a:ext cx="8783392" cy="5693866"/>
          </a:xfrm>
          <a:prstGeom prst="rect">
            <a:avLst/>
          </a:prstGeom>
        </p:spPr>
        <p:txBody>
          <a:bodyPr wrap="square">
            <a:spAutoFit/>
          </a:bodyPr>
          <a:lstStyle/>
          <a:p>
            <a:r>
              <a:rPr lang="vi-VN" sz="1400" dirty="0">
                <a:solidFill>
                  <a:srgbClr val="333333"/>
                </a:solidFill>
                <a:latin typeface="Lato"/>
              </a:rPr>
              <a:t>Chẩn đoán bệnh cây bằng cách sử dụng mạng thần kinh chuyển đổi</a:t>
            </a:r>
          </a:p>
          <a:p>
            <a:r>
              <a:rPr lang="vi-VN" sz="1400" b="1" dirty="0">
                <a:solidFill>
                  <a:srgbClr val="333333"/>
                </a:solidFill>
                <a:latin typeface="Lato"/>
              </a:rPr>
              <a:t>Gian hàng Id:</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ROBO077T</a:t>
            </a:r>
          </a:p>
          <a:p>
            <a:r>
              <a:rPr lang="vi-VN" sz="1400" b="1" dirty="0">
                <a:solidFill>
                  <a:srgbClr val="333333"/>
                </a:solidFill>
                <a:latin typeface="Lato"/>
              </a:rPr>
              <a:t>Thể loại:</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Robotics và máy thông minh</a:t>
            </a:r>
          </a:p>
          <a:p>
            <a:r>
              <a:rPr lang="vi-VN" sz="1400" b="1" dirty="0">
                <a:solidFill>
                  <a:srgbClr val="333333"/>
                </a:solidFill>
                <a:latin typeface="Lato"/>
              </a:rPr>
              <a:t>Năm:</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2019</a:t>
            </a:r>
          </a:p>
          <a:p>
            <a:r>
              <a:rPr lang="vi-VN" sz="1400" b="1" dirty="0">
                <a:solidFill>
                  <a:srgbClr val="333333"/>
                </a:solidFill>
                <a:latin typeface="Lato"/>
              </a:rPr>
              <a:t>Tên chung kết: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Đỗ, Huy </a:t>
            </a:r>
            <a:br>
              <a:rPr lang="vi-VN" sz="1400" dirty="0">
                <a:solidFill>
                  <a:srgbClr val="333333"/>
                </a:solidFill>
                <a:latin typeface="Lato"/>
              </a:rPr>
            </a:br>
            <a:r>
              <a:rPr lang="vi-VN" sz="1400" dirty="0">
                <a:solidFill>
                  <a:srgbClr val="333333"/>
                </a:solidFill>
                <a:latin typeface="Lato"/>
              </a:rPr>
              <a:t>Phạm, Nguyễn Nam Khoa </a:t>
            </a:r>
            <a:br>
              <a:rPr lang="vi-VN" sz="1400" dirty="0">
                <a:solidFill>
                  <a:srgbClr val="333333"/>
                </a:solidFill>
                <a:latin typeface="Lato"/>
              </a:rPr>
            </a:br>
            <a:endParaRPr lang="vi-VN" sz="1400" dirty="0">
              <a:solidFill>
                <a:srgbClr val="333333"/>
              </a:solidFill>
              <a:latin typeface="Lato"/>
            </a:endParaRPr>
          </a:p>
          <a:p>
            <a:r>
              <a:rPr lang="vi-VN" sz="1400" b="1" smtClean="0">
                <a:solidFill>
                  <a:srgbClr val="333333"/>
                </a:solidFill>
                <a:latin typeface="Lato"/>
              </a:rPr>
              <a:t>Tóm tắt:</a:t>
            </a:r>
            <a:r>
              <a:rPr lang="vi-VN" sz="1400" dirty="0">
                <a:solidFill>
                  <a:srgbClr val="333333"/>
                </a:solidFill>
                <a:latin typeface="Lato"/>
              </a:rPr>
              <a:t> </a:t>
            </a:r>
            <a:br>
              <a:rPr lang="vi-VN" sz="1400" dirty="0">
                <a:solidFill>
                  <a:srgbClr val="333333"/>
                </a:solidFill>
                <a:latin typeface="Lato"/>
              </a:rPr>
            </a:br>
            <a:r>
              <a:rPr lang="vi-VN" sz="1400" dirty="0">
                <a:solidFill>
                  <a:srgbClr val="333333"/>
                </a:solidFill>
                <a:latin typeface="Lato"/>
              </a:rPr>
              <a:t>Phát hiện kịp thời các bệnh thực vật là một trong những thách thức để bảo vệ an ninh lương thực. Nếu chúng ta không thể phát hiện các bệnh thực vật đúng thời gian, sẽ có rất nhiều thiệt hại cho sự bền vững của nông nghiệp. Sự phát triển của các kỹ thuật học sâu để phân loại hình ảnh đã đạt được độ chính xác cao gần đây. Không có dữ liệu được công bố về cây lúa và các bệnh của nó. Trong dự án này, chúng tôi trình bày một mô hình phân loại hình ảnh để phát hiện các bệnh trên cây lúa và công bố bộ dữ liệu của chúng tôi. Chúng tôi đã chụp hình ảnh trên sân, sau đó xử lý trước và dán nhãn chúng. Chúng tôi đã xuất bản dữ liệu của chúng tôi trên Kaggle. Chúng tôi đã đào tạo mô hình bằng cách sử dụng các kiến ​​trúc và phương pháp đào tạo khác nhau. Về thành tích, nguyên mẫu của bộ dữ liệu có 3 lớp, chúng là 2 lớp bệnh (đốm nâu, bệnh bạc lá) và 1 lớp lá khỏe mạnh. Chúng tôi có thể dự đoán hiệu quả 3 loại cây lúa, với độ chính xác tốt nhất là 99,84% trên bộ thử nghiệm của nguyên mẫu của bộ dữ liệu</a:t>
            </a:r>
            <a:r>
              <a:rPr lang="vi-VN" sz="1400" dirty="0" smtClean="0">
                <a:solidFill>
                  <a:srgbClr val="333333"/>
                </a:solidFill>
                <a:latin typeface="Lato"/>
              </a:rPr>
              <a:t>.</a:t>
            </a:r>
            <a:endParaRPr lang="en-US" sz="1400" dirty="0" smtClean="0">
              <a:solidFill>
                <a:srgbClr val="333333"/>
              </a:solidFill>
              <a:latin typeface="Lato"/>
            </a:endParaRPr>
          </a:p>
          <a:p>
            <a:endParaRPr lang="en-US" sz="1400" b="0" i="0" dirty="0">
              <a:solidFill>
                <a:srgbClr val="333333"/>
              </a:solidFill>
              <a:effectLst/>
              <a:latin typeface="Lato"/>
            </a:endParaRPr>
          </a:p>
          <a:p>
            <a:endParaRPr lang="en-US" sz="1400" b="1" dirty="0">
              <a:solidFill>
                <a:srgbClr val="333333"/>
              </a:solidFill>
              <a:latin typeface="Lato"/>
            </a:endParaRPr>
          </a:p>
          <a:p>
            <a:r>
              <a:rPr lang="vi-VN" sz="1400" b="1" dirty="0">
                <a:solidFill>
                  <a:srgbClr val="333333"/>
                </a:solidFill>
                <a:latin typeface="Lato"/>
              </a:rPr>
              <a:t>Giải thưởng đã giành được:</a:t>
            </a:r>
            <a:r>
              <a:rPr lang="vi-VN" sz="1400" dirty="0">
                <a:solidFill>
                  <a:srgbClr val="333333"/>
                </a:solidFill>
                <a:latin typeface="Lato"/>
              </a:rPr>
              <a:t> </a:t>
            </a:r>
            <a:r>
              <a:rPr lang="en-US" sz="1400" dirty="0">
                <a:solidFill>
                  <a:srgbClr val="333333"/>
                </a:solidFill>
                <a:latin typeface="Lato"/>
              </a:rPr>
              <a:t>không có giải</a:t>
            </a:r>
            <a:endParaRPr lang="vi-VN" sz="1400" dirty="0">
              <a:solidFill>
                <a:srgbClr val="333333"/>
              </a:solidFill>
              <a:latin typeface="Lato"/>
            </a:endParaRPr>
          </a:p>
          <a:p>
            <a:endParaRPr lang="vi-VN" sz="1400" b="0" i="0" dirty="0">
              <a:solidFill>
                <a:srgbClr val="333333"/>
              </a:solidFill>
              <a:effectLst/>
              <a:latin typeface="Lato"/>
            </a:endParaRPr>
          </a:p>
        </p:txBody>
      </p:sp>
    </p:spTree>
    <p:extLst>
      <p:ext uri="{BB962C8B-B14F-4D97-AF65-F5344CB8AC3E}">
        <p14:creationId xmlns:p14="http://schemas.microsoft.com/office/powerpoint/2010/main" val="8738921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Cảm ơn Quý Thầy/Cô</a:t>
            </a:r>
            <a:endParaRPr lang="en-US"/>
          </a:p>
        </p:txBody>
      </p:sp>
      <p:sp>
        <p:nvSpPr>
          <p:cNvPr id="5" name="Text Placeholder 4"/>
          <p:cNvSpPr>
            <a:spLocks noGrp="1"/>
          </p:cNvSpPr>
          <p:nvPr>
            <p:ph type="body" idx="1"/>
          </p:nvPr>
        </p:nvSpPr>
        <p:spPr/>
        <p:txBody>
          <a:bodyPr>
            <a:normAutofit fontScale="92500" lnSpcReduction="20000"/>
          </a:bodyPr>
          <a:lstStyle/>
          <a:p>
            <a:endParaRPr lang="en-US" i="1" smtClean="0">
              <a:latin typeface="+mj-lt"/>
            </a:endParaRPr>
          </a:p>
          <a:p>
            <a:r>
              <a:rPr lang="en-US" i="1" smtClean="0">
                <a:latin typeface="Calibri Light" panose="020F0302020204030204" pitchFamily="34" charset="0"/>
              </a:rPr>
              <a:t>“</a:t>
            </a:r>
            <a:r>
              <a:rPr lang="vi-VN" i="1" smtClean="0">
                <a:latin typeface="Calibri Light" panose="020F0302020204030204" pitchFamily="34" charset="0"/>
              </a:rPr>
              <a:t>khởi </a:t>
            </a:r>
            <a:r>
              <a:rPr lang="vi-VN" i="1">
                <a:latin typeface="Calibri Light" panose="020F0302020204030204" pitchFamily="34" charset="0"/>
              </a:rPr>
              <a:t>đầu luôn là một quá trình khó khăn, nhưng từng bước công việc </a:t>
            </a:r>
            <a:r>
              <a:rPr lang="en-US" i="1" smtClean="0">
                <a:latin typeface="Calibri Light" panose="020F0302020204030204" pitchFamily="34" charset="0"/>
              </a:rPr>
              <a:t>này sẽ </a:t>
            </a:r>
            <a:r>
              <a:rPr lang="vi-VN" i="1" smtClean="0">
                <a:latin typeface="Calibri Light" panose="020F0302020204030204" pitchFamily="34" charset="0"/>
              </a:rPr>
              <a:t>ngày </a:t>
            </a:r>
            <a:r>
              <a:rPr lang="vi-VN" i="1">
                <a:latin typeface="Calibri Light" panose="020F0302020204030204" pitchFamily="34" charset="0"/>
              </a:rPr>
              <a:t>càng trở nên dễ dàng hơn. </a:t>
            </a:r>
            <a:r>
              <a:rPr lang="en-US" i="1" smtClean="0">
                <a:latin typeface="Calibri Light" panose="020F0302020204030204" pitchFamily="34" charset="0"/>
              </a:rPr>
              <a:t>Và </a:t>
            </a:r>
            <a:r>
              <a:rPr lang="vi-VN" i="1" smtClean="0">
                <a:latin typeface="Calibri Light" panose="020F0302020204030204" pitchFamily="34" charset="0"/>
              </a:rPr>
              <a:t>từng học sinh sẽ </a:t>
            </a:r>
            <a:r>
              <a:rPr lang="vi-VN" i="1">
                <a:latin typeface="Calibri Light" panose="020F0302020204030204" pitchFamily="34" charset="0"/>
              </a:rPr>
              <a:t>dần trưởng thành thông qua các hoạt động nghiên cứu khoa học dành cho học sinh trung học, về cả kiến thức và kĩ năng</a:t>
            </a:r>
            <a:r>
              <a:rPr lang="vi-VN" i="1" smtClean="0">
                <a:latin typeface="Calibri Light" panose="020F0302020204030204" pitchFamily="34" charset="0"/>
              </a:rPr>
              <a:t>.</a:t>
            </a:r>
            <a:r>
              <a:rPr lang="en-US" i="1" smtClean="0">
                <a:latin typeface="Calibri Light" panose="020F0302020204030204" pitchFamily="34" charset="0"/>
              </a:rPr>
              <a:t>”</a:t>
            </a:r>
            <a:endParaRPr lang="en-US" i="1">
              <a:latin typeface="Calibri Light" panose="020F0302020204030204" pitchFamily="34" charset="0"/>
            </a:endParaRPr>
          </a:p>
          <a:p>
            <a:endParaRPr lang="en-US" i="1">
              <a:latin typeface="+mj-lt"/>
            </a:endParaRPr>
          </a:p>
        </p:txBody>
      </p:sp>
      <p:pic>
        <p:nvPicPr>
          <p:cNvPr id="3074" name="Picture 2" descr="Image result for wrong way icon"/>
          <p:cNvPicPr>
            <a:picLocks noChangeAspect="1" noChangeArrowheads="1"/>
          </p:cNvPicPr>
          <p:nvPr/>
        </p:nvPicPr>
        <p:blipFill rotWithShape="1">
          <a:blip r:embed="rId2">
            <a:extLst>
              <a:ext uri="{28A0092B-C50C-407E-A947-70E740481C1C}">
                <a14:useLocalDpi xmlns:a14="http://schemas.microsoft.com/office/drawing/2010/main" val="0"/>
              </a:ext>
            </a:extLst>
          </a:blip>
          <a:srcRect r="-154" b="6102"/>
          <a:stretch/>
        </p:blipFill>
        <p:spPr bwMode="auto">
          <a:xfrm>
            <a:off x="2420809" y="739347"/>
            <a:ext cx="4292857" cy="2844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273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65058"/>
            <a:ext cx="8839200" cy="6124754"/>
          </a:xfrm>
          <a:prstGeom prst="rect">
            <a:avLst/>
          </a:prstGeom>
        </p:spPr>
        <p:txBody>
          <a:bodyPr wrap="square">
            <a:spAutoFit/>
          </a:bodyPr>
          <a:lstStyle/>
          <a:p>
            <a:r>
              <a:rPr lang="en-US" sz="1400"/>
              <a:t>Phát huy các giá trị của </a:t>
            </a:r>
            <a:r>
              <a:rPr lang="en-US" sz="1400" smtClean="0"/>
              <a:t>di </a:t>
            </a:r>
            <a:r>
              <a:rPr lang="en-US" sz="1400"/>
              <a:t>tích </a:t>
            </a:r>
            <a:r>
              <a:rPr lang="en-US" sz="1400" smtClean="0"/>
              <a:t>Văn Miếu Quốc Tử Giám nhằm nâng cao truyền </a:t>
            </a:r>
            <a:r>
              <a:rPr lang="en-US" sz="1400"/>
              <a:t>thống </a:t>
            </a:r>
            <a:r>
              <a:rPr lang="en-US" sz="1400" smtClean="0"/>
              <a:t>hiếu học</a:t>
            </a:r>
            <a:endParaRPr lang="en-US" sz="1400"/>
          </a:p>
          <a:p>
            <a:r>
              <a:rPr lang="en-US" sz="1400" b="1"/>
              <a:t>Gian hàng Id</a:t>
            </a:r>
            <a:r>
              <a:rPr lang="en-US" sz="1400"/>
              <a:t>:</a:t>
            </a:r>
          </a:p>
          <a:p>
            <a:r>
              <a:rPr lang="en-US" sz="1400"/>
              <a:t>BEHA044T</a:t>
            </a:r>
          </a:p>
          <a:p>
            <a:r>
              <a:rPr lang="en-US" sz="1400" b="1" smtClean="0"/>
              <a:t>Thể </a:t>
            </a:r>
            <a:r>
              <a:rPr lang="en-US" sz="1400" b="1"/>
              <a:t>loại:</a:t>
            </a:r>
          </a:p>
          <a:p>
            <a:r>
              <a:rPr lang="en-US" sz="1400"/>
              <a:t>Khoa học hành vi và xã hội</a:t>
            </a:r>
          </a:p>
          <a:p>
            <a:r>
              <a:rPr lang="en-US" sz="1400" b="1" smtClean="0"/>
              <a:t>Năm</a:t>
            </a:r>
            <a:r>
              <a:rPr lang="en-US" sz="1400" b="1"/>
              <a:t>:</a:t>
            </a:r>
          </a:p>
          <a:p>
            <a:r>
              <a:rPr lang="en-US" sz="1400"/>
              <a:t>2019</a:t>
            </a:r>
          </a:p>
          <a:p>
            <a:r>
              <a:rPr lang="en-US" sz="1400" b="1" smtClean="0"/>
              <a:t>Tên </a:t>
            </a:r>
            <a:r>
              <a:rPr lang="en-US" sz="1400" b="1"/>
              <a:t>chung kết:</a:t>
            </a:r>
          </a:p>
          <a:p>
            <a:r>
              <a:rPr lang="en-US" sz="1400"/>
              <a:t>Lê, Trường Chinh</a:t>
            </a:r>
          </a:p>
          <a:p>
            <a:r>
              <a:rPr lang="en-US" sz="1400"/>
              <a:t>Trần, Xuân Đạt</a:t>
            </a:r>
          </a:p>
          <a:p>
            <a:endParaRPr lang="en-US" sz="1400" smtClean="0"/>
          </a:p>
          <a:p>
            <a:r>
              <a:rPr lang="en-US" sz="1400" b="1" smtClean="0"/>
              <a:t>Tóm tắt:</a:t>
            </a:r>
            <a:endParaRPr lang="en-US" sz="1400" b="1"/>
          </a:p>
          <a:p>
            <a:r>
              <a:rPr lang="en-US" sz="1400"/>
              <a:t>Văn Miếu được thành lập năm 1070 và là địa điểm của trường đại học đầu tiên Việt Nam - một biểu tượng của truyền thống </a:t>
            </a:r>
            <a:r>
              <a:rPr lang="en-US" sz="1400" smtClean="0"/>
              <a:t>hiếu học của </a:t>
            </a:r>
            <a:r>
              <a:rPr lang="en-US" sz="1400"/>
              <a:t>người Việt. Mặc dù nhiều dự án đã được triển khai với mục đích duy trì kiến ​​trúc của Văn Miếu, nhưng không </a:t>
            </a:r>
            <a:r>
              <a:rPr lang="en-US" sz="1400" smtClean="0"/>
              <a:t>có giải pháp nào trong số đó áp </a:t>
            </a:r>
            <a:r>
              <a:rPr lang="en-US" sz="1400"/>
              <a:t>dụng công nghệ truyền thông thích hợp để bảo tồn giá trị tinh thần của Văn Miếu. Do đó, hơn 1200 học sinh từ năm trường trung học ở Hà </a:t>
            </a:r>
            <a:r>
              <a:rPr lang="en-US" sz="1400" smtClean="0"/>
              <a:t>Nội - Thủ </a:t>
            </a:r>
            <a:r>
              <a:rPr lang="en-US" sz="1400"/>
              <a:t>đô của Việt </a:t>
            </a:r>
            <a:r>
              <a:rPr lang="en-US" sz="1400" smtClean="0"/>
              <a:t>Nam - </a:t>
            </a:r>
            <a:r>
              <a:rPr lang="en-US" sz="1400"/>
              <a:t>đã </a:t>
            </a:r>
            <a:r>
              <a:rPr lang="en-US" sz="1400" smtClean="0"/>
              <a:t>được chọn </a:t>
            </a:r>
            <a:r>
              <a:rPr lang="en-US" sz="1400"/>
              <a:t>ngẫu nhiên </a:t>
            </a:r>
            <a:r>
              <a:rPr lang="en-US" sz="1400" smtClean="0"/>
              <a:t>đã </a:t>
            </a:r>
            <a:r>
              <a:rPr lang="en-US" sz="1400"/>
              <a:t>tham gia dự án này để đảm bảo tính khách quan và thành công của dự án. Những người tham gia được đưa ra nhiều câu hỏi để đo lường nhận thức và hành vi của họ với giá trị của Văn Miếu trước và sau khi sử dụng chuỗi giải pháp của chúng tôi. Các giải pháp đề xuất áp dụng công nghệ truyền thông tiên tiến như mạng xã hội và công nghệ thực tế ảo để mở rộng tác động của dự án. Chuỗi giải pháp tương tác và hỗ trợ lẫn nhau cung cấp kiến ​​thức nền tảng để nâng cao nhận thức về bảo tồn, cho phép </a:t>
            </a:r>
            <a:r>
              <a:rPr lang="en-US" sz="1400" smtClean="0"/>
              <a:t>học sinh bảo </a:t>
            </a:r>
            <a:r>
              <a:rPr lang="en-US" sz="1400"/>
              <a:t>tồn và phát huy các giá trị lịch sử và văn hóa của Văn Miếu. Kết quả của nghiên cứu này cùng với nghiên cứu trước đó nhằm mục đích cải thiện sự hiểu biết, kinh nghiệm, chuyển đổi nhận thức và thay đổi hành vi của </a:t>
            </a:r>
            <a:r>
              <a:rPr lang="en-US" sz="1400" smtClean="0"/>
              <a:t>học sinh. </a:t>
            </a:r>
            <a:r>
              <a:rPr lang="en-US" sz="1400"/>
              <a:t>Nghiên cứu cung cấp một cách mới </a:t>
            </a:r>
            <a:r>
              <a:rPr lang="en-US" sz="1400" smtClean="0"/>
              <a:t>mẻ để </a:t>
            </a:r>
            <a:r>
              <a:rPr lang="en-US" sz="1400"/>
              <a:t>thúc đẩy </a:t>
            </a:r>
            <a:r>
              <a:rPr lang="en-US" sz="1400" smtClean="0"/>
              <a:t>tinh thần hiếu học của học sinh.</a:t>
            </a:r>
          </a:p>
          <a:p>
            <a:endParaRPr lang="en-US" sz="1400"/>
          </a:p>
          <a:p>
            <a:r>
              <a:rPr lang="vi-VN" sz="1400" b="1"/>
              <a:t>Giải thưởng đã giành được:</a:t>
            </a:r>
            <a:r>
              <a:rPr lang="vi-VN" sz="1400"/>
              <a:t> </a:t>
            </a:r>
            <a:r>
              <a:rPr lang="en-US" sz="1400"/>
              <a:t> Không có giải</a:t>
            </a:r>
          </a:p>
          <a:p>
            <a:endParaRPr lang="en-US" sz="1400"/>
          </a:p>
        </p:txBody>
      </p:sp>
    </p:spTree>
    <p:extLst>
      <p:ext uri="{BB962C8B-B14F-4D97-AF65-F5344CB8AC3E}">
        <p14:creationId xmlns:p14="http://schemas.microsoft.com/office/powerpoint/2010/main" val="3075450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25" y="684907"/>
            <a:ext cx="8848725" cy="5693866"/>
          </a:xfrm>
          <a:prstGeom prst="rect">
            <a:avLst/>
          </a:prstGeom>
        </p:spPr>
        <p:txBody>
          <a:bodyPr wrap="square">
            <a:spAutoFit/>
          </a:bodyPr>
          <a:lstStyle/>
          <a:p>
            <a:r>
              <a:rPr lang="vi-VN" sz="1400">
                <a:solidFill>
                  <a:srgbClr val="333333"/>
                </a:solidFill>
                <a:latin typeface="Lato"/>
              </a:rPr>
              <a:t>Tác động của việc lên lịch học ở trường trung </a:t>
            </a:r>
            <a:r>
              <a:rPr lang="vi-VN" sz="1400" smtClean="0">
                <a:solidFill>
                  <a:srgbClr val="333333"/>
                </a:solidFill>
                <a:latin typeface="Lato"/>
              </a:rPr>
              <a:t>học</a:t>
            </a:r>
            <a:r>
              <a:rPr lang="en-US" sz="1400" smtClean="0">
                <a:solidFill>
                  <a:srgbClr val="333333"/>
                </a:solidFill>
                <a:latin typeface="Lato"/>
              </a:rPr>
              <a:t> đến kết quả học tập của học sinh</a:t>
            </a:r>
            <a:endParaRPr lang="vi-VN" sz="1400">
              <a:solidFill>
                <a:srgbClr val="333333"/>
              </a:solidFill>
              <a:latin typeface="Lato"/>
            </a:endParaRPr>
          </a:p>
          <a:p>
            <a:r>
              <a:rPr lang="vi-VN" sz="1400" b="1">
                <a:solidFill>
                  <a:srgbClr val="333333"/>
                </a:solidFill>
                <a:latin typeface="Lato"/>
              </a:rPr>
              <a:t>Gian hàng Id:</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BEHA005</a:t>
            </a:r>
          </a:p>
          <a:p>
            <a:r>
              <a:rPr lang="vi-VN" sz="1400" b="1">
                <a:solidFill>
                  <a:srgbClr val="333333"/>
                </a:solidFill>
                <a:latin typeface="Lato"/>
              </a:rPr>
              <a:t>Thể loại:</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Khoa học hành vi và xã hội</a:t>
            </a:r>
          </a:p>
          <a:p>
            <a:r>
              <a:rPr lang="vi-VN" sz="1400" b="1">
                <a:solidFill>
                  <a:srgbClr val="333333"/>
                </a:solidFill>
                <a:latin typeface="Lato"/>
              </a:rPr>
              <a:t>Năm:</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2019</a:t>
            </a:r>
          </a:p>
          <a:p>
            <a:r>
              <a:rPr lang="vi-VN" sz="1400" b="1">
                <a:solidFill>
                  <a:srgbClr val="333333"/>
                </a:solidFill>
                <a:latin typeface="Lato"/>
              </a:rPr>
              <a:t>Tên chung kết:</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McNair, Olivia </a:t>
            </a:r>
            <a:br>
              <a:rPr lang="vi-VN" sz="1400">
                <a:solidFill>
                  <a:srgbClr val="333333"/>
                </a:solidFill>
                <a:latin typeface="Lato"/>
              </a:rPr>
            </a:br>
            <a:endParaRPr lang="vi-VN" sz="1400">
              <a:solidFill>
                <a:srgbClr val="333333"/>
              </a:solidFill>
              <a:latin typeface="Lato"/>
            </a:endParaRPr>
          </a:p>
          <a:p>
            <a:r>
              <a:rPr lang="vi-VN" sz="1400" b="1" smtClean="0">
                <a:solidFill>
                  <a:srgbClr val="333333"/>
                </a:solidFill>
                <a:latin typeface="Lato"/>
              </a:rPr>
              <a:t>T</a:t>
            </a:r>
            <a:r>
              <a:rPr lang="en-US" sz="1400" b="1" smtClean="0">
                <a:solidFill>
                  <a:srgbClr val="333333"/>
                </a:solidFill>
                <a:latin typeface="Lato"/>
              </a:rPr>
              <a:t>óm tắt</a:t>
            </a:r>
            <a:r>
              <a:rPr lang="vi-VN" sz="1400" b="1" smtClean="0">
                <a:solidFill>
                  <a:srgbClr val="333333"/>
                </a:solidFill>
                <a:latin typeface="Lato"/>
              </a:rPr>
              <a:t>:</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Mặc dù Bộ Giáo dục yêu cầu một trường học phải có bao nhiêu giờ giảng dạy trong vòng một năm, nhưng họ không chỉ định cách những giờ đó được phân phối giữa các môn học. Mỗi </a:t>
            </a:r>
            <a:r>
              <a:rPr lang="en-US" sz="1400" smtClean="0">
                <a:solidFill>
                  <a:srgbClr val="333333"/>
                </a:solidFill>
                <a:latin typeface="Lato"/>
              </a:rPr>
              <a:t>trường sẽ </a:t>
            </a:r>
            <a:r>
              <a:rPr lang="vi-VN" sz="1400" smtClean="0">
                <a:solidFill>
                  <a:srgbClr val="333333"/>
                </a:solidFill>
                <a:latin typeface="Lato"/>
              </a:rPr>
              <a:t>quyết </a:t>
            </a:r>
            <a:r>
              <a:rPr lang="vi-VN" sz="1400">
                <a:solidFill>
                  <a:srgbClr val="333333"/>
                </a:solidFill>
                <a:latin typeface="Lato"/>
              </a:rPr>
              <a:t>định số giờ học sinh nhận được trong bất kỳ môn học </a:t>
            </a:r>
            <a:r>
              <a:rPr lang="vi-VN" sz="1400" smtClean="0">
                <a:solidFill>
                  <a:srgbClr val="333333"/>
                </a:solidFill>
                <a:latin typeface="Lato"/>
              </a:rPr>
              <a:t>nào.</a:t>
            </a:r>
            <a:r>
              <a:rPr lang="vi-VN" sz="1400">
                <a:solidFill>
                  <a:srgbClr val="333333"/>
                </a:solidFill>
                <a:latin typeface="Lato"/>
              </a:rPr>
              <a:t> Ngoài ra, </a:t>
            </a:r>
            <a:r>
              <a:rPr lang="en-US" sz="1400" smtClean="0">
                <a:solidFill>
                  <a:srgbClr val="333333"/>
                </a:solidFill>
                <a:latin typeface="Lato"/>
              </a:rPr>
              <a:t>trường học cũng </a:t>
            </a:r>
            <a:r>
              <a:rPr lang="vi-VN" sz="1400" smtClean="0">
                <a:solidFill>
                  <a:srgbClr val="333333"/>
                </a:solidFill>
                <a:latin typeface="Lato"/>
              </a:rPr>
              <a:t>quyết </a:t>
            </a:r>
            <a:r>
              <a:rPr lang="vi-VN" sz="1400">
                <a:solidFill>
                  <a:srgbClr val="333333"/>
                </a:solidFill>
                <a:latin typeface="Lato"/>
              </a:rPr>
              <a:t>định </a:t>
            </a:r>
            <a:r>
              <a:rPr lang="vi-VN" sz="1400" smtClean="0">
                <a:solidFill>
                  <a:srgbClr val="333333"/>
                </a:solidFill>
                <a:latin typeface="Lato"/>
              </a:rPr>
              <a:t>lịch trình</a:t>
            </a:r>
            <a:r>
              <a:rPr lang="en-US" sz="1400" smtClean="0">
                <a:solidFill>
                  <a:srgbClr val="333333"/>
                </a:solidFill>
                <a:latin typeface="Lato"/>
              </a:rPr>
              <a:t> giảng dạy mà họ cho là</a:t>
            </a:r>
            <a:r>
              <a:rPr lang="vi-VN" sz="1400" smtClean="0">
                <a:solidFill>
                  <a:srgbClr val="333333"/>
                </a:solidFill>
                <a:latin typeface="Lato"/>
              </a:rPr>
              <a:t> </a:t>
            </a:r>
            <a:r>
              <a:rPr lang="vi-VN" sz="1400">
                <a:solidFill>
                  <a:srgbClr val="333333"/>
                </a:solidFill>
                <a:latin typeface="Lato"/>
              </a:rPr>
              <a:t>tốt nhất. Tuy nhiên, có rất ít nghiên cứu thống kê về việc lịch </a:t>
            </a:r>
            <a:r>
              <a:rPr lang="vi-VN" sz="1400" smtClean="0">
                <a:solidFill>
                  <a:srgbClr val="333333"/>
                </a:solidFill>
                <a:latin typeface="Lato"/>
              </a:rPr>
              <a:t>trình</a:t>
            </a:r>
            <a:r>
              <a:rPr lang="en-US" sz="1400" smtClean="0">
                <a:solidFill>
                  <a:srgbClr val="333333"/>
                </a:solidFill>
                <a:latin typeface="Lato"/>
              </a:rPr>
              <a:t> giảng dạy</a:t>
            </a:r>
            <a:r>
              <a:rPr lang="vi-VN" sz="1400" smtClean="0">
                <a:solidFill>
                  <a:srgbClr val="333333"/>
                </a:solidFill>
                <a:latin typeface="Lato"/>
              </a:rPr>
              <a:t> </a:t>
            </a:r>
            <a:r>
              <a:rPr lang="vi-VN" sz="1400">
                <a:solidFill>
                  <a:srgbClr val="333333"/>
                </a:solidFill>
                <a:latin typeface="Lato"/>
              </a:rPr>
              <a:t>của trường trung học ảnh hưởng </a:t>
            </a:r>
            <a:r>
              <a:rPr lang="en-US" sz="1400" smtClean="0">
                <a:solidFill>
                  <a:srgbClr val="333333"/>
                </a:solidFill>
                <a:latin typeface="Lato"/>
              </a:rPr>
              <a:t>như thế nào </a:t>
            </a:r>
            <a:r>
              <a:rPr lang="vi-VN" sz="1400" smtClean="0">
                <a:solidFill>
                  <a:srgbClr val="333333"/>
                </a:solidFill>
                <a:latin typeface="Lato"/>
              </a:rPr>
              <a:t>đến </a:t>
            </a:r>
            <a:r>
              <a:rPr lang="vi-VN" sz="1400">
                <a:solidFill>
                  <a:srgbClr val="333333"/>
                </a:solidFill>
                <a:latin typeface="Lato"/>
              </a:rPr>
              <a:t>kết quả học tập của học sinh đối với các bài </a:t>
            </a:r>
            <a:r>
              <a:rPr lang="en-US" sz="1400" smtClean="0">
                <a:solidFill>
                  <a:srgbClr val="333333"/>
                </a:solidFill>
                <a:latin typeface="Lato"/>
              </a:rPr>
              <a:t>thi tốt nghiệp phổ thông quốc gia</a:t>
            </a:r>
            <a:r>
              <a:rPr lang="vi-VN" sz="1400" smtClean="0">
                <a:solidFill>
                  <a:srgbClr val="333333"/>
                </a:solidFill>
                <a:latin typeface="Lato"/>
              </a:rPr>
              <a:t>, </a:t>
            </a:r>
            <a:r>
              <a:rPr lang="vi-VN" sz="1400">
                <a:solidFill>
                  <a:srgbClr val="333333"/>
                </a:solidFill>
                <a:latin typeface="Lato"/>
              </a:rPr>
              <a:t>vì Bộ Giáo dục không thu thập thông tin này. </a:t>
            </a:r>
            <a:r>
              <a:rPr lang="vi-VN" sz="1400" smtClean="0">
                <a:solidFill>
                  <a:srgbClr val="333333"/>
                </a:solidFill>
                <a:latin typeface="Lato"/>
              </a:rPr>
              <a:t>T</a:t>
            </a:r>
            <a:r>
              <a:rPr lang="en-US" sz="1400" smtClean="0">
                <a:solidFill>
                  <a:srgbClr val="333333"/>
                </a:solidFill>
                <a:latin typeface="Lato"/>
              </a:rPr>
              <a:t>ác giả</a:t>
            </a:r>
            <a:r>
              <a:rPr lang="vi-VN" sz="1400" smtClean="0">
                <a:solidFill>
                  <a:srgbClr val="333333"/>
                </a:solidFill>
                <a:latin typeface="Lato"/>
              </a:rPr>
              <a:t> </a:t>
            </a:r>
            <a:r>
              <a:rPr lang="vi-VN" sz="1400">
                <a:solidFill>
                  <a:srgbClr val="333333"/>
                </a:solidFill>
                <a:latin typeface="Lato"/>
              </a:rPr>
              <a:t>đã phân tích hơn 21.000 điểm kiểm tra (hơn 20% tổng số kết quả kiểm tra) từ 36 trường trung học trên toàn tiểu bang để xác định </a:t>
            </a:r>
            <a:r>
              <a:rPr lang="vi-VN" sz="1400" smtClean="0">
                <a:solidFill>
                  <a:srgbClr val="333333"/>
                </a:solidFill>
                <a:latin typeface="Lato"/>
              </a:rPr>
              <a:t>xem</a:t>
            </a:r>
            <a:r>
              <a:rPr lang="en-US" sz="1400" smtClean="0">
                <a:solidFill>
                  <a:srgbClr val="333333"/>
                </a:solidFill>
                <a:latin typeface="Lato"/>
              </a:rPr>
              <a:t> liệu</a:t>
            </a:r>
            <a:r>
              <a:rPr lang="vi-VN" sz="1400" smtClean="0">
                <a:solidFill>
                  <a:srgbClr val="333333"/>
                </a:solidFill>
                <a:latin typeface="Lato"/>
              </a:rPr>
              <a:t> </a:t>
            </a:r>
            <a:r>
              <a:rPr lang="vi-VN" sz="1400">
                <a:solidFill>
                  <a:srgbClr val="333333"/>
                </a:solidFill>
                <a:latin typeface="Lato"/>
              </a:rPr>
              <a:t>việc lên </a:t>
            </a:r>
            <a:r>
              <a:rPr lang="vi-VN" sz="1400" smtClean="0">
                <a:solidFill>
                  <a:srgbClr val="333333"/>
                </a:solidFill>
                <a:latin typeface="Lato"/>
              </a:rPr>
              <a:t>lịch</a:t>
            </a:r>
            <a:r>
              <a:rPr lang="en-US" sz="1400" smtClean="0">
                <a:solidFill>
                  <a:srgbClr val="333333"/>
                </a:solidFill>
                <a:latin typeface="Lato"/>
              </a:rPr>
              <a:t> học</a:t>
            </a:r>
            <a:r>
              <a:rPr lang="vi-VN" sz="1400" smtClean="0">
                <a:solidFill>
                  <a:srgbClr val="333333"/>
                </a:solidFill>
                <a:latin typeface="Lato"/>
              </a:rPr>
              <a:t> </a:t>
            </a:r>
            <a:r>
              <a:rPr lang="vi-VN" sz="1400">
                <a:solidFill>
                  <a:srgbClr val="333333"/>
                </a:solidFill>
                <a:latin typeface="Lato"/>
              </a:rPr>
              <a:t>có ảnh hưởng đến kết quả học tập của học sinh lớp 10 </a:t>
            </a:r>
            <a:r>
              <a:rPr lang="en-US" sz="1400" smtClean="0">
                <a:solidFill>
                  <a:srgbClr val="333333"/>
                </a:solidFill>
                <a:latin typeface="Lato"/>
              </a:rPr>
              <a:t>về kỹ năng </a:t>
            </a:r>
            <a:r>
              <a:rPr lang="vi-VN" sz="1400" smtClean="0">
                <a:solidFill>
                  <a:srgbClr val="333333"/>
                </a:solidFill>
                <a:latin typeface="Lato"/>
              </a:rPr>
              <a:t>Đọc</a:t>
            </a:r>
            <a:r>
              <a:rPr lang="en-US" sz="1400" smtClean="0">
                <a:solidFill>
                  <a:srgbClr val="333333"/>
                </a:solidFill>
                <a:latin typeface="Lato"/>
              </a:rPr>
              <a:t> hiểu</a:t>
            </a:r>
            <a:r>
              <a:rPr lang="vi-VN" sz="1400" smtClean="0">
                <a:solidFill>
                  <a:srgbClr val="333333"/>
                </a:solidFill>
                <a:latin typeface="Lato"/>
              </a:rPr>
              <a:t> </a:t>
            </a:r>
            <a:r>
              <a:rPr lang="vi-VN" sz="1400">
                <a:solidFill>
                  <a:srgbClr val="333333"/>
                </a:solidFill>
                <a:latin typeface="Lato"/>
              </a:rPr>
              <a:t>và </a:t>
            </a:r>
            <a:r>
              <a:rPr lang="en-US" sz="1400" smtClean="0">
                <a:solidFill>
                  <a:srgbClr val="333333"/>
                </a:solidFill>
                <a:latin typeface="Lato"/>
              </a:rPr>
              <a:t>học sinh lớp 11 về kỹ năng </a:t>
            </a:r>
            <a:r>
              <a:rPr lang="vi-VN" sz="1400" smtClean="0">
                <a:solidFill>
                  <a:srgbClr val="333333"/>
                </a:solidFill>
                <a:latin typeface="Lato"/>
              </a:rPr>
              <a:t>Toán hay </a:t>
            </a:r>
            <a:r>
              <a:rPr lang="vi-VN" sz="1400">
                <a:solidFill>
                  <a:srgbClr val="333333"/>
                </a:solidFill>
                <a:latin typeface="Lato"/>
              </a:rPr>
              <a:t>không. Tôi phát hiện ra </a:t>
            </a:r>
            <a:r>
              <a:rPr lang="vi-VN" sz="1400" smtClean="0">
                <a:solidFill>
                  <a:srgbClr val="333333"/>
                </a:solidFill>
                <a:latin typeface="Lato"/>
              </a:rPr>
              <a:t>rằng</a:t>
            </a:r>
            <a:r>
              <a:rPr lang="en-US" sz="1400" smtClean="0">
                <a:solidFill>
                  <a:srgbClr val="333333"/>
                </a:solidFill>
                <a:latin typeface="Lato"/>
              </a:rPr>
              <a:t>,</a:t>
            </a:r>
            <a:r>
              <a:rPr lang="vi-VN" sz="1400" smtClean="0">
                <a:solidFill>
                  <a:srgbClr val="333333"/>
                </a:solidFill>
                <a:latin typeface="Lato"/>
              </a:rPr>
              <a:t> </a:t>
            </a:r>
            <a:r>
              <a:rPr lang="vi-VN" sz="1400">
                <a:solidFill>
                  <a:srgbClr val="333333"/>
                </a:solidFill>
                <a:latin typeface="Lato"/>
              </a:rPr>
              <a:t>trong khi số giờ giảng dạy trong lớp không ảnh hưởng đến điểm kiểm </a:t>
            </a:r>
            <a:r>
              <a:rPr lang="vi-VN" sz="1400" smtClean="0">
                <a:solidFill>
                  <a:srgbClr val="333333"/>
                </a:solidFill>
                <a:latin typeface="Lato"/>
              </a:rPr>
              <a:t>tra</a:t>
            </a:r>
            <a:r>
              <a:rPr lang="en-US" sz="1400" smtClean="0">
                <a:solidFill>
                  <a:srgbClr val="333333"/>
                </a:solidFill>
                <a:latin typeface="Lato"/>
              </a:rPr>
              <a:t> thì</a:t>
            </a:r>
            <a:r>
              <a:rPr lang="vi-VN" sz="1400" smtClean="0">
                <a:solidFill>
                  <a:srgbClr val="333333"/>
                </a:solidFill>
                <a:latin typeface="Lato"/>
              </a:rPr>
              <a:t> </a:t>
            </a:r>
            <a:r>
              <a:rPr lang="vi-VN" sz="1400">
                <a:solidFill>
                  <a:srgbClr val="333333"/>
                </a:solidFill>
                <a:latin typeface="Lato"/>
              </a:rPr>
              <a:t>có một sự khác biệt đáng kể về mặt thống kê </a:t>
            </a:r>
            <a:r>
              <a:rPr lang="en-US" sz="1400" smtClean="0">
                <a:solidFill>
                  <a:srgbClr val="333333"/>
                </a:solidFill>
                <a:latin typeface="Lato"/>
              </a:rPr>
              <a:t>đối với</a:t>
            </a:r>
            <a:r>
              <a:rPr lang="vi-VN" sz="1400" smtClean="0">
                <a:solidFill>
                  <a:srgbClr val="333333"/>
                </a:solidFill>
                <a:latin typeface="Lato"/>
              </a:rPr>
              <a:t> </a:t>
            </a:r>
            <a:r>
              <a:rPr lang="vi-VN" sz="1400">
                <a:solidFill>
                  <a:srgbClr val="333333"/>
                </a:solidFill>
                <a:latin typeface="Lato"/>
              </a:rPr>
              <a:t>điểm kiểm tra giữa các trường </a:t>
            </a:r>
            <a:r>
              <a:rPr lang="en-US" sz="1400" smtClean="0">
                <a:solidFill>
                  <a:srgbClr val="333333"/>
                </a:solidFill>
                <a:latin typeface="Lato"/>
              </a:rPr>
              <a:t>có </a:t>
            </a:r>
            <a:r>
              <a:rPr lang="vi-VN" sz="1400" smtClean="0">
                <a:solidFill>
                  <a:srgbClr val="333333"/>
                </a:solidFill>
                <a:latin typeface="Lato"/>
              </a:rPr>
              <a:t>lịch </a:t>
            </a:r>
            <a:r>
              <a:rPr lang="en-US" sz="1400" smtClean="0">
                <a:solidFill>
                  <a:srgbClr val="333333"/>
                </a:solidFill>
                <a:latin typeface="Lato"/>
              </a:rPr>
              <a:t>học chia theo kiểu</a:t>
            </a:r>
            <a:r>
              <a:rPr lang="vi-VN" sz="1400" smtClean="0">
                <a:solidFill>
                  <a:srgbClr val="333333"/>
                </a:solidFill>
                <a:latin typeface="Lato"/>
              </a:rPr>
              <a:t> </a:t>
            </a:r>
            <a:r>
              <a:rPr lang="vi-VN" sz="1400">
                <a:solidFill>
                  <a:srgbClr val="333333"/>
                </a:solidFill>
                <a:latin typeface="Lato"/>
              </a:rPr>
              <a:t>khối so với các trường hoạt động theo </a:t>
            </a:r>
            <a:r>
              <a:rPr lang="vi-VN" sz="1400" smtClean="0">
                <a:solidFill>
                  <a:srgbClr val="333333"/>
                </a:solidFill>
                <a:latin typeface="Lato"/>
              </a:rPr>
              <a:t>lịch</a:t>
            </a:r>
            <a:r>
              <a:rPr lang="en-US" sz="1400" smtClean="0">
                <a:solidFill>
                  <a:srgbClr val="333333"/>
                </a:solidFill>
                <a:latin typeface="Lato"/>
              </a:rPr>
              <a:t> học</a:t>
            </a:r>
            <a:r>
              <a:rPr lang="vi-VN" sz="1400" smtClean="0">
                <a:solidFill>
                  <a:srgbClr val="333333"/>
                </a:solidFill>
                <a:latin typeface="Lato"/>
              </a:rPr>
              <a:t> </a:t>
            </a:r>
            <a:r>
              <a:rPr lang="vi-VN" sz="1400">
                <a:solidFill>
                  <a:srgbClr val="333333"/>
                </a:solidFill>
                <a:latin typeface="Lato"/>
              </a:rPr>
              <a:t>truyền thống. Các trường hoạt động theo lịch trình truyền thống có tỷ lệ thành thạo cao hơn đối với cả </a:t>
            </a:r>
            <a:r>
              <a:rPr lang="en-US" sz="1400" smtClean="0">
                <a:solidFill>
                  <a:srgbClr val="333333"/>
                </a:solidFill>
                <a:latin typeface="Lato"/>
              </a:rPr>
              <a:t>kỹ năng</a:t>
            </a:r>
            <a:r>
              <a:rPr lang="vi-VN" sz="1400" smtClean="0">
                <a:solidFill>
                  <a:srgbClr val="333333"/>
                </a:solidFill>
                <a:latin typeface="Lato"/>
              </a:rPr>
              <a:t> Đọc</a:t>
            </a:r>
            <a:r>
              <a:rPr lang="en-US" sz="1400" smtClean="0">
                <a:solidFill>
                  <a:srgbClr val="333333"/>
                </a:solidFill>
                <a:latin typeface="Lato"/>
              </a:rPr>
              <a:t> hiểu</a:t>
            </a:r>
            <a:r>
              <a:rPr lang="vi-VN" sz="1400" smtClean="0">
                <a:solidFill>
                  <a:srgbClr val="333333"/>
                </a:solidFill>
                <a:latin typeface="Lato"/>
              </a:rPr>
              <a:t> </a:t>
            </a:r>
            <a:r>
              <a:rPr lang="vi-VN" sz="1400">
                <a:solidFill>
                  <a:srgbClr val="333333"/>
                </a:solidFill>
                <a:latin typeface="Lato"/>
              </a:rPr>
              <a:t>và Toán.</a:t>
            </a:r>
          </a:p>
          <a:p>
            <a:endParaRPr lang="en-US" sz="1400" b="1" smtClean="0">
              <a:solidFill>
                <a:srgbClr val="333333"/>
              </a:solidFill>
              <a:latin typeface="Lato"/>
            </a:endParaRPr>
          </a:p>
          <a:p>
            <a:r>
              <a:rPr lang="vi-VN" sz="1400" b="1" smtClean="0">
                <a:solidFill>
                  <a:srgbClr val="333333"/>
                </a:solidFill>
                <a:latin typeface="Lato"/>
              </a:rPr>
              <a:t>Giải </a:t>
            </a:r>
            <a:r>
              <a:rPr lang="vi-VN" sz="1400" b="1">
                <a:solidFill>
                  <a:srgbClr val="333333"/>
                </a:solidFill>
                <a:latin typeface="Lato"/>
              </a:rPr>
              <a:t>thưởng đã giành được:</a:t>
            </a:r>
            <a:r>
              <a:rPr lang="vi-VN" sz="1400">
                <a:solidFill>
                  <a:srgbClr val="333333"/>
                </a:solidFill>
                <a:latin typeface="Lato"/>
              </a:rPr>
              <a:t> </a:t>
            </a:r>
            <a:br>
              <a:rPr lang="vi-VN" sz="1400">
                <a:solidFill>
                  <a:srgbClr val="333333"/>
                </a:solidFill>
                <a:latin typeface="Lato"/>
              </a:rPr>
            </a:br>
            <a:r>
              <a:rPr lang="vi-VN" sz="1400">
                <a:solidFill>
                  <a:srgbClr val="333333"/>
                </a:solidFill>
                <a:latin typeface="Lato"/>
              </a:rPr>
              <a:t>Giải thưởng thứ tư trị giá $ 500 </a:t>
            </a:r>
            <a:endParaRPr lang="vi-VN" sz="1400" b="0" i="0">
              <a:solidFill>
                <a:srgbClr val="333333"/>
              </a:solidFill>
              <a:effectLst/>
              <a:latin typeface="Lato"/>
            </a:endParaRPr>
          </a:p>
        </p:txBody>
      </p:sp>
    </p:spTree>
    <p:extLst>
      <p:ext uri="{BB962C8B-B14F-4D97-AF65-F5344CB8AC3E}">
        <p14:creationId xmlns:p14="http://schemas.microsoft.com/office/powerpoint/2010/main" val="2550085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250" y="193676"/>
            <a:ext cx="8915400" cy="6340197"/>
          </a:xfrm>
          <a:prstGeom prst="rect">
            <a:avLst/>
          </a:prstGeom>
        </p:spPr>
        <p:txBody>
          <a:bodyPr wrap="square">
            <a:spAutoFit/>
          </a:bodyPr>
          <a:lstStyle/>
          <a:p>
            <a:r>
              <a:rPr lang="vi-VN" sz="1400" b="0" i="0" dirty="0" smtClean="0">
                <a:solidFill>
                  <a:srgbClr val="333333"/>
                </a:solidFill>
                <a:effectLst/>
                <a:latin typeface="Lato"/>
              </a:rPr>
              <a:t>KeMensions: Chìa </a:t>
            </a:r>
            <a:r>
              <a:rPr lang="vi-VN" sz="1400" b="0" i="0" smtClean="0">
                <a:solidFill>
                  <a:srgbClr val="333333"/>
                </a:solidFill>
                <a:effectLst/>
                <a:latin typeface="Lato"/>
              </a:rPr>
              <a:t>khóa </a:t>
            </a:r>
            <a:r>
              <a:rPr lang="en-US" sz="1400" b="0" i="0" smtClean="0">
                <a:solidFill>
                  <a:srgbClr val="333333"/>
                </a:solidFill>
                <a:effectLst/>
                <a:latin typeface="Lato"/>
              </a:rPr>
              <a:t>cảm xúc</a:t>
            </a:r>
          </a:p>
          <a:p>
            <a:r>
              <a:rPr lang="vi-VN" sz="1400" b="1" i="0" smtClean="0">
                <a:solidFill>
                  <a:srgbClr val="333333"/>
                </a:solidFill>
                <a:effectLst/>
                <a:latin typeface="Lato"/>
              </a:rPr>
              <a:t>Gian </a:t>
            </a:r>
            <a:r>
              <a:rPr lang="vi-VN" sz="1400" b="1" i="0" dirty="0" smtClean="0">
                <a:solidFill>
                  <a:srgbClr val="333333"/>
                </a:solidFill>
                <a:effectLst/>
                <a:latin typeface="Lato"/>
              </a:rPr>
              <a:t>hàng Id:</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BEHA002</a:t>
            </a:r>
          </a:p>
          <a:p>
            <a:r>
              <a:rPr lang="vi-VN" sz="1400" b="1" i="0" dirty="0" smtClean="0">
                <a:solidFill>
                  <a:srgbClr val="333333"/>
                </a:solidFill>
                <a:effectLst/>
                <a:latin typeface="Lato"/>
              </a:rPr>
              <a:t>Thể loại:</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Khoa học hành vi và xã hội</a:t>
            </a:r>
          </a:p>
          <a:p>
            <a:r>
              <a:rPr lang="vi-VN" sz="1400" b="1" i="0" dirty="0" smtClean="0">
                <a:solidFill>
                  <a:srgbClr val="333333"/>
                </a:solidFill>
                <a:effectLst/>
                <a:latin typeface="Lato"/>
              </a:rPr>
              <a:t>Năm:</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2018</a:t>
            </a:r>
          </a:p>
          <a:p>
            <a:r>
              <a:rPr lang="vi-VN" sz="1400" b="1" i="0" dirty="0" smtClean="0">
                <a:solidFill>
                  <a:srgbClr val="333333"/>
                </a:solidFill>
                <a:effectLst/>
                <a:latin typeface="Lato"/>
              </a:rPr>
              <a:t>Tên chung kết:</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Patel, Sapna (Trường học: Trường trung học Oviedo) </a:t>
            </a:r>
            <a:br>
              <a:rPr lang="vi-VN" sz="1400" b="0" i="0" dirty="0" smtClean="0">
                <a:solidFill>
                  <a:srgbClr val="333333"/>
                </a:solidFill>
                <a:effectLst/>
                <a:latin typeface="Lato"/>
              </a:rPr>
            </a:br>
            <a:endParaRPr lang="vi-VN" sz="1400" b="0" i="0" dirty="0" smtClean="0">
              <a:solidFill>
                <a:srgbClr val="333333"/>
              </a:solidFill>
              <a:effectLst/>
              <a:latin typeface="Lato"/>
            </a:endParaRPr>
          </a:p>
          <a:p>
            <a:r>
              <a:rPr lang="en-US" sz="1400" b="1" i="0" dirty="0" smtClean="0">
                <a:solidFill>
                  <a:srgbClr val="333333"/>
                </a:solidFill>
                <a:effectLst/>
                <a:latin typeface="Lato"/>
              </a:rPr>
              <a:t>Tóm tắt</a:t>
            </a:r>
            <a:r>
              <a:rPr lang="vi-VN" sz="1400" b="1" i="0" dirty="0" smtClean="0">
                <a:solidFill>
                  <a:srgbClr val="333333"/>
                </a:solidFill>
                <a:effectLst/>
                <a:latin typeface="Lato"/>
              </a:rPr>
              <a:t>:</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Khi gõ trên bàn phím, chúng ta thường chỉ thấy kết quả cuối cùng của các từ được gõ gọn gàng. Tuy nhiên, quá trình nhập để tạo ra những từ cuối cùng cũng tính đến thời gian (chẳng hạn như tốc độ nhấn phím hoặc tạm dừng giữa các từ khi bạn nghĩ về thuật ngữ phù hợp để sử dụng). Mục đích của dự án này là để hiểu làm thế nào quá trình gõ trên bàn phím tiết lộ thông tin về trạng thái cảm xúc bên trong của cá nhân đang gõ. Bằng cách nghiên cứu quá trình gõ này, chúng ta sẽ có thể tiến tới các hệ thống máy tính thông minh và nhạy hơn, có thể hiểu không chỉ những gì chúng ta nói (loại), mà còn cả cách chúng ta nói (loại) nó.</a:t>
            </a:r>
            <a:r>
              <a:rPr lang="vi-VN" sz="1400" b="0" i="0" smtClean="0">
                <a:solidFill>
                  <a:srgbClr val="333333"/>
                </a:solidFill>
                <a:effectLst/>
                <a:latin typeface="Lato"/>
              </a:rPr>
              <a:t> </a:t>
            </a:r>
            <a:r>
              <a:rPr lang="en-US" sz="1400" b="0" i="0" smtClean="0">
                <a:solidFill>
                  <a:srgbClr val="333333"/>
                </a:solidFill>
                <a:effectLst/>
                <a:latin typeface="Lato"/>
              </a:rPr>
              <a:t>G</a:t>
            </a:r>
            <a:r>
              <a:rPr lang="vi-VN" sz="1400" b="0" i="0" smtClean="0">
                <a:solidFill>
                  <a:srgbClr val="333333"/>
                </a:solidFill>
                <a:effectLst/>
                <a:latin typeface="Lato"/>
              </a:rPr>
              <a:t>iả </a:t>
            </a:r>
            <a:r>
              <a:rPr lang="vi-VN" sz="1400" b="0" i="0" dirty="0" smtClean="0">
                <a:solidFill>
                  <a:srgbClr val="333333"/>
                </a:solidFill>
                <a:effectLst/>
                <a:latin typeface="Lato"/>
              </a:rPr>
              <a:t>thuyết rằng nếu quan sát và phân tích kiểu chữ của một cá nhân trên bàn phím máy tính, thì có thể dự đoán trạng thái cảm xúc tương đối và sự tham gia của cá nhân đó. Nhìn chung, kết quả từ nghiên cứu này ủng hộ giả thuyết và người ta thấy rằng có nhiều sự khác biệt có ý nghĩa thống kê trong các kiểu gõ của một phản ứng liên quan đến tình cảm </a:t>
            </a:r>
            <a:r>
              <a:rPr lang="vi-VN" sz="1400" b="0" i="0" smtClean="0">
                <a:solidFill>
                  <a:srgbClr val="333333"/>
                </a:solidFill>
                <a:effectLst/>
                <a:latin typeface="Lato"/>
              </a:rPr>
              <a:t>của </a:t>
            </a:r>
            <a:r>
              <a:rPr lang="en-US" sz="1400" b="0" i="0" smtClean="0">
                <a:solidFill>
                  <a:srgbClr val="333333"/>
                </a:solidFill>
                <a:effectLst/>
                <a:latin typeface="Lato"/>
              </a:rPr>
              <a:t>chủ thể </a:t>
            </a:r>
            <a:r>
              <a:rPr lang="vi-VN" sz="1400" b="0" i="0" smtClean="0">
                <a:solidFill>
                  <a:srgbClr val="333333"/>
                </a:solidFill>
                <a:effectLst/>
                <a:latin typeface="Lato"/>
              </a:rPr>
              <a:t>đối </a:t>
            </a:r>
            <a:r>
              <a:rPr lang="vi-VN" sz="1400" b="0" i="0" dirty="0" smtClean="0">
                <a:solidFill>
                  <a:srgbClr val="333333"/>
                </a:solidFill>
                <a:effectLst/>
                <a:latin typeface="Lato"/>
              </a:rPr>
              <a:t>với chủ đề.</a:t>
            </a:r>
            <a:r>
              <a:rPr lang="vi-VN" sz="1400" b="0" i="0" smtClean="0">
                <a:solidFill>
                  <a:srgbClr val="333333"/>
                </a:solidFill>
                <a:effectLst/>
                <a:latin typeface="Lato"/>
              </a:rPr>
              <a:t> Từ</a:t>
            </a:r>
            <a:r>
              <a:rPr lang="en-US" sz="1400" b="0" i="0" smtClean="0">
                <a:solidFill>
                  <a:srgbClr val="333333"/>
                </a:solidFill>
                <a:effectLst/>
                <a:latin typeface="Lato"/>
              </a:rPr>
              <a:t> đây</a:t>
            </a:r>
            <a:r>
              <a:rPr lang="vi-VN" sz="1400" b="0" i="0" smtClean="0">
                <a:solidFill>
                  <a:srgbClr val="333333"/>
                </a:solidFill>
                <a:effectLst/>
                <a:latin typeface="Lato"/>
              </a:rPr>
              <a:t> </a:t>
            </a:r>
            <a:r>
              <a:rPr lang="vi-VN" sz="1400" b="0" i="0" dirty="0" smtClean="0">
                <a:solidFill>
                  <a:srgbClr val="333333"/>
                </a:solidFill>
                <a:effectLst/>
                <a:latin typeface="Lato"/>
              </a:rPr>
              <a:t>việc tạo ra các máy </a:t>
            </a:r>
            <a:r>
              <a:rPr lang="vi-VN" sz="1400" b="0" i="0" smtClean="0">
                <a:solidFill>
                  <a:srgbClr val="333333"/>
                </a:solidFill>
                <a:effectLst/>
                <a:latin typeface="Lato"/>
              </a:rPr>
              <a:t>tính </a:t>
            </a:r>
            <a:r>
              <a:rPr lang="en-US" sz="1400" b="0" i="0" smtClean="0">
                <a:solidFill>
                  <a:srgbClr val="333333"/>
                </a:solidFill>
                <a:effectLst/>
                <a:latin typeface="Lato"/>
              </a:rPr>
              <a:t>trong </a:t>
            </a:r>
            <a:r>
              <a:rPr lang="vi-VN" sz="1400" b="0" i="0" smtClean="0">
                <a:solidFill>
                  <a:srgbClr val="333333"/>
                </a:solidFill>
                <a:effectLst/>
                <a:latin typeface="Lato"/>
              </a:rPr>
              <a:t>một </a:t>
            </a:r>
            <a:r>
              <a:rPr lang="vi-VN" sz="1400" b="0" i="0" dirty="0" smtClean="0">
                <a:solidFill>
                  <a:srgbClr val="333333"/>
                </a:solidFill>
                <a:effectLst/>
                <a:latin typeface="Lato"/>
              </a:rPr>
              <a:t>ngày nào đó sẽ có thể </a:t>
            </a:r>
            <a:r>
              <a:rPr lang="vi-VN" sz="1400" b="0" i="0" smtClean="0">
                <a:solidFill>
                  <a:srgbClr val="333333"/>
                </a:solidFill>
                <a:effectLst/>
                <a:latin typeface="Lato"/>
              </a:rPr>
              <a:t>xác định</a:t>
            </a:r>
            <a:r>
              <a:rPr lang="en-US" sz="1400" b="0" i="0" smtClean="0">
                <a:solidFill>
                  <a:srgbClr val="333333"/>
                </a:solidFill>
                <a:effectLst/>
                <a:latin typeface="Lato"/>
              </a:rPr>
              <a:t> được</a:t>
            </a:r>
            <a:r>
              <a:rPr lang="vi-VN" sz="1400" b="0" i="0" smtClean="0">
                <a:solidFill>
                  <a:srgbClr val="333333"/>
                </a:solidFill>
                <a:effectLst/>
                <a:latin typeface="Lato"/>
              </a:rPr>
              <a:t> </a:t>
            </a:r>
            <a:r>
              <a:rPr lang="vi-VN" sz="1400" b="0" i="0" dirty="0" smtClean="0">
                <a:solidFill>
                  <a:srgbClr val="333333"/>
                </a:solidFill>
                <a:effectLst/>
                <a:latin typeface="Lato"/>
              </a:rPr>
              <a:t>những thứ như dấu hiệu trầm cảm sớm và suy giảm nhận thức dần dần đến theo dõi sự tham gia </a:t>
            </a:r>
            <a:r>
              <a:rPr lang="vi-VN" sz="1400" b="0" i="0" smtClean="0">
                <a:solidFill>
                  <a:srgbClr val="333333"/>
                </a:solidFill>
                <a:effectLst/>
                <a:latin typeface="Lato"/>
              </a:rPr>
              <a:t>của </a:t>
            </a:r>
            <a:r>
              <a:rPr lang="en-US" sz="1400" b="0" i="0" smtClean="0">
                <a:solidFill>
                  <a:srgbClr val="333333"/>
                </a:solidFill>
                <a:effectLst/>
                <a:latin typeface="Lato"/>
              </a:rPr>
              <a:t>học sinh </a:t>
            </a:r>
            <a:r>
              <a:rPr lang="vi-VN" sz="1400" b="0" i="0" smtClean="0">
                <a:solidFill>
                  <a:srgbClr val="333333"/>
                </a:solidFill>
                <a:effectLst/>
                <a:latin typeface="Lato"/>
              </a:rPr>
              <a:t>trong </a:t>
            </a:r>
            <a:r>
              <a:rPr lang="vi-VN" sz="1400" b="0" i="0" dirty="0" smtClean="0">
                <a:solidFill>
                  <a:srgbClr val="333333"/>
                </a:solidFill>
                <a:effectLst/>
                <a:latin typeface="Lato"/>
              </a:rPr>
              <a:t>các bài tiểu luận, khả năng áp dụng các phát hiện từ nghiên cứu này là vô cùng sâu rộng. Dự án cũng đặt nền tảng để đo lường </a:t>
            </a:r>
            <a:r>
              <a:rPr lang="vi-VN" sz="1400" b="0" i="0" smtClean="0">
                <a:solidFill>
                  <a:srgbClr val="333333"/>
                </a:solidFill>
                <a:effectLst/>
                <a:latin typeface="Lato"/>
              </a:rPr>
              <a:t>xem </a:t>
            </a:r>
            <a:r>
              <a:rPr lang="en-US" sz="1400" b="0" i="0" smtClean="0">
                <a:solidFill>
                  <a:srgbClr val="333333"/>
                </a:solidFill>
                <a:effectLst/>
                <a:latin typeface="Lato"/>
              </a:rPr>
              <a:t>liệu </a:t>
            </a:r>
            <a:r>
              <a:rPr lang="vi-VN" sz="1400" b="0" i="0" smtClean="0">
                <a:solidFill>
                  <a:srgbClr val="333333"/>
                </a:solidFill>
                <a:effectLst/>
                <a:latin typeface="Lato"/>
              </a:rPr>
              <a:t>một </a:t>
            </a:r>
            <a:r>
              <a:rPr lang="vi-VN" sz="1400" b="0" i="0" dirty="0" smtClean="0">
                <a:solidFill>
                  <a:srgbClr val="333333"/>
                </a:solidFill>
                <a:effectLst/>
                <a:latin typeface="Lato"/>
              </a:rPr>
              <a:t>cá nhân có trở nên cam kết hơn với một vị trí cụ thể mà họ đã thực hiện hay không và thậm chí có thể dự đoán nếu cam kết đó sẽ dẫn đến </a:t>
            </a:r>
            <a:r>
              <a:rPr lang="vi-VN" sz="1400" b="0" i="0" smtClean="0">
                <a:solidFill>
                  <a:srgbClr val="333333"/>
                </a:solidFill>
                <a:effectLst/>
                <a:latin typeface="Lato"/>
              </a:rPr>
              <a:t>hành động</a:t>
            </a:r>
            <a:r>
              <a:rPr lang="en-US" sz="1400" b="0" i="0" smtClean="0">
                <a:solidFill>
                  <a:srgbClr val="333333"/>
                </a:solidFill>
                <a:effectLst/>
                <a:latin typeface="Lato"/>
              </a:rPr>
              <a:t> gì</a:t>
            </a:r>
            <a:r>
              <a:rPr lang="vi-VN" sz="1400" b="0" i="0" smtClean="0">
                <a:solidFill>
                  <a:srgbClr val="333333"/>
                </a:solidFill>
                <a:effectLst/>
                <a:latin typeface="Lato"/>
              </a:rPr>
              <a:t> </a:t>
            </a:r>
            <a:r>
              <a:rPr lang="vi-VN" sz="1400" b="0" i="0" dirty="0" smtClean="0">
                <a:solidFill>
                  <a:srgbClr val="333333"/>
                </a:solidFill>
                <a:effectLst/>
                <a:latin typeface="Lato"/>
              </a:rPr>
              <a:t>từ phía họ - điều này sẽ cực kỳ hữu ích trong việc dự đoán liệu ai đó có phải là một mối đe dọa tiềm tàng cho xã hội dựa trên những gì họ đang đăng trên phương tiện truyền thông xã hội và trực tuyến.</a:t>
            </a:r>
          </a:p>
          <a:p>
            <a:r>
              <a:rPr lang="vi-VN" sz="1400" b="1" i="0" dirty="0" smtClean="0">
                <a:solidFill>
                  <a:srgbClr val="333333"/>
                </a:solidFill>
                <a:effectLst/>
                <a:latin typeface="Lato"/>
              </a:rPr>
              <a:t>Giải thưởng đã giành được:</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Giải ba trị giá $ 1.000 </a:t>
            </a:r>
            <a:endParaRPr lang="vi-VN" sz="1400" b="0" i="0" dirty="0">
              <a:solidFill>
                <a:srgbClr val="333333"/>
              </a:solidFill>
              <a:effectLst/>
              <a:latin typeface="Lato"/>
            </a:endParaRPr>
          </a:p>
        </p:txBody>
      </p:sp>
    </p:spTree>
    <p:extLst>
      <p:ext uri="{BB962C8B-B14F-4D97-AF65-F5344CB8AC3E}">
        <p14:creationId xmlns:p14="http://schemas.microsoft.com/office/powerpoint/2010/main" val="1010499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184190"/>
            <a:ext cx="8877300" cy="6555641"/>
          </a:xfrm>
          <a:prstGeom prst="rect">
            <a:avLst/>
          </a:prstGeom>
        </p:spPr>
        <p:txBody>
          <a:bodyPr wrap="square">
            <a:spAutoFit/>
          </a:bodyPr>
          <a:lstStyle/>
          <a:p>
            <a:r>
              <a:rPr lang="vi-VN" sz="1400" b="0" i="0" smtClean="0">
                <a:solidFill>
                  <a:srgbClr val="333333"/>
                </a:solidFill>
                <a:effectLst/>
                <a:latin typeface="Lato"/>
              </a:rPr>
              <a:t>Ngôn ngữ của biểu hiện trên khuôn mặt: Một nghiên cứu về hình ảnh thần kinh về cách một nụ cười được tạo ra và nhận thức bởi một người khác</a:t>
            </a:r>
          </a:p>
          <a:p>
            <a:r>
              <a:rPr lang="vi-VN" sz="1400" b="1" i="0" smtClean="0">
                <a:solidFill>
                  <a:srgbClr val="333333"/>
                </a:solidFill>
                <a:effectLst/>
                <a:latin typeface="Lato"/>
              </a:rPr>
              <a:t>Gian hàng Id:</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BEHA015</a:t>
            </a:r>
          </a:p>
          <a:p>
            <a:r>
              <a:rPr lang="vi-VN" sz="1400" b="1" i="0" smtClean="0">
                <a:solidFill>
                  <a:srgbClr val="333333"/>
                </a:solidFill>
                <a:effectLst/>
                <a:latin typeface="Lato"/>
              </a:rPr>
              <a:t>Thể loại:</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Khoa học hành vi và xã hội</a:t>
            </a:r>
          </a:p>
          <a:p>
            <a:r>
              <a:rPr lang="vi-VN" sz="1400" b="1" i="0" smtClean="0">
                <a:solidFill>
                  <a:srgbClr val="333333"/>
                </a:solidFill>
                <a:effectLst/>
                <a:latin typeface="Lato"/>
              </a:rPr>
              <a:t>Năm:</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2018</a:t>
            </a:r>
          </a:p>
          <a:p>
            <a:r>
              <a:rPr lang="vi-VN" sz="1400" b="1" i="0" smtClean="0">
                <a:solidFill>
                  <a:srgbClr val="333333"/>
                </a:solidFill>
                <a:effectLst/>
                <a:latin typeface="Lato"/>
              </a:rPr>
              <a:t>Tên chung kết: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Shteyman, Amy (Trường học: Trường trung học Bắc John Great Miller) </a:t>
            </a:r>
            <a:br>
              <a:rPr lang="vi-VN" sz="1400" b="0" i="0" smtClean="0">
                <a:solidFill>
                  <a:srgbClr val="333333"/>
                </a:solidFill>
                <a:effectLst/>
                <a:latin typeface="Lato"/>
              </a:rPr>
            </a:br>
            <a:endParaRPr lang="vi-VN" sz="1400" b="0" i="0" smtClean="0">
              <a:solidFill>
                <a:srgbClr val="333333"/>
              </a:solidFill>
              <a:effectLst/>
              <a:latin typeface="Lato"/>
            </a:endParaRPr>
          </a:p>
          <a:p>
            <a:r>
              <a:rPr lang="en-US" sz="1400" b="1" i="0" err="1" smtClean="0">
                <a:solidFill>
                  <a:srgbClr val="333333"/>
                </a:solidFill>
                <a:effectLst/>
                <a:latin typeface="Lato"/>
              </a:rPr>
              <a:t>Tóm</a:t>
            </a:r>
            <a:r>
              <a:rPr lang="en-US" sz="1400" b="1" i="0" smtClean="0">
                <a:solidFill>
                  <a:srgbClr val="333333"/>
                </a:solidFill>
                <a:effectLst/>
                <a:latin typeface="Lato"/>
              </a:rPr>
              <a:t> </a:t>
            </a:r>
            <a:r>
              <a:rPr lang="en-US" sz="1400" b="1" i="0" err="1" smtClean="0">
                <a:solidFill>
                  <a:srgbClr val="333333"/>
                </a:solidFill>
                <a:effectLst/>
                <a:latin typeface="Lato"/>
              </a:rPr>
              <a:t>tắt</a:t>
            </a:r>
            <a:r>
              <a:rPr lang="vi-VN" sz="1400" b="1" i="0" smtClean="0">
                <a:solidFill>
                  <a:srgbClr val="333333"/>
                </a:solidFill>
                <a:effectLst/>
                <a:latin typeface="Lato"/>
              </a:rPr>
              <a:t>:</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Biểu hiện trên khuôn mặt, đặc biệt là nụ cười, có ý nghĩa làm suy nhược các rối loạn tâm thần như tự kỷ, trầm cảm và tâm thần phân liệt, khiến chúng trở thành một lĩnh vực quan trọng để nghiên cứu. Cho đến nay, không có nghiên cứu nào đo được hoạt động thần kinh trong quá trình biểu hiện đồng thời và tiếp nhận các dấu hiệu trên khuôn mặt giữa mọi người. Mục đích của thí nghiệm này là để đo lường và so sánh hoạt động của não giữa các đối tượng mỉm cười và các đối tượng khác phản ứng với những nụ cười. Thiết bị quang phổ cận hồng ngoại chức năng không xâm lấn (fNIRS) cho phép đo hoạt động của não trong quá trình tương tác trực diện. Các đối tượng được ghép nối, các cực quang fNIRS được đặt trên đầu của họ và các thiết bị theo dõi khuôn mặt đã phát hiện ra nụ cười. Những người tham gia xen kẽ giữa xem video động vật 'dễ thương' (người xem video) và quan sát khuôn mặt của các đối tác của họ (người theo dõi khuôn mặt). Kết quả cho thấy ngay cả khi cả hai đối tác mỉm cười (một nụ cười lây lan), có một hoạt động thần kinh khác nhau phân biệt một nụ cười xã hội được tạo ra bằng cách nhìn vào khuôn mặt của đối tác với nụ cười được tạo ra để đáp ứng với kích thích không phải của con người. Một nụ cười lây nhiễm đã kích hoạt các khu vực xã hội của não như ngôn ngữ và các khu vực phía trước, trong khi những nụ cười phi xã hội kích hoạt vỏ não vận động và vỏ não. Những phát hiện này nâng cao sự hiểu biết của chúng ta về các hệ thống thần kinh chuyên biệt cho các hành vi xã hội.</a:t>
            </a:r>
          </a:p>
          <a:p>
            <a:r>
              <a:rPr lang="vi-VN" sz="1400" b="1" i="0" smtClean="0">
                <a:solidFill>
                  <a:srgbClr val="333333"/>
                </a:solidFill>
                <a:effectLst/>
                <a:latin typeface="Lato"/>
              </a:rPr>
              <a:t>Giải thưởng đã giành được:</a:t>
            </a:r>
            <a:r>
              <a:rPr lang="vi-VN" sz="1400" b="0" i="0" smtClean="0">
                <a:solidFill>
                  <a:srgbClr val="333333"/>
                </a:solidFill>
                <a:effectLst/>
                <a:latin typeface="Lato"/>
              </a:rPr>
              <a:t> </a:t>
            </a:r>
            <a:br>
              <a:rPr lang="vi-VN" sz="1400" b="0" i="0" smtClean="0">
                <a:solidFill>
                  <a:srgbClr val="333333"/>
                </a:solidFill>
                <a:effectLst/>
                <a:latin typeface="Lato"/>
              </a:rPr>
            </a:br>
            <a:r>
              <a:rPr lang="vi-VN" sz="1400" b="0" i="0" smtClean="0">
                <a:solidFill>
                  <a:srgbClr val="333333"/>
                </a:solidFill>
                <a:effectLst/>
                <a:latin typeface="Lato"/>
              </a:rPr>
              <a:t>Giải nhất trị giá 3.000 đô la </a:t>
            </a:r>
            <a:br>
              <a:rPr lang="vi-VN" sz="1400" b="0" i="0" smtClean="0">
                <a:solidFill>
                  <a:srgbClr val="333333"/>
                </a:solidFill>
                <a:effectLst/>
                <a:latin typeface="Lato"/>
              </a:rPr>
            </a:br>
            <a:r>
              <a:rPr lang="vi-VN" sz="1400" b="0" i="0" smtClean="0">
                <a:solidFill>
                  <a:srgbClr val="333333"/>
                </a:solidFill>
                <a:effectLst/>
                <a:latin typeface="Lato"/>
              </a:rPr>
              <a:t>Giải thưởng hạng mục tốt nhất của Intel ISEF trị giá 5.000 đô la </a:t>
            </a:r>
            <a:endParaRPr lang="vi-VN" sz="1400" b="0" i="0">
              <a:solidFill>
                <a:srgbClr val="333333"/>
              </a:solidFill>
              <a:effectLst/>
              <a:latin typeface="Lato"/>
            </a:endParaRPr>
          </a:p>
        </p:txBody>
      </p:sp>
    </p:spTree>
    <p:extLst>
      <p:ext uri="{BB962C8B-B14F-4D97-AF65-F5344CB8AC3E}">
        <p14:creationId xmlns:p14="http://schemas.microsoft.com/office/powerpoint/2010/main" val="82463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775" y="123438"/>
            <a:ext cx="8915400" cy="6771084"/>
          </a:xfrm>
          <a:prstGeom prst="rect">
            <a:avLst/>
          </a:prstGeom>
        </p:spPr>
        <p:txBody>
          <a:bodyPr wrap="square">
            <a:spAutoFit/>
          </a:bodyPr>
          <a:lstStyle/>
          <a:p>
            <a:r>
              <a:rPr lang="vi-VN" sz="1400" b="0" i="0" dirty="0" smtClean="0">
                <a:solidFill>
                  <a:srgbClr val="333333"/>
                </a:solidFill>
                <a:effectLst/>
                <a:latin typeface="Lato"/>
              </a:rPr>
              <a:t>Kỹ năng xã hội ở thanh thiếu niên sử dụng ốc tai điện tử</a:t>
            </a:r>
          </a:p>
          <a:p>
            <a:r>
              <a:rPr lang="vi-VN" sz="1400" b="1" i="0" dirty="0" smtClean="0">
                <a:solidFill>
                  <a:srgbClr val="333333"/>
                </a:solidFill>
                <a:effectLst/>
                <a:latin typeface="Lato"/>
              </a:rPr>
              <a:t>Gian hàng Id:</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BEHA005</a:t>
            </a:r>
          </a:p>
          <a:p>
            <a:r>
              <a:rPr lang="vi-VN" sz="1400" b="1" i="0" dirty="0" smtClean="0">
                <a:solidFill>
                  <a:srgbClr val="333333"/>
                </a:solidFill>
                <a:effectLst/>
                <a:latin typeface="Lato"/>
              </a:rPr>
              <a:t>Thể loại:</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Khoa học hành vi và xã hội</a:t>
            </a:r>
          </a:p>
          <a:p>
            <a:r>
              <a:rPr lang="vi-VN" sz="1400" b="1" i="0" dirty="0" smtClean="0">
                <a:solidFill>
                  <a:srgbClr val="333333"/>
                </a:solidFill>
                <a:effectLst/>
                <a:latin typeface="Lato"/>
              </a:rPr>
              <a:t>Năm:</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2018</a:t>
            </a:r>
          </a:p>
          <a:p>
            <a:r>
              <a:rPr lang="vi-VN" sz="1400" b="1" i="0" dirty="0" smtClean="0">
                <a:solidFill>
                  <a:srgbClr val="333333"/>
                </a:solidFill>
                <a:effectLst/>
                <a:latin typeface="Lato"/>
              </a:rPr>
              <a:t>Tên chung kết:</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Cantwell, Megan (Trường học: Học viện Veritas) </a:t>
            </a:r>
            <a:br>
              <a:rPr lang="vi-VN" sz="1400" b="0" i="0" dirty="0" smtClean="0">
                <a:solidFill>
                  <a:srgbClr val="333333"/>
                </a:solidFill>
                <a:effectLst/>
                <a:latin typeface="Lato"/>
              </a:rPr>
            </a:br>
            <a:endParaRPr lang="vi-VN" sz="1400" b="0" i="0" dirty="0" smtClean="0">
              <a:solidFill>
                <a:srgbClr val="333333"/>
              </a:solidFill>
              <a:effectLst/>
              <a:latin typeface="Lato"/>
            </a:endParaRPr>
          </a:p>
          <a:p>
            <a:r>
              <a:rPr lang="vi-VN" sz="1400" b="1" i="0" dirty="0" smtClean="0">
                <a:solidFill>
                  <a:srgbClr val="333333"/>
                </a:solidFill>
                <a:effectLst/>
                <a:latin typeface="Lato"/>
              </a:rPr>
              <a:t>Tóm tắt::</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Theo Viện khiếm thính quốc gia và các rối loạn giao tiếp khác, 38.000 trẻ em bị mất thính lực </a:t>
            </a:r>
            <a:r>
              <a:rPr lang="en-US" sz="1400" dirty="0" smtClean="0">
                <a:solidFill>
                  <a:srgbClr val="333333"/>
                </a:solidFill>
                <a:latin typeface="Lato"/>
              </a:rPr>
              <a:t>từ </a:t>
            </a:r>
            <a:r>
              <a:rPr lang="vi-VN" sz="1400" b="0" i="0" dirty="0" smtClean="0">
                <a:solidFill>
                  <a:srgbClr val="333333"/>
                </a:solidFill>
                <a:effectLst/>
                <a:latin typeface="Lato"/>
              </a:rPr>
              <a:t>nghiêm trọng đến trầm trọng ở Hoa Kỳ đã được cấy ốc tai điện tử.</a:t>
            </a:r>
            <a:r>
              <a:rPr lang="vi-VN" sz="1400" b="0" i="0" smtClean="0">
                <a:solidFill>
                  <a:srgbClr val="333333"/>
                </a:solidFill>
                <a:effectLst/>
                <a:latin typeface="Lato"/>
              </a:rPr>
              <a:t> </a:t>
            </a:r>
            <a:r>
              <a:rPr lang="en-US" sz="1400" b="0" i="0" smtClean="0">
                <a:solidFill>
                  <a:srgbClr val="333333"/>
                </a:solidFill>
                <a:effectLst/>
                <a:latin typeface="Lato"/>
              </a:rPr>
              <a:t>Một số n</a:t>
            </a:r>
            <a:r>
              <a:rPr lang="vi-VN" sz="1400" b="0" i="0" smtClean="0">
                <a:solidFill>
                  <a:srgbClr val="333333"/>
                </a:solidFill>
                <a:effectLst/>
                <a:latin typeface="Lato"/>
              </a:rPr>
              <a:t>ghiên </a:t>
            </a:r>
            <a:r>
              <a:rPr lang="vi-VN" sz="1400" b="0" i="0" dirty="0" smtClean="0">
                <a:solidFill>
                  <a:srgbClr val="333333"/>
                </a:solidFill>
                <a:effectLst/>
                <a:latin typeface="Lato"/>
              </a:rPr>
              <a:t>cứu đã chỉ ra rằng nhiều trẻ em và thanh niên cấy ốc tai điện </a:t>
            </a:r>
            <a:r>
              <a:rPr lang="vi-VN" sz="1400" b="0" i="0" smtClean="0">
                <a:solidFill>
                  <a:srgbClr val="333333"/>
                </a:solidFill>
                <a:effectLst/>
                <a:latin typeface="Lato"/>
              </a:rPr>
              <a:t>tử </a:t>
            </a:r>
            <a:r>
              <a:rPr lang="en-US" sz="1400" smtClean="0">
                <a:solidFill>
                  <a:srgbClr val="333333"/>
                </a:solidFill>
                <a:latin typeface="Lato"/>
              </a:rPr>
              <a:t>đã </a:t>
            </a:r>
            <a:r>
              <a:rPr lang="vi-VN" sz="1400" b="0" i="0" smtClean="0">
                <a:solidFill>
                  <a:srgbClr val="333333"/>
                </a:solidFill>
                <a:effectLst/>
                <a:latin typeface="Lato"/>
              </a:rPr>
              <a:t>phải </a:t>
            </a:r>
            <a:r>
              <a:rPr lang="vi-VN" sz="1400" b="0" i="0" dirty="0" smtClean="0">
                <a:solidFill>
                  <a:srgbClr val="333333"/>
                </a:solidFill>
                <a:effectLst/>
                <a:latin typeface="Lato"/>
              </a:rPr>
              <a:t>vật lộn với </a:t>
            </a:r>
            <a:r>
              <a:rPr lang="en-US" sz="1400" b="0" i="0" dirty="0" smtClean="0">
                <a:solidFill>
                  <a:srgbClr val="333333"/>
                </a:solidFill>
                <a:effectLst/>
                <a:latin typeface="Lato"/>
              </a:rPr>
              <a:t>các mối quan hệ giao tiếp</a:t>
            </a:r>
            <a:r>
              <a:rPr lang="vi-VN" sz="1400" b="0" i="0" dirty="0" smtClean="0">
                <a:solidFill>
                  <a:srgbClr val="333333"/>
                </a:solidFill>
                <a:effectLst/>
                <a:latin typeface="Lato"/>
              </a:rPr>
              <a:t>. Để hiểu rõ hơn về nguyên nhân của khó khăn này, </a:t>
            </a:r>
            <a:r>
              <a:rPr lang="en-US" sz="1400" b="0" i="0" dirty="0" smtClean="0">
                <a:solidFill>
                  <a:srgbClr val="333333"/>
                </a:solidFill>
                <a:effectLst/>
                <a:latin typeface="Lato"/>
              </a:rPr>
              <a:t>b</a:t>
            </a:r>
            <a:r>
              <a:rPr lang="vi-VN" sz="1400" b="0" i="0" dirty="0" smtClean="0">
                <a:solidFill>
                  <a:srgbClr val="333333"/>
                </a:solidFill>
                <a:effectLst/>
                <a:latin typeface="Lato"/>
              </a:rPr>
              <a:t>ảng câu hỏi về </a:t>
            </a:r>
            <a:r>
              <a:rPr lang="en-US" sz="1400" dirty="0" smtClean="0">
                <a:solidFill>
                  <a:srgbClr val="333333"/>
                </a:solidFill>
                <a:latin typeface="Lato"/>
              </a:rPr>
              <a:t>Điểm</a:t>
            </a:r>
            <a:r>
              <a:rPr lang="vi-VN" sz="1400" b="0" i="0" dirty="0" smtClean="0">
                <a:solidFill>
                  <a:srgbClr val="333333"/>
                </a:solidFill>
                <a:effectLst/>
                <a:latin typeface="Lato"/>
              </a:rPr>
              <a:t> mạnh và Khó khăn (Strengths and Difficulties Questionnaire</a:t>
            </a:r>
            <a:r>
              <a:rPr lang="en-US" sz="1400" b="0" i="0" dirty="0" smtClean="0">
                <a:solidFill>
                  <a:srgbClr val="333333"/>
                </a:solidFill>
                <a:effectLst/>
                <a:latin typeface="Lato"/>
              </a:rPr>
              <a:t> - </a:t>
            </a:r>
            <a:r>
              <a:rPr lang="vi-VN" sz="1400" b="0" i="0" dirty="0" smtClean="0">
                <a:solidFill>
                  <a:srgbClr val="333333"/>
                </a:solidFill>
                <a:effectLst/>
                <a:latin typeface="Lato"/>
              </a:rPr>
              <a:t>SDQ) được chuẩn hóa và một phiên bản sửa </a:t>
            </a:r>
            <a:r>
              <a:rPr lang="vi-VN" sz="1400" b="0" i="0" smtClean="0">
                <a:solidFill>
                  <a:srgbClr val="333333"/>
                </a:solidFill>
                <a:effectLst/>
                <a:latin typeface="Lato"/>
              </a:rPr>
              <a:t>đổi Hồ </a:t>
            </a:r>
            <a:r>
              <a:rPr lang="vi-VN" sz="1400" b="0" i="0" dirty="0" smtClean="0">
                <a:solidFill>
                  <a:srgbClr val="333333"/>
                </a:solidFill>
                <a:effectLst/>
                <a:latin typeface="Lato"/>
              </a:rPr>
              <a:t>sơ Khó khăn Xã hội (Profile of Social Difficulty</a:t>
            </a:r>
            <a:r>
              <a:rPr lang="en-US" sz="1400" b="0" i="0" dirty="0" smtClean="0">
                <a:solidFill>
                  <a:srgbClr val="333333"/>
                </a:solidFill>
                <a:effectLst/>
                <a:latin typeface="Lato"/>
              </a:rPr>
              <a:t>- </a:t>
            </a:r>
            <a:r>
              <a:rPr lang="vi-VN" sz="1400" b="0" i="0" dirty="0" smtClean="0">
                <a:solidFill>
                  <a:srgbClr val="333333"/>
                </a:solidFill>
                <a:effectLst/>
                <a:latin typeface="Lato"/>
              </a:rPr>
              <a:t>POSD</a:t>
            </a:r>
            <a:r>
              <a:rPr lang="vi-VN" sz="1400" b="0" i="0" smtClean="0">
                <a:solidFill>
                  <a:srgbClr val="333333"/>
                </a:solidFill>
                <a:effectLst/>
                <a:latin typeface="Lato"/>
              </a:rPr>
              <a:t>) </a:t>
            </a:r>
            <a:r>
              <a:rPr lang="en-US" sz="1400" smtClean="0">
                <a:solidFill>
                  <a:srgbClr val="333333"/>
                </a:solidFill>
                <a:latin typeface="Lato"/>
              </a:rPr>
              <a:t>đã </a:t>
            </a:r>
            <a:r>
              <a:rPr lang="vi-VN" sz="1400" b="0" i="0" smtClean="0">
                <a:solidFill>
                  <a:srgbClr val="333333"/>
                </a:solidFill>
                <a:effectLst/>
                <a:latin typeface="Lato"/>
              </a:rPr>
              <a:t>được </a:t>
            </a:r>
            <a:r>
              <a:rPr lang="vi-VN" sz="1400" b="0" i="0" dirty="0" smtClean="0">
                <a:solidFill>
                  <a:srgbClr val="333333"/>
                </a:solidFill>
                <a:effectLst/>
                <a:latin typeface="Lato"/>
              </a:rPr>
              <a:t>chấp nhận về mặt y tế</a:t>
            </a:r>
            <a:r>
              <a:rPr lang="en-US" sz="1400" dirty="0">
                <a:solidFill>
                  <a:srgbClr val="333333"/>
                </a:solidFill>
                <a:latin typeface="Lato"/>
              </a:rPr>
              <a:t> </a:t>
            </a:r>
            <a:r>
              <a:rPr lang="en-US" sz="1400" dirty="0" smtClean="0">
                <a:solidFill>
                  <a:srgbClr val="333333"/>
                </a:solidFill>
                <a:latin typeface="Lato"/>
              </a:rPr>
              <a:t>được thực hiện khảo sát</a:t>
            </a:r>
            <a:r>
              <a:rPr lang="vi-VN" sz="1400" b="0" i="0" dirty="0" smtClean="0">
                <a:solidFill>
                  <a:srgbClr val="333333"/>
                </a:solidFill>
                <a:effectLst/>
                <a:latin typeface="Lato"/>
              </a:rPr>
              <a:t> cho 102 phụ huynh</a:t>
            </a:r>
            <a:r>
              <a:rPr lang="en-US" sz="1400" b="0" i="0" dirty="0" smtClean="0">
                <a:solidFill>
                  <a:srgbClr val="333333"/>
                </a:solidFill>
                <a:effectLst/>
                <a:latin typeface="Lato"/>
              </a:rPr>
              <a:t> của trẻ từ </a:t>
            </a:r>
            <a:r>
              <a:rPr lang="vi-VN" sz="1400" b="0" i="0" smtClean="0">
                <a:solidFill>
                  <a:srgbClr val="333333"/>
                </a:solidFill>
                <a:effectLst/>
                <a:latin typeface="Lato"/>
              </a:rPr>
              <a:t>11-17 tuổi</a:t>
            </a:r>
            <a:r>
              <a:rPr lang="en-US" sz="1400" b="0" i="0" smtClean="0">
                <a:solidFill>
                  <a:srgbClr val="333333"/>
                </a:solidFill>
                <a:effectLst/>
                <a:latin typeface="Lato"/>
              </a:rPr>
              <a:t>, những </a:t>
            </a:r>
            <a:r>
              <a:rPr lang="vi-VN" sz="1400" b="0" i="0" smtClean="0">
                <a:solidFill>
                  <a:srgbClr val="333333"/>
                </a:solidFill>
                <a:effectLst/>
                <a:latin typeface="Lato"/>
              </a:rPr>
              <a:t>người </a:t>
            </a:r>
            <a:r>
              <a:rPr lang="en-US" sz="1400" dirty="0" smtClean="0">
                <a:solidFill>
                  <a:srgbClr val="333333"/>
                </a:solidFill>
                <a:latin typeface="Lato"/>
              </a:rPr>
              <a:t>được</a:t>
            </a:r>
            <a:r>
              <a:rPr lang="vi-VN" sz="1400" b="0" i="0" dirty="0" smtClean="0">
                <a:solidFill>
                  <a:srgbClr val="333333"/>
                </a:solidFill>
                <a:effectLst/>
                <a:latin typeface="Lato"/>
              </a:rPr>
              <a:t> cấy ốc tai điện tử. Cha mẹ của một nhóm kiểm soát</a:t>
            </a:r>
            <a:r>
              <a:rPr lang="en-US" sz="1400" b="0" i="0" dirty="0" smtClean="0">
                <a:solidFill>
                  <a:srgbClr val="333333"/>
                </a:solidFill>
                <a:effectLst/>
                <a:latin typeface="Lato"/>
              </a:rPr>
              <a:t> (nhóm đối chứng)</a:t>
            </a:r>
            <a:r>
              <a:rPr lang="vi-VN" sz="1400" b="0" i="0" dirty="0" smtClean="0">
                <a:solidFill>
                  <a:srgbClr val="333333"/>
                </a:solidFill>
                <a:effectLst/>
                <a:latin typeface="Lato"/>
              </a:rPr>
              <a:t> gồm 116</a:t>
            </a:r>
            <a:r>
              <a:rPr lang="en-US" sz="1400" b="0" i="0" dirty="0" smtClean="0">
                <a:solidFill>
                  <a:srgbClr val="333333"/>
                </a:solidFill>
                <a:effectLst/>
                <a:latin typeface="Lato"/>
              </a:rPr>
              <a:t> phụ huynh của trẻ từ</a:t>
            </a:r>
            <a:r>
              <a:rPr lang="vi-VN" sz="1400" b="0" i="0" dirty="0" smtClean="0">
                <a:solidFill>
                  <a:srgbClr val="333333"/>
                </a:solidFill>
                <a:effectLst/>
                <a:latin typeface="Lato"/>
              </a:rPr>
              <a:t> 11-17 tuổi có thính giác bình thường cũng được hỏi những câu hỏi tương tự. Kết quả đã chứng minh sự khác biệt có ý nghĩa thống kê về kết quả kỹ năng xã hội của người </a:t>
            </a:r>
            <a:r>
              <a:rPr lang="en-US" sz="1400" dirty="0" smtClean="0">
                <a:solidFill>
                  <a:srgbClr val="333333"/>
                </a:solidFill>
                <a:latin typeface="Lato"/>
              </a:rPr>
              <a:t>được</a:t>
            </a:r>
            <a:r>
              <a:rPr lang="vi-VN" sz="1400" b="0" i="0" dirty="0" smtClean="0">
                <a:solidFill>
                  <a:srgbClr val="333333"/>
                </a:solidFill>
                <a:effectLst/>
                <a:latin typeface="Lato"/>
              </a:rPr>
              <a:t> cấy ốc tai điện tử 11-17 tuổi so với các bạn cùng lứa </a:t>
            </a:r>
            <a:r>
              <a:rPr lang="en-US" sz="1400" b="0" i="0" dirty="0" smtClean="0">
                <a:solidFill>
                  <a:srgbClr val="333333"/>
                </a:solidFill>
                <a:effectLst/>
                <a:latin typeface="Lato"/>
              </a:rPr>
              <a:t>có </a:t>
            </a:r>
            <a:r>
              <a:rPr lang="vi-VN" sz="1400" b="0" i="0" dirty="0" smtClean="0">
                <a:solidFill>
                  <a:srgbClr val="333333"/>
                </a:solidFill>
                <a:effectLst/>
                <a:latin typeface="Lato"/>
              </a:rPr>
              <a:t>thính giác bình thường. Nhóm khiếm thính có điểm số thấp hơn đáng kể về mặt thống kê trong các lĩnh vực phản ứng xã hội với bạn bè và người quen. Không có sự khác biệt có ý nghĩa thống kê trong các lĩnh vực phản ứng xã hội với người lớn hoặc </a:t>
            </a:r>
            <a:r>
              <a:rPr lang="en-US" sz="1400" b="0" i="0" dirty="0" smtClean="0">
                <a:solidFill>
                  <a:srgbClr val="333333"/>
                </a:solidFill>
                <a:effectLst/>
                <a:latin typeface="Lato"/>
              </a:rPr>
              <a:t>khởi xướng xã hội </a:t>
            </a:r>
            <a:r>
              <a:rPr lang="vi-VN" sz="1400" b="0" i="0" dirty="0" smtClean="0">
                <a:solidFill>
                  <a:srgbClr val="333333"/>
                </a:solidFill>
                <a:effectLst/>
                <a:latin typeface="Lato"/>
              </a:rPr>
              <a:t>với bạn bè, người lớn và người quen. </a:t>
            </a:r>
            <a:r>
              <a:rPr lang="en-US" sz="1400" b="0" i="0" dirty="0" smtClean="0">
                <a:solidFill>
                  <a:srgbClr val="333333"/>
                </a:solidFill>
                <a:effectLst/>
                <a:latin typeface="Lato"/>
              </a:rPr>
              <a:t>Nhóm </a:t>
            </a:r>
            <a:r>
              <a:rPr lang="vi-VN" sz="1400" b="0" i="0" dirty="0" smtClean="0">
                <a:solidFill>
                  <a:srgbClr val="333333"/>
                </a:solidFill>
                <a:effectLst/>
                <a:latin typeface="Lato"/>
              </a:rPr>
              <a:t>kỹ năng phản ứng xã hội bao gồm đọc ngôn ngữ cơ thể một cách thích hợp, phản ứng hài hước một cách thích hợp và duy trì chủ đề trong một cuộc trò chuyện. </a:t>
            </a:r>
            <a:r>
              <a:rPr lang="en-US" sz="1400" b="0" i="0" dirty="0" smtClean="0">
                <a:solidFill>
                  <a:srgbClr val="333333"/>
                </a:solidFill>
                <a:effectLst/>
                <a:latin typeface="Lato"/>
              </a:rPr>
              <a:t>Nhóm</a:t>
            </a:r>
            <a:r>
              <a:rPr lang="vi-VN" sz="1400" b="0" i="0" dirty="0" smtClean="0">
                <a:solidFill>
                  <a:srgbClr val="333333"/>
                </a:solidFill>
                <a:effectLst/>
                <a:latin typeface="Lato"/>
              </a:rPr>
              <a:t> kỹ năng khởi xướng xã hội bao gồm bắt đầu và tham gia vào một cuộc trò chuyện, sử dụng sự hài hước và mời người khác một cách thích hợp. Nghiên cứu sâu hơn</a:t>
            </a:r>
            <a:r>
              <a:rPr lang="en-US" sz="1400" b="0" i="0" dirty="0" smtClean="0">
                <a:solidFill>
                  <a:srgbClr val="333333"/>
                </a:solidFill>
                <a:effectLst/>
                <a:latin typeface="Lato"/>
              </a:rPr>
              <a:t> về điều này</a:t>
            </a:r>
            <a:r>
              <a:rPr lang="vi-VN" sz="1400" b="0" i="0" dirty="0" smtClean="0">
                <a:solidFill>
                  <a:srgbClr val="333333"/>
                </a:solidFill>
                <a:effectLst/>
                <a:latin typeface="Lato"/>
              </a:rPr>
              <a:t> là cần thiết để điều tra xem liệu có mối tương quan giữa điểm số trong kiểm tra thính giác và điểm kỹ năng xã hội.</a:t>
            </a:r>
          </a:p>
          <a:p>
            <a:r>
              <a:rPr lang="vi-VN" sz="1400" b="1" i="0" dirty="0" smtClean="0">
                <a:solidFill>
                  <a:srgbClr val="333333"/>
                </a:solidFill>
                <a:effectLst/>
                <a:latin typeface="Lato"/>
              </a:rPr>
              <a:t>Giải thưởng đã giành được:</a:t>
            </a:r>
            <a:r>
              <a:rPr lang="vi-VN" sz="1400" b="0" i="0" dirty="0" smtClean="0">
                <a:solidFill>
                  <a:srgbClr val="333333"/>
                </a:solidFill>
                <a:effectLst/>
                <a:latin typeface="Lato"/>
              </a:rPr>
              <a:t> </a:t>
            </a:r>
            <a:br>
              <a:rPr lang="vi-VN" sz="1400" b="0" i="0" dirty="0" smtClean="0">
                <a:solidFill>
                  <a:srgbClr val="333333"/>
                </a:solidFill>
                <a:effectLst/>
                <a:latin typeface="Lato"/>
              </a:rPr>
            </a:br>
            <a:r>
              <a:rPr lang="vi-VN" sz="1400" b="0" i="0" dirty="0" smtClean="0">
                <a:solidFill>
                  <a:srgbClr val="333333"/>
                </a:solidFill>
                <a:effectLst/>
                <a:latin typeface="Lato"/>
              </a:rPr>
              <a:t>Đại học Arizona: Học bổng học bổng </a:t>
            </a:r>
            <a:br>
              <a:rPr lang="vi-VN" sz="1400" b="0" i="0" dirty="0" smtClean="0">
                <a:solidFill>
                  <a:srgbClr val="333333"/>
                </a:solidFill>
                <a:effectLst/>
                <a:latin typeface="Lato"/>
              </a:rPr>
            </a:br>
            <a:r>
              <a:rPr lang="vi-VN" sz="1400" b="0" i="0" dirty="0" smtClean="0">
                <a:solidFill>
                  <a:srgbClr val="333333"/>
                </a:solidFill>
                <a:effectLst/>
                <a:latin typeface="Lato"/>
              </a:rPr>
              <a:t>Giải nhì 1.500 đô la </a:t>
            </a:r>
            <a:endParaRPr lang="vi-VN" sz="1400" b="0" i="0" dirty="0">
              <a:solidFill>
                <a:srgbClr val="333333"/>
              </a:solidFill>
              <a:effectLst/>
              <a:latin typeface="Lato"/>
            </a:endParaRPr>
          </a:p>
        </p:txBody>
      </p:sp>
    </p:spTree>
    <p:extLst>
      <p:ext uri="{BB962C8B-B14F-4D97-AF65-F5344CB8AC3E}">
        <p14:creationId xmlns:p14="http://schemas.microsoft.com/office/powerpoint/2010/main" val="1461993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2977" y="2339459"/>
            <a:ext cx="3882794" cy="830997"/>
          </a:xfrm>
          <a:prstGeom prst="rect">
            <a:avLst/>
          </a:prstGeom>
        </p:spPr>
        <p:txBody>
          <a:bodyPr wrap="none">
            <a:spAutoFit/>
          </a:bodyPr>
          <a:lstStyle/>
          <a:p>
            <a:pPr algn="ctr"/>
            <a:r>
              <a:rPr lang="vi-VN" sz="2400" b="0" i="0" smtClean="0">
                <a:solidFill>
                  <a:srgbClr val="333333"/>
                </a:solidFill>
                <a:effectLst/>
                <a:latin typeface="Lato"/>
              </a:rPr>
              <a:t>Khoa học hành vi và xã hội</a:t>
            </a:r>
            <a:endParaRPr lang="en-US" sz="2400" b="0" i="0" smtClean="0">
              <a:solidFill>
                <a:srgbClr val="333333"/>
              </a:solidFill>
              <a:effectLst/>
              <a:latin typeface="Lato"/>
            </a:endParaRPr>
          </a:p>
          <a:p>
            <a:pPr algn="ctr"/>
            <a:r>
              <a:rPr lang="en-US" sz="2400" smtClean="0">
                <a:solidFill>
                  <a:srgbClr val="333333"/>
                </a:solidFill>
                <a:latin typeface="Lato"/>
              </a:rPr>
              <a:t>2019</a:t>
            </a:r>
            <a:endParaRPr lang="vi-VN" sz="2400" b="0" i="0" smtClean="0">
              <a:solidFill>
                <a:srgbClr val="333333"/>
              </a:solidFill>
              <a:effectLst/>
              <a:latin typeface="Lato"/>
            </a:endParaRPr>
          </a:p>
        </p:txBody>
      </p:sp>
    </p:spTree>
    <p:extLst>
      <p:ext uri="{BB962C8B-B14F-4D97-AF65-F5344CB8AC3E}">
        <p14:creationId xmlns:p14="http://schemas.microsoft.com/office/powerpoint/2010/main" val="3472898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747</TotalTime>
  <Words>1108</Words>
  <Application>Microsoft Office PowerPoint</Application>
  <PresentationFormat>On-screen Show (4:3)</PresentationFormat>
  <Paragraphs>236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Lato</vt:lpstr>
      <vt:lpstr>Office Theme</vt:lpstr>
      <vt:lpstr>Một số ví dụ về cách viết tóm tắt một dự án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Cảm ơn Quý Thầy/Cô</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Trung Tam Bao Tri</dc:creator>
  <cp:lastModifiedBy>Trung Tam Bao Tri</cp:lastModifiedBy>
  <cp:revision>55</cp:revision>
  <dcterms:created xsi:type="dcterms:W3CDTF">2019-08-13T03:23:26Z</dcterms:created>
  <dcterms:modified xsi:type="dcterms:W3CDTF">2019-08-14T09:25:38Z</dcterms:modified>
</cp:coreProperties>
</file>